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29" r:id="rId1"/>
  </p:sldMasterIdLst>
  <p:notesMasterIdLst>
    <p:notesMasterId r:id="rId50"/>
  </p:notesMasterIdLst>
  <p:handoutMasterIdLst>
    <p:handoutMasterId r:id="rId51"/>
  </p:handoutMasterIdLst>
  <p:sldIdLst>
    <p:sldId id="298" r:id="rId2"/>
    <p:sldId id="326" r:id="rId3"/>
    <p:sldId id="355" r:id="rId4"/>
    <p:sldId id="358" r:id="rId5"/>
    <p:sldId id="359" r:id="rId6"/>
    <p:sldId id="360" r:id="rId7"/>
    <p:sldId id="349" r:id="rId8"/>
    <p:sldId id="350" r:id="rId9"/>
    <p:sldId id="305" r:id="rId10"/>
    <p:sldId id="379" r:id="rId11"/>
    <p:sldId id="306" r:id="rId12"/>
    <p:sldId id="307" r:id="rId13"/>
    <p:sldId id="361" r:id="rId14"/>
    <p:sldId id="308" r:id="rId15"/>
    <p:sldId id="352" r:id="rId16"/>
    <p:sldId id="378" r:id="rId17"/>
    <p:sldId id="310" r:id="rId18"/>
    <p:sldId id="312" r:id="rId19"/>
    <p:sldId id="315" r:id="rId20"/>
    <p:sldId id="316" r:id="rId21"/>
    <p:sldId id="363" r:id="rId22"/>
    <p:sldId id="362" r:id="rId23"/>
    <p:sldId id="317" r:id="rId24"/>
    <p:sldId id="318" r:id="rId25"/>
    <p:sldId id="339" r:id="rId26"/>
    <p:sldId id="376" r:id="rId27"/>
    <p:sldId id="314" r:id="rId28"/>
    <p:sldId id="319" r:id="rId29"/>
    <p:sldId id="356" r:id="rId30"/>
    <p:sldId id="377" r:id="rId31"/>
    <p:sldId id="364" r:id="rId32"/>
    <p:sldId id="320" r:id="rId33"/>
    <p:sldId id="322" r:id="rId34"/>
    <p:sldId id="321" r:id="rId35"/>
    <p:sldId id="357" r:id="rId36"/>
    <p:sldId id="332" r:id="rId37"/>
    <p:sldId id="333" r:id="rId38"/>
    <p:sldId id="324" r:id="rId39"/>
    <p:sldId id="341" r:id="rId40"/>
    <p:sldId id="335" r:id="rId41"/>
    <p:sldId id="336" r:id="rId42"/>
    <p:sldId id="337" r:id="rId43"/>
    <p:sldId id="340" r:id="rId44"/>
    <p:sldId id="365" r:id="rId45"/>
    <p:sldId id="366" r:id="rId46"/>
    <p:sldId id="367" r:id="rId47"/>
    <p:sldId id="381" r:id="rId48"/>
    <p:sldId id="342" r:id="rId49"/>
  </p:sldIdLst>
  <p:sldSz cx="12192000" cy="68580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mosarska" initials="AS" lastIdx="8" clrIdx="0"/>
  <p:cmAuthor id="2" name="Czarnecka Aleksandra" initials="CA" lastIdx="3" clrIdx="1">
    <p:extLst/>
  </p:cmAuthor>
  <p:cmAuthor id="3" name="PISKORSKA Katarzyna" initials="PK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EFF"/>
    <a:srgbClr val="99CCFF"/>
    <a:srgbClr val="89AD47"/>
    <a:srgbClr val="333333"/>
    <a:srgbClr val="000000"/>
    <a:srgbClr val="0089BA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5338" autoAdjust="0"/>
  </p:normalViewPr>
  <p:slideViewPr>
    <p:cSldViewPr>
      <p:cViewPr>
        <p:scale>
          <a:sx n="119" d="100"/>
          <a:sy n="119" d="100"/>
        </p:scale>
        <p:origin x="-444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9929FC3D-5496-4BFA-B761-1566A112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601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C3C122D-9A49-47CD-B9CB-8E595F4AE3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35" cy="49601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A1D7A84-861A-483A-B923-68F2B4174262}" type="datetimeFigureOut">
              <a:rPr lang="pl-PL"/>
              <a:pPr>
                <a:defRPr/>
              </a:pPr>
              <a:t>11.03.2019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A697D9A-5681-46F9-9FC1-89412BA66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9039"/>
            <a:ext cx="2946135" cy="49601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9D3276F-465F-4263-807E-F27E216422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6" y="9429039"/>
            <a:ext cx="2946135" cy="496016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A93091-0135-4B25-9422-7B59483AD8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268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A00ED04-06A9-4C74-86B9-403C2D4B4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601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0F7857E2-ABA3-4F6D-818A-6131EBA07A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6" y="0"/>
            <a:ext cx="2946135" cy="49601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A21262-1C78-4B41-85EC-B8BF0AE3C632}" type="datetimeFigureOut">
              <a:rPr lang="pl-PL"/>
              <a:pPr>
                <a:defRPr/>
              </a:pPr>
              <a:t>11.03.2019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D3636883-6412-4674-B939-B3DB600B7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41E3C797-82CB-427C-A0ED-6B4ADC77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30" y="4714519"/>
            <a:ext cx="5437189" cy="4467304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ABD6B1C-098E-4342-803B-AA86B6455C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9039"/>
            <a:ext cx="2946135" cy="49601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195C796-A9E0-4528-8D50-7BB23623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6" y="9429039"/>
            <a:ext cx="2946135" cy="496016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F1C5FF-A491-49E5-B4C2-90F5BFD136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778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l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Architektur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>
            <a:extLst>
              <a:ext uri="{FF2B5EF4-FFF2-40B4-BE49-F238E27FC236}">
                <a16:creationId xmlns:a16="http://schemas.microsoft.com/office/drawing/2014/main" xmlns="" id="{64EA7576-6E1D-4DFA-9A61-B06C6F07B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>
            <a:extLst>
              <a:ext uri="{FF2B5EF4-FFF2-40B4-BE49-F238E27FC236}">
                <a16:creationId xmlns:a16="http://schemas.microsoft.com/office/drawing/2014/main" xmlns="" id="{96401477-50B9-41D9-9BC1-FF5CB5450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7828" name="Symbol zastępczy numeru slajdu 3">
            <a:extLst>
              <a:ext uri="{FF2B5EF4-FFF2-40B4-BE49-F238E27FC236}">
                <a16:creationId xmlns:a16="http://schemas.microsoft.com/office/drawing/2014/main" xmlns="" id="{42341497-6820-4AFD-87EC-D708170BD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C174B-7FC9-41E3-9B2E-9A2875862CFD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599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xmlns="" id="{09FEE2A6-AAF8-4231-B2C2-4C63E4FAA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xmlns="" id="{781062CC-A206-44F4-BE41-654A4AEF1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b="1" dirty="0"/>
              <a:t>Budynek mieszkalny jednorodzinny</a:t>
            </a:r>
            <a:r>
              <a:rPr lang="pl-PL" dirty="0"/>
              <a:t> (domek jednorodzinny, </a:t>
            </a:r>
            <a:r>
              <a:rPr lang="pl-PL" dirty="0">
                <a:hlinkClick r:id="rId3" tooltip="Willa"/>
              </a:rPr>
              <a:t>willa</a:t>
            </a:r>
            <a:r>
              <a:rPr lang="pl-PL" dirty="0"/>
              <a:t>, dom jednorodzinny wolnostojący, dom jednorodzinny w zabudowie bliźniaczej, </a:t>
            </a:r>
            <a:r>
              <a:rPr lang="pl-PL" dirty="0">
                <a:hlinkClick r:id="rId4" tooltip="Architektura"/>
              </a:rPr>
              <a:t>bliźniak</a:t>
            </a:r>
            <a:r>
              <a:rPr lang="pl-PL" dirty="0"/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lang="pl-PL" baseline="30000" dirty="0">
                <a:hlinkClick r:id="rId5"/>
              </a:rPr>
              <a:t>[1]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Budynki mieszkalne jednorodzinne, wraz z przeznaczonymi dla potrzeb mieszkańców budynkami </a:t>
            </a:r>
            <a:r>
              <a:rPr lang="pl-PL" dirty="0">
                <a:hlinkClick r:id="rId6" tooltip="Garaż"/>
              </a:rPr>
              <a:t>garażowymi</a:t>
            </a:r>
            <a:r>
              <a:rPr lang="pl-PL" dirty="0"/>
              <a:t> i gospodarczymi, wchodzą w skład </a:t>
            </a:r>
            <a:r>
              <a:rPr lang="pl-PL" b="1" dirty="0"/>
              <a:t>zabudowy jednorodzinnej</a:t>
            </a:r>
            <a:r>
              <a:rPr lang="pl-PL" baseline="30000" dirty="0">
                <a:hlinkClick r:id="rId5"/>
              </a:rPr>
              <a:t>[2]</a:t>
            </a:r>
            <a:r>
              <a:rPr lang="pl-PL" dirty="0"/>
              <a:t>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Przypisy: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Art. 3 pkt 2a ustawy z dnia 7 lipca 1994 Prawo budowlane 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§ 3 pkt 2 rozporządzenia Ministra Infrastruktury z dnia 12 kwietnia 2002 r. w sprawie warunków technicznych, jakim powinny odpowiadać budynki i ich usytuowanie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xmlns="" id="{88BE4F56-1810-42C5-9615-85B1AE8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9DC22-A507-445E-8A9A-73DF47437058}" type="slidenum">
              <a:rPr lang="pl-PL" altLang="pl-PL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689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>
            <a:extLst>
              <a:ext uri="{FF2B5EF4-FFF2-40B4-BE49-F238E27FC236}">
                <a16:creationId xmlns:a16="http://schemas.microsoft.com/office/drawing/2014/main" xmlns="" id="{5AF96105-FD1D-4F94-B064-DDAD56B12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>
            <a:extLst>
              <a:ext uri="{FF2B5EF4-FFF2-40B4-BE49-F238E27FC236}">
                <a16:creationId xmlns:a16="http://schemas.microsoft.com/office/drawing/2014/main" xmlns="" id="{BF4FCBE9-D7B9-4158-B331-9A512BF31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Ocieplenie przegród zewnętrznych budynku oddzielających pomieszczenia ogrzewane od środowiska zewnętrznego, w tym: ścian zewnętrznych, ścian zewnętrznych piwnic ogrzewanych, dachów, stropodachów, stropy nad przejazdami, podłogi na gruncie.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Ocieplenie przegród wewnętrznych budynku oddzielających pomieszczenia ogrzewane od nieogrzewanych, w tym: ścian wewnętrznych, stropów pod nieogrzewanymi poddaszami, stropów nad pomieszczeniami nieogrzewanymi i zamkniętymi przestrzeniami podpodłogowymi.</a:t>
            </a:r>
          </a:p>
          <a:p>
            <a:r>
              <a:rPr lang="pl-PL" altLang="pl-PL" dirty="0"/>
              <a:t> </a:t>
            </a:r>
          </a:p>
          <a:p>
            <a:r>
              <a:rPr lang="pl-PL" altLang="pl-PL" dirty="0"/>
              <a:t>Wymiana stolarki zewnętrznej w tym: okien, okien połaciowych, drzwi balkonowych, powierzchni przezroczystych nieotwieralnych, drzwi.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lub modernizacja instalacji wewnętrznych ogrzewania i ciepłej wody użytkowej, w tym montaż zaworów z głowicami termostatycznymi,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Zastosowanie odnawialnych źródeł energii cieplnej i elektrycznej:</a:t>
            </a:r>
          </a:p>
          <a:p>
            <a:r>
              <a:rPr lang="pl-PL" altLang="pl-PL" dirty="0"/>
              <a:t>kolektory słoneczne;</a:t>
            </a:r>
          </a:p>
          <a:p>
            <a:r>
              <a:rPr lang="pl-PL" altLang="pl-PL" dirty="0" err="1"/>
              <a:t>mikroinstalacje</a:t>
            </a:r>
            <a:r>
              <a:rPr lang="pl-PL" altLang="pl-PL" dirty="0"/>
              <a:t> fotowoltaiczne,</a:t>
            </a:r>
          </a:p>
          <a:p>
            <a:r>
              <a:rPr lang="pl-PL" altLang="pl-PL" dirty="0"/>
              <a:t>z zastrzeżeniem finansowania wyłącznie w formie pożyczki.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Wymiana źródeł ciepła starej generacji opalanych paliwem stałym na potrzeby </a:t>
            </a:r>
            <a:r>
              <a:rPr lang="pl-PL" altLang="pl-PL" dirty="0" err="1"/>
              <a:t>c.o</a:t>
            </a:r>
            <a:r>
              <a:rPr lang="pl-PL" altLang="pl-PL" dirty="0"/>
              <a:t> lub c.o. i c.w.u. na:</a:t>
            </a:r>
          </a:p>
          <a:p>
            <a:r>
              <a:rPr lang="pl-PL" altLang="pl-PL" dirty="0"/>
              <a:t>węzły cieplne,</a:t>
            </a:r>
          </a:p>
          <a:p>
            <a:r>
              <a:rPr lang="pl-PL" altLang="pl-PL" dirty="0"/>
              <a:t>kotły na paliwo stałe (węgiel lub biomasa), </a:t>
            </a:r>
          </a:p>
          <a:p>
            <a:r>
              <a:rPr lang="pl-PL" altLang="pl-PL" dirty="0"/>
              <a:t>systemy ogrzewania elektrycznego, </a:t>
            </a:r>
          </a:p>
          <a:p>
            <a:r>
              <a:rPr lang="pl-PL" altLang="pl-PL" dirty="0"/>
              <a:t>kotły gazowe kondensacyjne,</a:t>
            </a:r>
          </a:p>
          <a:p>
            <a:r>
              <a:rPr lang="pl-PL" altLang="pl-PL" dirty="0"/>
              <a:t>pompy ciepła.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wentylacji mechanicznej wraz z odzyskiem ciepła.</a:t>
            </a:r>
          </a:p>
          <a:p>
            <a:r>
              <a:rPr lang="pl-PL" altLang="pl-PL" dirty="0"/>
              <a:t> 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1140" name="Symbol zastępczy numeru slajdu 3">
            <a:extLst>
              <a:ext uri="{FF2B5EF4-FFF2-40B4-BE49-F238E27FC236}">
                <a16:creationId xmlns:a16="http://schemas.microsoft.com/office/drawing/2014/main" xmlns="" id="{CDAE91E3-E2FB-48F7-A026-9D196F666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406B5-6280-4B4E-84BE-ADD8DA63AA28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916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xmlns="" id="{60659EEE-7CFD-4BED-BC31-BD149EC11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xmlns="" id="{F68D307F-D2DE-4136-9DD6-783E39561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xmlns="" id="{51B85F2E-A339-48F1-8B51-4C289A587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AF0C0-324E-42EF-A66E-A27DCFC9B167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8523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>
            <a:extLst>
              <a:ext uri="{FF2B5EF4-FFF2-40B4-BE49-F238E27FC236}">
                <a16:creationId xmlns:a16="http://schemas.microsoft.com/office/drawing/2014/main" xmlns="" id="{252A8F3B-A2A7-4731-AA99-319054128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>
            <a:extLst>
              <a:ext uri="{FF2B5EF4-FFF2-40B4-BE49-F238E27FC236}">
                <a16:creationId xmlns:a16="http://schemas.microsoft.com/office/drawing/2014/main" xmlns="" id="{0EB66AE7-671E-445F-AAA8-42821F598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pl-PL" altLang="pl-PL"/>
              <a:t>koszt wykonania audytu energetycznego pod warunkiem że optymalny zakres prac, będących przedmiotem dokumentacji zostanie zrealizowany w ramach złożonego wniosku o dofinansowanie przedsięwzięcia, nie później, niż do zakończenia wnioskowanego przedsięwzięcia,</a:t>
            </a:r>
            <a:endParaRPr lang="pl-PL" altLang="pl-PL" sz="1400"/>
          </a:p>
          <a:p>
            <a:pPr lvl="3"/>
            <a:r>
              <a:rPr lang="pl-PL" altLang="pl-PL"/>
              <a:t>koszt wykonania branżowej dokumentacji projektowej, pod warunkiem że prace będące przedmiotem dokumentacji zostaną zrealizowane w ramach złożonego wniosku o dofinansowanie przedsięwzięcia, nie później, niż do zakończenia wnioskowanego przedsięwzięcia.</a:t>
            </a:r>
            <a:endParaRPr lang="pl-PL" altLang="pl-PL" sz="1400"/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W przypadku wymiany indywidualnego źródła ciepła realizacja inwestycji może być wspierana jedynie w sytuacji, gdy podłączenie do sieci ciepłowniczej na danym obszarze nie jest możliwe lub nie jest uzasadnione ekonomicznie.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W przypadku, gdy w domu mieszkalnym,  w którym realizowane jest przedsięwzięcie jest prowadzona działalność gospodarcza wysokość kosztów kwalifikowanych będzie pomniejszona proporcjonalnie do powierzchni zajmowanej pod działalność gospodarczą.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Przedsięwzięcie nie może być realizowane na nieruchomościach wykorzystanych sezonowo (np. domki letniskowe)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endParaRPr lang="pl-PL" altLang="pl-PL"/>
          </a:p>
          <a:p>
            <a:pPr marL="283737" indent="-283737"/>
            <a:endParaRPr lang="pl-PL" altLang="pl-PL"/>
          </a:p>
          <a:p>
            <a:pPr marL="283737" indent="-283737"/>
            <a:endParaRPr lang="pl-PL" altLang="pl-PL"/>
          </a:p>
        </p:txBody>
      </p:sp>
      <p:sp>
        <p:nvSpPr>
          <p:cNvPr id="93188" name="Symbol zastępczy numeru slajdu 3">
            <a:extLst>
              <a:ext uri="{FF2B5EF4-FFF2-40B4-BE49-F238E27FC236}">
                <a16:creationId xmlns:a16="http://schemas.microsoft.com/office/drawing/2014/main" xmlns="" id="{E01D89F6-8165-4C95-A1B6-9058FF2EC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3D692-C2F1-4A92-B929-F7106DC3E834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470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xmlns="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xmlns="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xmlns="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108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xmlns="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xmlns="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xmlns="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629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xmlns="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xmlns="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xmlns="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7858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xmlns="" id="{2BB5B26B-313C-445D-B37C-DE02AF0FF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xmlns="" id="{2E5AF20E-B263-4E4F-8BDE-3D106FDFA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xmlns="" id="{9A9426A3-E0DE-446F-B803-272C96833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2EDC6-ED04-4909-B8DA-314291B0B4A8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760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>
            <a:extLst>
              <a:ext uri="{FF2B5EF4-FFF2-40B4-BE49-F238E27FC236}">
                <a16:creationId xmlns:a16="http://schemas.microsoft.com/office/drawing/2014/main" xmlns="" id="{15EFE164-1F3C-413C-BBF3-F6142DE75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>
            <a:extLst>
              <a:ext uri="{FF2B5EF4-FFF2-40B4-BE49-F238E27FC236}">
                <a16:creationId xmlns:a16="http://schemas.microsoft.com/office/drawing/2014/main" xmlns="" id="{C6D33F18-7B70-4555-AE31-2E62A52CF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6260" name="Symbol zastępczy numeru slajdu 3">
            <a:extLst>
              <a:ext uri="{FF2B5EF4-FFF2-40B4-BE49-F238E27FC236}">
                <a16:creationId xmlns:a16="http://schemas.microsoft.com/office/drawing/2014/main" xmlns="" id="{464C2794-1F4D-402D-B54B-136DD62C1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B87E77-7BDB-46E0-B781-7F6323B97A9D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6473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>
            <a:extLst>
              <a:ext uri="{FF2B5EF4-FFF2-40B4-BE49-F238E27FC236}">
                <a16:creationId xmlns:a16="http://schemas.microsoft.com/office/drawing/2014/main" xmlns="" id="{355E8165-8D5E-4BA9-A1A9-D8492FD90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ymbol zastępczy notatek 2">
            <a:extLst>
              <a:ext uri="{FF2B5EF4-FFF2-40B4-BE49-F238E27FC236}">
                <a16:creationId xmlns:a16="http://schemas.microsoft.com/office/drawing/2014/main" xmlns="" id="{C1B01525-771A-4B6F-A817-B3C9E272A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7284" name="Symbol zastępczy numeru slajdu 3">
            <a:extLst>
              <a:ext uri="{FF2B5EF4-FFF2-40B4-BE49-F238E27FC236}">
                <a16:creationId xmlns:a16="http://schemas.microsoft.com/office/drawing/2014/main" xmlns="" id="{9BD1D6D3-F4D2-440C-AA19-ADDE53918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35BB9-D62B-4982-A390-5F30E02E47BD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385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>
            <a:extLst>
              <a:ext uri="{FF2B5EF4-FFF2-40B4-BE49-F238E27FC236}">
                <a16:creationId xmlns:a16="http://schemas.microsoft.com/office/drawing/2014/main" xmlns="" id="{78FAD93E-4C21-487B-95A0-2375FFE43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ymbol zastępczy notatek 2">
            <a:extLst>
              <a:ext uri="{FF2B5EF4-FFF2-40B4-BE49-F238E27FC236}">
                <a16:creationId xmlns:a16="http://schemas.microsoft.com/office/drawing/2014/main" xmlns="" id="{8BF78BCB-890E-49C4-8813-B06081E70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i="1" dirty="0"/>
              <a:t>Opis schematu prezentacji multimedialnej:</a:t>
            </a:r>
            <a:endParaRPr lang="pl-PL" altLang="pl-PL" dirty="0"/>
          </a:p>
          <a:p>
            <a:r>
              <a:rPr lang="pl-PL" altLang="pl-PL" dirty="0"/>
              <a:t>Prezentacja składa się z trzech części:</a:t>
            </a:r>
          </a:p>
          <a:p>
            <a:r>
              <a:rPr lang="pl-PL" altLang="pl-PL" b="1" dirty="0"/>
              <a:t>Blok dot. edukacji ekologicznej</a:t>
            </a:r>
            <a:r>
              <a:rPr lang="pl-PL" altLang="pl-PL" dirty="0"/>
              <a:t> </a:t>
            </a:r>
          </a:p>
          <a:p>
            <a:r>
              <a:rPr lang="pl-PL" altLang="pl-PL" dirty="0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r>
              <a:rPr lang="pl-PL" altLang="pl-PL" b="1" dirty="0"/>
              <a:t>Blok dot. oferty finansowej</a:t>
            </a:r>
            <a:r>
              <a:rPr lang="pl-PL" altLang="pl-PL" dirty="0"/>
              <a:t> </a:t>
            </a:r>
            <a:r>
              <a:rPr lang="pl-PL" altLang="pl-PL" b="1" dirty="0"/>
              <a:t>skierowanej do mieszkańców gmin:</a:t>
            </a:r>
            <a:endParaRPr lang="pl-PL" altLang="pl-PL" dirty="0"/>
          </a:p>
          <a:p>
            <a:r>
              <a:rPr lang="pl-PL" altLang="pl-PL" b="1" dirty="0"/>
              <a:t>Program priorytetowy „Czyste Powietrze” </a:t>
            </a:r>
            <a:endParaRPr lang="pl-PL" altLang="pl-PL" dirty="0"/>
          </a:p>
          <a:p>
            <a:r>
              <a:rPr lang="pl-PL" altLang="pl-PL" b="1" dirty="0"/>
              <a:t>Oferta BOŚ BANK</a:t>
            </a:r>
            <a:endParaRPr lang="pl-PL" altLang="pl-PL" dirty="0"/>
          </a:p>
          <a:p>
            <a:r>
              <a:rPr lang="pl-PL" altLang="pl-PL" dirty="0"/>
              <a:t>przedstawienie założeń Programu „Czyste Powietrze”, czyli na co możemy uzyskać dopłatę/pożyczkę, wysokości i formy dofinasowań, warunki jakie trzeba spełnić i wykaz dokumentów jakie trzeba złożyć aby uzyskać dofinansowanie. A także informacja nt. dostępnego na rynku wsparcia finansowego oferowanego przez BOŚ BANK.</a:t>
            </a:r>
          </a:p>
          <a:p>
            <a:r>
              <a:rPr lang="pl-PL" altLang="pl-PL" b="1" dirty="0"/>
              <a:t>Blok będący podsumowaniem – ścieżką „krok po kroku” do uzyskania dofinansowania w ramach Programu priorytetowego „Czyste Powietrze” </a:t>
            </a:r>
            <a:endParaRPr lang="pl-PL" altLang="pl-PL" dirty="0"/>
          </a:p>
          <a:p>
            <a:r>
              <a:rPr lang="pl-PL" altLang="pl-PL" dirty="0"/>
              <a:t>przedstawienie w punktach, czynności jakie trzeba wykonać, aby uzyskać dofinansowanie w ramach Programu „Czyste Powietrze”.</a:t>
            </a:r>
          </a:p>
          <a:p>
            <a:endParaRPr lang="pl-PL" altLang="pl-PL" dirty="0"/>
          </a:p>
        </p:txBody>
      </p:sp>
      <p:sp>
        <p:nvSpPr>
          <p:cNvPr id="78852" name="Symbol zastępczy numeru slajdu 3">
            <a:extLst>
              <a:ext uri="{FF2B5EF4-FFF2-40B4-BE49-F238E27FC236}">
                <a16:creationId xmlns:a16="http://schemas.microsoft.com/office/drawing/2014/main" xmlns="" id="{2DF5DD63-7082-4809-90BD-243CA01A2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63CA5-D508-4336-879B-CCF31FD7FB62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4918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>
            <a:extLst>
              <a:ext uri="{FF2B5EF4-FFF2-40B4-BE49-F238E27FC236}">
                <a16:creationId xmlns:a16="http://schemas.microsoft.com/office/drawing/2014/main" xmlns="" id="{8C0799AF-9FC4-4F1B-BE51-65365C2F8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>
            <a:extLst>
              <a:ext uri="{FF2B5EF4-FFF2-40B4-BE49-F238E27FC236}">
                <a16:creationId xmlns:a16="http://schemas.microsoft.com/office/drawing/2014/main" xmlns="" id="{C1D7F62E-62EE-415C-A90C-2B1B5124A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8308" name="Symbol zastępczy numeru slajdu 3">
            <a:extLst>
              <a:ext uri="{FF2B5EF4-FFF2-40B4-BE49-F238E27FC236}">
                <a16:creationId xmlns:a16="http://schemas.microsoft.com/office/drawing/2014/main" xmlns="" id="{39431F4F-4D41-46BA-86C1-6FB09436C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97DE9-C5F7-4BFE-93C9-6A0C1A8B0741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8556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xmlns="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xmlns="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xmlns="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7279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xmlns="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xmlns="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xmlns="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6811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>
            <a:extLst>
              <a:ext uri="{FF2B5EF4-FFF2-40B4-BE49-F238E27FC236}">
                <a16:creationId xmlns:a16="http://schemas.microsoft.com/office/drawing/2014/main" xmlns="" id="{22C2273D-1EE0-450B-9DD4-6BDB867B0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ymbol zastępczy notatek 2">
            <a:extLst>
              <a:ext uri="{FF2B5EF4-FFF2-40B4-BE49-F238E27FC236}">
                <a16:creationId xmlns:a16="http://schemas.microsoft.com/office/drawing/2014/main" xmlns="" id="{1045D439-A48D-4917-AA44-16944C9EA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100356" name="Symbol zastępczy numeru slajdu 3">
            <a:extLst>
              <a:ext uri="{FF2B5EF4-FFF2-40B4-BE49-F238E27FC236}">
                <a16:creationId xmlns:a16="http://schemas.microsoft.com/office/drawing/2014/main" xmlns="" id="{B5AC4899-4508-46BC-8331-CB0A8A00E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089E5C-F9C8-477D-97D4-C594F632FC64}" type="slidenum">
              <a:rPr lang="pl-PL" altLang="pl-PL"/>
              <a:pPr/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601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>
            <a:extLst>
              <a:ext uri="{FF2B5EF4-FFF2-40B4-BE49-F238E27FC236}">
                <a16:creationId xmlns:a16="http://schemas.microsoft.com/office/drawing/2014/main" xmlns="" id="{4D4753F9-18D4-48E4-869D-5C9E2124B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>
            <a:extLst>
              <a:ext uri="{FF2B5EF4-FFF2-40B4-BE49-F238E27FC236}">
                <a16:creationId xmlns:a16="http://schemas.microsoft.com/office/drawing/2014/main" xmlns="" id="{9A129595-75C7-45B8-AFE6-D888BC032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101380" name="Symbol zastępczy numeru slajdu 3">
            <a:extLst>
              <a:ext uri="{FF2B5EF4-FFF2-40B4-BE49-F238E27FC236}">
                <a16:creationId xmlns:a16="http://schemas.microsoft.com/office/drawing/2014/main" xmlns="" id="{CD3DDC05-4A69-46D2-BC50-0CC4E138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B8917-C414-48DD-B8AB-AFDD7F57B060}" type="slidenum">
              <a:rPr lang="pl-PL" altLang="pl-PL"/>
              <a:pPr/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6566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83CB54A1-70A7-4EE4-AFD0-980C9C21D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ECA5EFD1-3628-4227-9296-D9D094E89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3428" name="Symbol zastępczy numeru slajdu 3">
            <a:extLst>
              <a:ext uri="{FF2B5EF4-FFF2-40B4-BE49-F238E27FC236}">
                <a16:creationId xmlns:a16="http://schemas.microsoft.com/office/drawing/2014/main" xmlns="" id="{30AB42EE-E67D-4BF7-86CB-2F777C8E6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5B1670-12D9-4C34-969C-21FB8A54A25F}" type="slidenum">
              <a:rPr lang="pl-PL" altLang="pl-PL"/>
              <a:pPr/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8622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>
            <a:extLst>
              <a:ext uri="{FF2B5EF4-FFF2-40B4-BE49-F238E27FC236}">
                <a16:creationId xmlns:a16="http://schemas.microsoft.com/office/drawing/2014/main" xmlns="" id="{F7E1A3FE-DD4C-4606-990A-D2E21427C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>
            <a:extLst>
              <a:ext uri="{FF2B5EF4-FFF2-40B4-BE49-F238E27FC236}">
                <a16:creationId xmlns:a16="http://schemas.microsoft.com/office/drawing/2014/main" xmlns="" id="{B566FF4C-49A1-45E8-A547-18227E4FB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/>
              <a:t>Blok będący podsumowaniem – ścieżką „krok po kroku” do uzyskania dofinansowania w ramach Programu priorytetowego „Czyste Powietrze” </a:t>
            </a:r>
            <a:endParaRPr lang="pl-PL" altLang="pl-PL"/>
          </a:p>
          <a:p>
            <a:r>
              <a:rPr lang="pl-PL" altLang="pl-PL"/>
              <a:t>przedstawienie w punktach, czynności jakie trzeba wykonać, aby uzyskać dofinansowanie w ramach Programu „Czyste Powietrze”.</a:t>
            </a:r>
          </a:p>
          <a:p>
            <a:endParaRPr lang="pl-PL" altLang="pl-PL"/>
          </a:p>
          <a:p>
            <a:r>
              <a:rPr lang="pl-PL" altLang="pl-PL" b="1"/>
              <a:t>Instrukcja wypełniania wniosku o dofinansowanie</a:t>
            </a:r>
            <a:endParaRPr lang="pl-PL" altLang="pl-PL"/>
          </a:p>
          <a:p>
            <a:r>
              <a:rPr lang="pl-PL" altLang="pl-PL"/>
              <a:t>Ekspert po zakończonej prezentacji przedstawi wzór wniosku i umowy o dofinansowanie oraz omówi na podstawie przygotowanej przez NFOŚiGW instrukcji, jak wypełnić wniosek o dofinansowanie.</a:t>
            </a:r>
          </a:p>
          <a:p>
            <a:endParaRPr lang="pl-PL" altLang="pl-PL"/>
          </a:p>
        </p:txBody>
      </p:sp>
      <p:sp>
        <p:nvSpPr>
          <p:cNvPr id="104452" name="Symbol zastępczy numeru slajdu 3">
            <a:extLst>
              <a:ext uri="{FF2B5EF4-FFF2-40B4-BE49-F238E27FC236}">
                <a16:creationId xmlns:a16="http://schemas.microsoft.com/office/drawing/2014/main" xmlns="" id="{E47B8975-8A44-4599-8161-29AE3209E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33C2A-079C-4A47-98DA-D8760D3FC3A6}" type="slidenum">
              <a:rPr lang="pl-PL" altLang="pl-PL"/>
              <a:pPr/>
              <a:t>39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8282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>
            <a:extLst>
              <a:ext uri="{FF2B5EF4-FFF2-40B4-BE49-F238E27FC236}">
                <a16:creationId xmlns:a16="http://schemas.microsoft.com/office/drawing/2014/main" xmlns="" id="{699E5034-E277-4D6C-BFD5-5CEB180A1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ymbol zastępczy notatek 2">
            <a:extLst>
              <a:ext uri="{FF2B5EF4-FFF2-40B4-BE49-F238E27FC236}">
                <a16:creationId xmlns:a16="http://schemas.microsoft.com/office/drawing/2014/main" xmlns="" id="{8044D89E-BDB9-4309-B3BB-76F402B94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5476" name="Symbol zastępczy numeru slajdu 3">
            <a:extLst>
              <a:ext uri="{FF2B5EF4-FFF2-40B4-BE49-F238E27FC236}">
                <a16:creationId xmlns:a16="http://schemas.microsoft.com/office/drawing/2014/main" xmlns="" id="{6AF4AA3B-AB6C-4B6C-93C7-14672CF1C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B0804-AD9A-4098-A977-494BADDD2DF2}" type="slidenum">
              <a:rPr lang="pl-PL" altLang="pl-PL"/>
              <a:pPr/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156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>
            <a:extLst>
              <a:ext uri="{FF2B5EF4-FFF2-40B4-BE49-F238E27FC236}">
                <a16:creationId xmlns:a16="http://schemas.microsoft.com/office/drawing/2014/main" xmlns="" id="{9AABC740-20C2-4C62-8909-28A4BD73F6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>
            <a:extLst>
              <a:ext uri="{FF2B5EF4-FFF2-40B4-BE49-F238E27FC236}">
                <a16:creationId xmlns:a16="http://schemas.microsoft.com/office/drawing/2014/main" xmlns="" id="{D393FFEB-F764-4AC6-A0A2-9C2184C41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Przejście do wzoru wniosku i jego instrukcji wypełnienia</a:t>
            </a:r>
          </a:p>
        </p:txBody>
      </p:sp>
      <p:sp>
        <p:nvSpPr>
          <p:cNvPr id="106500" name="Symbol zastępczy numeru slajdu 3">
            <a:extLst>
              <a:ext uri="{FF2B5EF4-FFF2-40B4-BE49-F238E27FC236}">
                <a16:creationId xmlns:a16="http://schemas.microsoft.com/office/drawing/2014/main" xmlns="" id="{59E504C0-076F-4F3F-AC5B-CE75C3E28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DDE20-85A6-49D4-B928-F7EF802FC1C1}" type="slidenum">
              <a:rPr lang="pl-PL" altLang="pl-PL"/>
              <a:pPr/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5990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xmlns="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xmlns="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xmlns="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493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xmlns="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xmlns="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xmlns="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828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xmlns="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xmlns="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xmlns="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8752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xmlns="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xmlns="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xmlns="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518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xmlns="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xmlns="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xmlns="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518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obrazu slajdu 1">
            <a:extLst>
              <a:ext uri="{FF2B5EF4-FFF2-40B4-BE49-F238E27FC236}">
                <a16:creationId xmlns="" xmlns:a16="http://schemas.microsoft.com/office/drawing/2014/main" id="{98F79142-A104-435C-9DDB-2511C90C5A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21463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ymbol zastępczy notatek 2">
            <a:extLst>
              <a:ext uri="{FF2B5EF4-FFF2-40B4-BE49-F238E27FC236}">
                <a16:creationId xmlns="" xmlns:a16="http://schemas.microsoft.com/office/drawing/2014/main" id="{FA95CB51-1E39-4F8E-AE89-9E0F1C659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Proszę uzupełnić/dostosować slajd pod kątem adresów najbliższych oddziałów/wydziałów </a:t>
            </a:r>
            <a:r>
              <a:rPr lang="pl-PL" altLang="pl-PL" b="1" dirty="0" err="1"/>
              <a:t>WFOŚiGW</a:t>
            </a:r>
            <a:r>
              <a:rPr lang="pl-PL" altLang="pl-PL" b="1" dirty="0"/>
              <a:t> dla regionu w którym jest prowadzone </a:t>
            </a:r>
            <a:r>
              <a:rPr lang="pl-PL" altLang="pl-PL" b="1"/>
              <a:t>spotkanie </a:t>
            </a:r>
            <a:endParaRPr lang="pl-PL" altLang="pl-PL" b="1" dirty="0"/>
          </a:p>
        </p:txBody>
      </p:sp>
      <p:sp>
        <p:nvSpPr>
          <p:cNvPr id="109572" name="Symbol zastępczy numeru slajdu 3">
            <a:extLst>
              <a:ext uri="{FF2B5EF4-FFF2-40B4-BE49-F238E27FC236}">
                <a16:creationId xmlns="" xmlns:a16="http://schemas.microsoft.com/office/drawing/2014/main" id="{AF034BDE-A1A4-4021-8DAB-3A99E165B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59AE8-443E-4D05-9C86-9F87271A154E}" type="slidenum">
              <a:rPr lang="pl-PL" altLang="pl-PL"/>
              <a:pPr/>
              <a:t>47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8752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>
            <a:extLst>
              <a:ext uri="{FF2B5EF4-FFF2-40B4-BE49-F238E27FC236}">
                <a16:creationId xmlns:a16="http://schemas.microsoft.com/office/drawing/2014/main" xmlns="" id="{A35920EF-321E-4AB3-B271-46AD695C4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ymbol zastępczy notatek 2">
            <a:extLst>
              <a:ext uri="{FF2B5EF4-FFF2-40B4-BE49-F238E27FC236}">
                <a16:creationId xmlns:a16="http://schemas.microsoft.com/office/drawing/2014/main" xmlns="" id="{6DBCEAD7-CF19-4409-8FC0-FAB159FAE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Dyskusja - pytania do prowadzącego</a:t>
            </a:r>
            <a:endParaRPr lang="pl-PL" altLang="pl-PL" dirty="0"/>
          </a:p>
          <a:p>
            <a:r>
              <a:rPr lang="pl-PL" altLang="pl-PL" dirty="0"/>
              <a:t>Eksperci przygotowując się do poprowadzenia spotkania będą mogli dodatkowo skorzystać z materiałów przygotowanych przez resort środowiska, w tym zbioru najczęściej zadawanych przez społeczeństwo pytań i przygotowanych przez Ministerstwo odpowiedzi.</a:t>
            </a:r>
          </a:p>
          <a:p>
            <a:r>
              <a:rPr lang="pl-PL" altLang="pl-PL" dirty="0"/>
              <a:t>Ponadto, na każdym spotkaniu będą dystrybuowane specjalnie przygotowane na ten cel materiały informacyjno-edukacyjne z odniesieniem do strony internetowej Ministerstwa Środowiska poświęconej projektowi www.mos.gov.pl/czystepowietrze</a:t>
            </a:r>
          </a:p>
          <a:p>
            <a:r>
              <a:rPr lang="pl-PL" altLang="pl-PL" b="1" dirty="0"/>
              <a:t>Zakończenie spotkania</a:t>
            </a:r>
            <a:endParaRPr lang="pl-PL" altLang="pl-PL" dirty="0"/>
          </a:p>
          <a:p>
            <a:r>
              <a:rPr lang="pl-PL" altLang="pl-PL" dirty="0"/>
              <a:t>W szczególności Ekspert powinien podkreślić, gdzie uczestnicy danego spotkania mogą uzyskać pomoc przy ubieganiu się o dofinansowanie, wskazać konkretny </a:t>
            </a:r>
            <a:r>
              <a:rPr lang="pl-PL" altLang="pl-PL" dirty="0" err="1"/>
              <a:t>WFOŚiGW</a:t>
            </a:r>
            <a:r>
              <a:rPr lang="pl-PL" altLang="pl-PL" dirty="0"/>
              <a:t> bądź oddział BOŚ Banku (adres, infolinia). </a:t>
            </a:r>
          </a:p>
          <a:p>
            <a:endParaRPr lang="pl-PL" altLang="pl-PL" dirty="0"/>
          </a:p>
        </p:txBody>
      </p:sp>
      <p:sp>
        <p:nvSpPr>
          <p:cNvPr id="110596" name="Symbol zastępczy numeru slajdu 3">
            <a:extLst>
              <a:ext uri="{FF2B5EF4-FFF2-40B4-BE49-F238E27FC236}">
                <a16:creationId xmlns:a16="http://schemas.microsoft.com/office/drawing/2014/main" xmlns="" id="{35EE68C9-FAF1-49B9-852C-924EDCCF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39BE8-1024-4F8D-82DA-5EC56B022047}" type="slidenum">
              <a:rPr lang="pl-PL" altLang="pl-PL"/>
              <a:pPr/>
              <a:t>48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262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>
            <a:extLst>
              <a:ext uri="{FF2B5EF4-FFF2-40B4-BE49-F238E27FC236}">
                <a16:creationId xmlns:a16="http://schemas.microsoft.com/office/drawing/2014/main" xmlns="" id="{A5FB7D75-E493-45B1-89B4-24A844D47E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>
            <a:extLst>
              <a:ext uri="{FF2B5EF4-FFF2-40B4-BE49-F238E27FC236}">
                <a16:creationId xmlns:a16="http://schemas.microsoft.com/office/drawing/2014/main" xmlns="" id="{21E0E42E-52E2-4FEB-A410-58582D18A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l-PL" altLang="pl-PL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/>
              <a:t>Pamiętaj!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opału o niskiej jakości trzeba spalić więcej, 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/>
              <a:t>      więc oszczędności finansowe są niewielkie 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spalanie śmieci (np. plastiku, opon) niszczy domowe instalacje grzewcze i powoduje wydzielanie się substancji trujących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zwiększające się zanieczyszczenie powietrza to zwiększające się koszty Twojego przyszłego leczenia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83972" name="Symbol zastępczy numeru slajdu 3">
            <a:extLst>
              <a:ext uri="{FF2B5EF4-FFF2-40B4-BE49-F238E27FC236}">
                <a16:creationId xmlns:a16="http://schemas.microsoft.com/office/drawing/2014/main" xmlns="" id="{5CD224EA-BD55-4E2E-8FF3-3C0A564E1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DEFF5-CF6E-4CAB-B035-E5610821AF40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276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obrazu slajdu 1">
            <a:extLst>
              <a:ext uri="{FF2B5EF4-FFF2-40B4-BE49-F238E27FC236}">
                <a16:creationId xmlns:a16="http://schemas.microsoft.com/office/drawing/2014/main" xmlns="" id="{BB47B4B7-EB3E-4242-9ED0-DBCDAB02B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Symbol zastępczy notatek 2">
            <a:extLst>
              <a:ext uri="{FF2B5EF4-FFF2-40B4-BE49-F238E27FC236}">
                <a16:creationId xmlns:a16="http://schemas.microsoft.com/office/drawing/2014/main" xmlns="" id="{D1F3C475-B27D-4331-B61E-6270C040BA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Symbol zastępczy numeru slajdu 3">
            <a:extLst>
              <a:ext uri="{FF2B5EF4-FFF2-40B4-BE49-F238E27FC236}">
                <a16:creationId xmlns:a16="http://schemas.microsoft.com/office/drawing/2014/main" xmlns="" id="{0AB1639B-C92E-4587-8501-6DA9D4E2A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E71456-7E7D-4AA7-A6A5-17CCDCAE709C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512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>
            <a:extLst>
              <a:ext uri="{FF2B5EF4-FFF2-40B4-BE49-F238E27FC236}">
                <a16:creationId xmlns="" xmlns:a16="http://schemas.microsoft.com/office/drawing/2014/main" id="{EAA4D20C-A603-4683-A61E-6236A23FFB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21463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>
            <a:extLst>
              <a:ext uri="{FF2B5EF4-FFF2-40B4-BE49-F238E27FC236}">
                <a16:creationId xmlns="" xmlns:a16="http://schemas.microsoft.com/office/drawing/2014/main" id="{3928D8C8-FD7A-4AA0-80D9-E97A5A420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pl-PL" altLang="pl-PL"/>
          </a:p>
        </p:txBody>
      </p:sp>
      <p:sp>
        <p:nvSpPr>
          <p:cNvPr id="86020" name="Symbol zastępczy numeru slajdu 3">
            <a:extLst>
              <a:ext uri="{FF2B5EF4-FFF2-40B4-BE49-F238E27FC236}">
                <a16:creationId xmlns="" xmlns:a16="http://schemas.microsoft.com/office/drawing/2014/main" id="{138604EA-8653-41E5-BC50-5E3A09942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0865A6-94B9-403A-9452-23ED61F87493}" type="slidenum">
              <a:rPr lang="pl-PL" altLang="pl-PL">
                <a:solidFill>
                  <a:prstClr val="black"/>
                </a:solidFill>
              </a:rPr>
              <a:pPr/>
              <a:t>10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>
            <a:extLst>
              <a:ext uri="{FF2B5EF4-FFF2-40B4-BE49-F238E27FC236}">
                <a16:creationId xmlns:a16="http://schemas.microsoft.com/office/drawing/2014/main" xmlns="" id="{A4CFAF11-07BA-4D54-8C41-885713C805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8D032C7C-B770-4E0B-BD3A-A59CFC966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Aplikacja Głównego Inspektoratu Ochrony Środowiska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„Jakość powietrza w Polsce” </a:t>
            </a:r>
            <a:r>
              <a:rPr lang="pl-PL" sz="1400" dirty="0"/>
              <a:t>do bezpłatnego pobrania w sklepach z aplikacjami: </a:t>
            </a:r>
            <a:r>
              <a:rPr lang="pl-PL" sz="1400" dirty="0" err="1"/>
              <a:t>App</a:t>
            </a:r>
            <a:r>
              <a:rPr lang="pl-PL" sz="1400" dirty="0"/>
              <a:t> </a:t>
            </a:r>
            <a:r>
              <a:rPr lang="pl-PL" sz="1400" dirty="0" err="1"/>
              <a:t>store</a:t>
            </a:r>
            <a:r>
              <a:rPr lang="pl-PL" sz="1400" dirty="0"/>
              <a:t>, Google </a:t>
            </a:r>
            <a:r>
              <a:rPr lang="pl-PL" sz="1400" dirty="0" err="1"/>
              <a:t>play</a:t>
            </a:r>
            <a:r>
              <a:rPr lang="pl-PL" sz="1400" dirty="0"/>
              <a:t> i Windows </a:t>
            </a:r>
            <a:r>
              <a:rPr lang="pl-PL" sz="1400" dirty="0" err="1"/>
              <a:t>store</a:t>
            </a:r>
            <a:r>
              <a:rPr lang="pl-PL" sz="1400" dirty="0"/>
              <a:t>.</a:t>
            </a:r>
          </a:p>
          <a:p>
            <a:pPr>
              <a:defRPr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Ekspert powinien zaprezentować aplikację na telefonie/tablecie.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88068" name="Symbol zastępczy numeru slajdu 3">
            <a:extLst>
              <a:ext uri="{FF2B5EF4-FFF2-40B4-BE49-F238E27FC236}">
                <a16:creationId xmlns:a16="http://schemas.microsoft.com/office/drawing/2014/main" xmlns="" id="{3AD1AF04-9D91-41A4-A35B-EFB7490E2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7606A-E1F1-4D3B-BE06-A33B9EB579EC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059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>
            <a:extLst>
              <a:ext uri="{FF2B5EF4-FFF2-40B4-BE49-F238E27FC236}">
                <a16:creationId xmlns:a16="http://schemas.microsoft.com/office/drawing/2014/main" xmlns="" id="{E8611D65-5AF6-4D4A-AC1D-1D99D0DBB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ymbol zastępczy notatek 2">
            <a:extLst>
              <a:ext uri="{FF2B5EF4-FFF2-40B4-BE49-F238E27FC236}">
                <a16:creationId xmlns:a16="http://schemas.microsoft.com/office/drawing/2014/main" xmlns="" id="{FEC38DB3-6ADC-4F8C-B3B3-A0B0361DB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Do usunięcia pkt. dot. wspólnoty energetycznej</a:t>
            </a:r>
          </a:p>
        </p:txBody>
      </p:sp>
      <p:sp>
        <p:nvSpPr>
          <p:cNvPr id="87044" name="Symbol zastępczy numeru slajdu 3">
            <a:extLst>
              <a:ext uri="{FF2B5EF4-FFF2-40B4-BE49-F238E27FC236}">
                <a16:creationId xmlns:a16="http://schemas.microsoft.com/office/drawing/2014/main" xmlns="" id="{775255EC-D79C-4D33-B40C-F9B9BDD79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4AE17-8B63-4F67-B816-87E86EAB6E16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868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xmlns="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xmlns="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xmlns="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272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688F18AB-11E0-4B25-89E8-0A583CEDA8D3}"/>
              </a:ext>
            </a:extLst>
          </p:cNvPr>
          <p:cNvSpPr/>
          <p:nvPr userDrawn="1"/>
        </p:nvSpPr>
        <p:spPr>
          <a:xfrm>
            <a:off x="0" y="1"/>
            <a:ext cx="8904312" cy="162879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43D8DBB-69C2-46CA-A6A0-04326C07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7576" y="450374"/>
            <a:ext cx="1951108" cy="789942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xmlns="" id="{EB327102-3595-4482-B523-6C311B9F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66112" cy="93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xmlns="" id="{2D912A53-8145-44F9-9B66-50D1D243D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371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954AB1-A78C-47AE-A93D-E110893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8D1E6D5-4840-41A4-B781-D3F419B7C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3D33510-6582-4DD9-80C9-CEAA2350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50BCFBB-2788-4784-B7BE-CA22DFA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C007126-399E-4BB0-BB7F-8FD9068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9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F4FCDEA-0177-45AB-BDF2-5E3AE88F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5E335A6-428C-4941-82BB-5DEB205A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77BAFA8-852E-4E75-9696-970D8899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F9CCA73-08A7-42D2-860F-1D4D9C4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8053687-DB1F-49CE-9529-CFFC834D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85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001F933-4EE6-4A22-A0EE-BDA8FD185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DA9F2C7-34AB-47C8-8D11-631990785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5646104-4815-4A38-AD68-3C77596DE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fld id="{055EAD18-3A0C-4558-8505-F0AEEF057C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58245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78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A07E2D-FC2F-492E-AEC3-6504E88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602C4A7-8586-410B-A14B-3A708C2B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06DF51-D914-4918-888D-33347D2B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3054127-7E85-442E-B649-31491387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0FD7990-BC4F-4C34-805E-4BEB536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9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B83875-70FF-4229-B07C-203C164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1EE5ADB-ACAA-4C1A-9DEB-EC38A3F0C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6DA1632-67DD-4B6D-AE86-92B0969E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F243D9D-BC59-4161-B4A6-55033FA1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EEB386F-CB1E-47D0-90BA-882BBCE0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82C8F8F-7BB1-4F18-A5A8-EF66C2F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395098-CEDE-4F76-88EB-258DCD19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BFF8A66-EEBA-4CAC-9959-34C1AEB1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4FA9250-FF83-4D05-85E6-7DE7517A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FF76EF1-EBB7-49EF-94F4-FDF6F73CD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1086984-4F74-4F07-835A-2D566AD7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E4ED0AE0-E7DE-4AB2-A033-1DB3041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69192005-B3EE-43B7-8BCB-BED795DF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A00AF0A-6C2D-44D1-BA22-A424D16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3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CDC3CD-97AC-40B6-8022-1DC1FB45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968FE1C-E641-4DC4-8E7F-4084773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7699423-209B-47EE-AD07-811951B3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F5E7A1FF-94E9-4A0B-AD62-E8236687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4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2CE69B05-E58E-43AB-83AB-683F9CF8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988A596-6C32-412C-BA56-4AEA60BA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F2EB5C3-BB4D-4032-A0B1-1C8D1CDC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D216CA-7CDE-42B6-846C-DF8667B6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E440685-78A0-43BC-9401-FDA0B7FF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6FBAC6B-5B4A-4D29-BCDE-9B6EA0B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9E838EB-9235-4D67-9FF0-0CF08BE9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BB5088B-810C-4DC6-B915-638FC53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7FD3D72-5AA7-4A55-9FB1-48F835F9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3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A9015F-9646-48C5-AD7D-78B4014E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316EF362-A3C4-4AA0-A1D9-AED9AC8C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D81970F-A7C0-4838-90D3-ADE5FAD39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7602931-52A8-4740-8D12-18B91F68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11.03.2019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79E3CD2-2B3C-40F9-B95C-B78EDE51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977AFE2-395D-40D2-88D7-492E9C41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77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6F41EEAD-A071-4BE7-B2CF-A03A3DAD0088}"/>
              </a:ext>
            </a:extLst>
          </p:cNvPr>
          <p:cNvSpPr/>
          <p:nvPr userDrawn="1"/>
        </p:nvSpPr>
        <p:spPr>
          <a:xfrm>
            <a:off x="0" y="3"/>
            <a:ext cx="9624392" cy="11223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14E4853-668C-4EDF-BC4D-E5A3BE7D70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85900"/>
            <a:ext cx="8426152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838330B-A47F-4B5E-8357-5CE908FB9C5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340768"/>
            <a:ext cx="10515600" cy="453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F8217FF7-84F7-4970-83A1-B477AC0EAA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984432" y="224276"/>
            <a:ext cx="1664292" cy="673819"/>
          </a:xfrm>
          <a:prstGeom prst="rect">
            <a:avLst/>
          </a:prstGeom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xmlns="" id="{A328FECA-F2FF-4BA0-8687-0B8E0D2AAF6F}"/>
              </a:ext>
            </a:extLst>
          </p:cNvPr>
          <p:cNvGrpSpPr/>
          <p:nvPr userDrawn="1"/>
        </p:nvGrpSpPr>
        <p:grpSpPr>
          <a:xfrm>
            <a:off x="407368" y="6049304"/>
            <a:ext cx="6192688" cy="548048"/>
            <a:chOff x="3091899" y="5885994"/>
            <a:chExt cx="8384053" cy="741982"/>
          </a:xfrm>
        </p:grpSpPr>
        <p:pic>
          <p:nvPicPr>
            <p:cNvPr id="23" name="Obraz 7">
              <a:extLst>
                <a:ext uri="{FF2B5EF4-FFF2-40B4-BE49-F238E27FC236}">
                  <a16:creationId xmlns:a16="http://schemas.microsoft.com/office/drawing/2014/main" xmlns="" id="{5DF609FF-A76D-49F8-A8BE-E72E96751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Obraz 9">
              <a:extLst>
                <a:ext uri="{FF2B5EF4-FFF2-40B4-BE49-F238E27FC236}">
                  <a16:creationId xmlns:a16="http://schemas.microsoft.com/office/drawing/2014/main" xmlns="" id="{E783E80F-7CB9-447F-A7B8-9E1D8E143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8">
              <a:extLst>
                <a:ext uri="{FF2B5EF4-FFF2-40B4-BE49-F238E27FC236}">
                  <a16:creationId xmlns:a16="http://schemas.microsoft.com/office/drawing/2014/main" xmlns="" id="{F803B741-F2C1-4E1A-BA15-486014FF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xmlns="" id="{86D0EAE9-35D5-40AD-AA3C-77E3FDC8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xmlns="" id="{96CD072C-5C91-4C80-BA49-423A73EBF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0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731" r:id="rId2"/>
    <p:sldLayoutId id="2147487732" r:id="rId3"/>
    <p:sldLayoutId id="2147487733" r:id="rId4"/>
    <p:sldLayoutId id="2147487734" r:id="rId5"/>
    <p:sldLayoutId id="2147487735" r:id="rId6"/>
    <p:sldLayoutId id="2147487736" r:id="rId7"/>
    <p:sldLayoutId id="2147487737" r:id="rId8"/>
    <p:sldLayoutId id="2147487738" r:id="rId9"/>
    <p:sldLayoutId id="2147487739" r:id="rId10"/>
    <p:sldLayoutId id="2147487740" r:id="rId11"/>
    <p:sldLayoutId id="2147487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uro@wfos.krakow.p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68CD692-5CEB-4816-BAC5-97C57BB45646}"/>
              </a:ext>
            </a:extLst>
          </p:cNvPr>
          <p:cNvSpPr/>
          <p:nvPr/>
        </p:nvSpPr>
        <p:spPr>
          <a:xfrm>
            <a:off x="0" y="0"/>
            <a:ext cx="1236069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B48D2689-B8EA-46DE-94EE-2601B5CD576D}"/>
              </a:ext>
            </a:extLst>
          </p:cNvPr>
          <p:cNvSpPr/>
          <p:nvPr/>
        </p:nvSpPr>
        <p:spPr>
          <a:xfrm>
            <a:off x="1" y="2780928"/>
            <a:ext cx="4573120" cy="240140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xmlns="" id="{37D62BE3-302E-4BF5-AAA5-0EA1EC3C7EA8}"/>
              </a:ext>
            </a:extLst>
          </p:cNvPr>
          <p:cNvSpPr txBox="1">
            <a:spLocks/>
          </p:cNvSpPr>
          <p:nvPr/>
        </p:nvSpPr>
        <p:spPr>
          <a:xfrm>
            <a:off x="505151" y="3051530"/>
            <a:ext cx="3718641" cy="186489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l-PL" altLang="pl-PL" b="1" kern="0" dirty="0">
                <a:solidFill>
                  <a:schemeClr val="bg1"/>
                </a:solidFill>
                <a:latin typeface="+mn-lt"/>
              </a:rPr>
              <a:t>Program priorytetowy </a:t>
            </a:r>
            <a:r>
              <a:rPr lang="pl-PL" altLang="pl-PL" b="1" kern="0" dirty="0" smtClean="0">
                <a:solidFill>
                  <a:schemeClr val="bg1"/>
                </a:solidFill>
                <a:latin typeface="+mn-lt"/>
              </a:rPr>
              <a:t>Czyste powietrze</a:t>
            </a:r>
            <a:endParaRPr lang="pl-PL" altLang="pl-PL" b="1" kern="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endParaRPr lang="pl-PL" altLang="pl-PL" b="1" kern="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r>
              <a:rPr lang="pl-PL" altLang="pl-PL" sz="1800" kern="0" dirty="0">
                <a:solidFill>
                  <a:schemeClr val="bg1"/>
                </a:solidFill>
                <a:latin typeface="+mn-lt"/>
              </a:rPr>
              <a:t>projekt realizowany we współpracy Ministerstwa Środowiska i partnerów</a:t>
            </a:r>
            <a:endParaRPr lang="pl-PL" altLang="pl-PL" sz="1800" b="1" i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3B872DD0-7BE6-49A0-870B-9F083FBBC8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692696"/>
            <a:ext cx="3379250" cy="136815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034B8FAD-C61A-421B-8785-3E14C91CD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43" y="-165321"/>
            <a:ext cx="7808466" cy="5347654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11C96DC9-EEC6-4855-B794-8A09BC1615FA}"/>
              </a:ext>
            </a:extLst>
          </p:cNvPr>
          <p:cNvGrpSpPr/>
          <p:nvPr/>
        </p:nvGrpSpPr>
        <p:grpSpPr>
          <a:xfrm>
            <a:off x="4943872" y="5639346"/>
            <a:ext cx="6532080" cy="741982"/>
            <a:chOff x="5785443" y="5639346"/>
            <a:chExt cx="5757966" cy="654050"/>
          </a:xfrm>
        </p:grpSpPr>
        <p:pic>
          <p:nvPicPr>
            <p:cNvPr id="20" name="Obraz 7">
              <a:extLst>
                <a:ext uri="{FF2B5EF4-FFF2-40B4-BE49-F238E27FC236}">
                  <a16:creationId xmlns:a16="http://schemas.microsoft.com/office/drawing/2014/main" xmlns="" id="{D175ABC5-0129-4F2C-9A14-CEB7E37D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39" y="5667528"/>
              <a:ext cx="620713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Obraz 9">
              <a:extLst>
                <a:ext uri="{FF2B5EF4-FFF2-40B4-BE49-F238E27FC236}">
                  <a16:creationId xmlns:a16="http://schemas.microsoft.com/office/drawing/2014/main" xmlns="" id="{C9573372-B0EB-4EB4-B952-855652D14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98" y="5639346"/>
              <a:ext cx="1157288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Obraz 8">
              <a:extLst>
                <a:ext uri="{FF2B5EF4-FFF2-40B4-BE49-F238E27FC236}">
                  <a16:creationId xmlns:a16="http://schemas.microsoft.com/office/drawing/2014/main" xmlns="" id="{8A735BC3-02FE-4A31-A9E6-FCD183DF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43" y="5702846"/>
              <a:ext cx="12382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az 1">
              <a:extLst>
                <a:ext uri="{FF2B5EF4-FFF2-40B4-BE49-F238E27FC236}">
                  <a16:creationId xmlns:a16="http://schemas.microsoft.com/office/drawing/2014/main" xmlns="" id="{182DFF8B-6720-458C-9DF1-B7399EC1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4432" y="5661248"/>
              <a:ext cx="1558977" cy="610247"/>
            </a:xfrm>
            <a:prstGeom prst="rect">
              <a:avLst/>
            </a:prstGeom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43C0E59-2B4C-4ED8-A248-F3225FC124D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4757" y="5626867"/>
            <a:ext cx="2283608" cy="791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/>
          <a:stretch/>
        </p:blipFill>
        <p:spPr>
          <a:xfrm>
            <a:off x="5628443" y="1118581"/>
            <a:ext cx="6563556" cy="43507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06534" y="3727982"/>
            <a:ext cx="5031291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l-PL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Ocena jakości powietrza realizowana jest w oparciu       o pomiary jakości powietrza wykonywane metodami referencyjnymi oraz wyniki modelowania matematycznego.</a:t>
            </a:r>
          </a:p>
          <a:p>
            <a:endParaRPr lang="pl-PL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Zaliczenie strefy do klasy C oznacza konieczność wykonania programu ochrony powietrza.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635531" y="5368154"/>
            <a:ext cx="65623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400" b="1" dirty="0">
                <a:cs typeface="Arial" panose="020B0604020202020204" pitchFamily="34" charset="0"/>
              </a:rPr>
              <a:t>Rys. Rozkład stężeń 24 – h pyłu PM10 dla 2017 r. – wynik połączenia wyników pomiarów z wynikami modelowania modelem CALPUFF </a:t>
            </a:r>
          </a:p>
        </p:txBody>
      </p:sp>
      <p:sp>
        <p:nvSpPr>
          <p:cNvPr id="4" name="Tytuł 7">
            <a:extLst>
              <a:ext uri="{FF2B5EF4-FFF2-40B4-BE49-F238E27FC236}">
                <a16:creationId xmlns="" xmlns:a16="http://schemas.microsoft.com/office/drawing/2014/main" id="{314B4A7A-24FF-415B-A81C-88775FA94A2F}"/>
              </a:ext>
            </a:extLst>
          </p:cNvPr>
          <p:cNvSpPr txBox="1">
            <a:spLocks/>
          </p:cNvSpPr>
          <p:nvPr/>
        </p:nvSpPr>
        <p:spPr>
          <a:xfrm>
            <a:off x="1154887" y="162263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prstClr val="white"/>
                </a:solidFill>
              </a:rPr>
              <a:t>Jakość powietrza w woj. małopolskim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6534" y="1455809"/>
            <a:ext cx="50668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400" b="1" dirty="0">
                <a:cs typeface="Arial" panose="020B0604020202020204" pitchFamily="34" charset="0"/>
              </a:rPr>
              <a:t>Tab. Zanieczyszczenia dla których normy jakości powietrza zostały przekroczone w 2017 r.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06534" y="1988498"/>
          <a:ext cx="5040169" cy="1731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434">
                  <a:extLst>
                    <a:ext uri="{9D8B030D-6E8A-4147-A177-3AD203B41FA5}">
                      <a16:colId xmlns="" xmlns:a16="http://schemas.microsoft.com/office/drawing/2014/main" val="227015032"/>
                    </a:ext>
                  </a:extLst>
                </a:gridCol>
                <a:gridCol w="473885">
                  <a:extLst>
                    <a:ext uri="{9D8B030D-6E8A-4147-A177-3AD203B41FA5}">
                      <a16:colId xmlns="" xmlns:a16="http://schemas.microsoft.com/office/drawing/2014/main" val="957680481"/>
                    </a:ext>
                  </a:extLst>
                </a:gridCol>
                <a:gridCol w="821454">
                  <a:extLst>
                    <a:ext uri="{9D8B030D-6E8A-4147-A177-3AD203B41FA5}">
                      <a16:colId xmlns="" xmlns:a16="http://schemas.microsoft.com/office/drawing/2014/main" val="2112504953"/>
                    </a:ext>
                  </a:extLst>
                </a:gridCol>
                <a:gridCol w="781349">
                  <a:extLst>
                    <a:ext uri="{9D8B030D-6E8A-4147-A177-3AD203B41FA5}">
                      <a16:colId xmlns="" xmlns:a16="http://schemas.microsoft.com/office/drawing/2014/main" val="2689523565"/>
                    </a:ext>
                  </a:extLst>
                </a:gridCol>
                <a:gridCol w="425291">
                  <a:extLst>
                    <a:ext uri="{9D8B030D-6E8A-4147-A177-3AD203B41FA5}">
                      <a16:colId xmlns="" xmlns:a16="http://schemas.microsoft.com/office/drawing/2014/main" val="2820615847"/>
                    </a:ext>
                  </a:extLst>
                </a:gridCol>
                <a:gridCol w="563756">
                  <a:extLst>
                    <a:ext uri="{9D8B030D-6E8A-4147-A177-3AD203B41FA5}">
                      <a16:colId xmlns="" xmlns:a16="http://schemas.microsoft.com/office/drawing/2014/main" val="1588469082"/>
                    </a:ext>
                  </a:extLst>
                </a:gridCol>
              </a:tblGrid>
              <a:tr h="784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NAZWA STREFY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r>
                        <a:rPr lang="pl-PL" sz="1400" baseline="-25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PM10</a:t>
                      </a:r>
                      <a:r>
                        <a:rPr lang="pl-PL" sz="140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PM10</a:t>
                      </a:r>
                      <a:r>
                        <a:rPr lang="pl-PL" sz="140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BaP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PM2,5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9046581"/>
                  </a:ext>
                </a:extLst>
              </a:tr>
              <a:tr h="334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Aglomeracja Krakowska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60312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miasto Tarnów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742009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strefa małopolska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5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pole tekstowe 5">
            <a:extLst>
              <a:ext uri="{FF2B5EF4-FFF2-40B4-BE49-F238E27FC236}">
                <a16:creationId xmlns:a16="http://schemas.microsoft.com/office/drawing/2014/main" xmlns="" id="{C485EE7A-B648-4344-B0E6-B7572730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706" y="6165304"/>
            <a:ext cx="3421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 </a:t>
            </a:r>
            <a:r>
              <a:rPr lang="pl-PL" altLang="pl-PL" sz="1200" dirty="0">
                <a:latin typeface="+mn-lt"/>
              </a:rPr>
              <a:t>portal internetowy „Jakość Powietrza” GIOŚ</a:t>
            </a:r>
          </a:p>
        </p:txBody>
      </p:sp>
      <p:pic>
        <p:nvPicPr>
          <p:cNvPr id="46085" name="Obraz 7">
            <a:extLst>
              <a:ext uri="{FF2B5EF4-FFF2-40B4-BE49-F238E27FC236}">
                <a16:creationId xmlns:a16="http://schemas.microsoft.com/office/drawing/2014/main" xmlns="" id="{549D0F2C-97AD-41B4-B621-6E78DD942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b="6032"/>
          <a:stretch/>
        </p:blipFill>
        <p:spPr bwMode="auto">
          <a:xfrm>
            <a:off x="832228" y="1268760"/>
            <a:ext cx="6723121" cy="465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az 6">
            <a:extLst>
              <a:ext uri="{FF2B5EF4-FFF2-40B4-BE49-F238E27FC236}">
                <a16:creationId xmlns:a16="http://schemas.microsoft.com/office/drawing/2014/main" xmlns="" id="{50504DB3-4C6E-4E44-9482-947BA3306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29200"/>
            <a:ext cx="7428825" cy="46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az 10">
            <a:extLst>
              <a:ext uri="{FF2B5EF4-FFF2-40B4-BE49-F238E27FC236}">
                <a16:creationId xmlns:a16="http://schemas.microsoft.com/office/drawing/2014/main" xmlns="" id="{53EA450D-8033-4DFA-9BEE-F67753A53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88" y="1295829"/>
            <a:ext cx="2115070" cy="378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Obraz 9">
            <a:extLst>
              <a:ext uri="{FF2B5EF4-FFF2-40B4-BE49-F238E27FC236}">
                <a16:creationId xmlns:a16="http://schemas.microsoft.com/office/drawing/2014/main" xmlns="" id="{5E7AC774-19E0-4098-9627-85EFF3754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70" y="4198192"/>
            <a:ext cx="2903140" cy="16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xmlns="" id="{C5630178-3775-4B20-A158-117AC8199CF6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Skąd wiemy, czy powietrze jest </a:t>
            </a:r>
            <a:r>
              <a:rPr lang="pl-PL" kern="0" dirty="0" smtClean="0"/>
              <a:t>zanieczyszczone,</a:t>
            </a:r>
            <a:r>
              <a:rPr lang="pl-PL" kern="0" dirty="0"/>
              <a:t/>
            </a:r>
            <a:br>
              <a:rPr lang="pl-PL" kern="0" dirty="0"/>
            </a:br>
            <a:r>
              <a:rPr lang="pl-PL" kern="0" dirty="0"/>
              <a:t>czyli jak bada się jakość powietrza?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0762E3B-C928-4E4A-823F-F0A34BD7A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68" y="1201469"/>
            <a:ext cx="5654149" cy="7502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43FD6BB-86F1-443D-A722-A87933705A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9485" y="1992955"/>
            <a:ext cx="593088" cy="12008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92948DF-59AE-4F27-AE41-1CB2C67F21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7699" y="3508600"/>
            <a:ext cx="776662" cy="9183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50D522C-7CD4-4D33-B612-C7117E5B03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1535" y="2243996"/>
            <a:ext cx="1002600" cy="8053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949E8AC-B30E-43A1-8BFE-D4E17F65BCB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2210" y="3379769"/>
            <a:ext cx="1270902" cy="84768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84FF3899-2B91-4779-83FD-CA7F01721B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4990" y="3579240"/>
            <a:ext cx="1920473" cy="77704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F9449700-EE1D-4901-AF36-60519866EC1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06452" y="2243996"/>
            <a:ext cx="1878110" cy="805300"/>
          </a:xfrm>
          <a:prstGeom prst="rect">
            <a:avLst/>
          </a:prstGeom>
        </p:spPr>
      </p:pic>
      <p:sp>
        <p:nvSpPr>
          <p:cNvPr id="17" name="Tytuł 7">
            <a:extLst>
              <a:ext uri="{FF2B5EF4-FFF2-40B4-BE49-F238E27FC236}">
                <a16:creationId xmlns:a16="http://schemas.microsoft.com/office/drawing/2014/main" xmlns="" id="{3733C57E-28C0-495E-A6CE-5C2B092793FE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dirty="0"/>
              <a:t>Co TY możesz zrobić?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E3003161-82A8-41F7-A0FB-CE059895D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452" y="3717032"/>
            <a:ext cx="2154044" cy="385790"/>
          </a:xfrm>
          <a:prstGeom prst="rect">
            <a:avLst/>
          </a:prstGeom>
        </p:spPr>
      </p:pic>
      <p:pic>
        <p:nvPicPr>
          <p:cNvPr id="74755" name="Picture 3" descr="C:\Users\Graficzny\Desktop\infografika-mś-edukuj-bliskich_ikon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826726"/>
            <a:ext cx="898266" cy="9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C:\Users\Graficzny\Desktop\infografika-mś-edukuj-bliskich_teks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603328"/>
            <a:ext cx="2510890" cy="12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C:\Users\Graficzny\Desktop\infografika-mś-wybieraj-madrze_ikon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725144"/>
            <a:ext cx="1044750" cy="10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C:\Users\Graficzny\Desktop\infografika-mś-wybieraj-madrze_teks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52" y="4797152"/>
            <a:ext cx="2025586" cy="8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394890" y="2100445"/>
            <a:ext cx="48516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6"/>
                </a:solidFill>
              </a:rPr>
              <a:t>Ogrzewaj mądrze</a:t>
            </a:r>
          </a:p>
          <a:p>
            <a:r>
              <a:rPr lang="pl-PL" sz="1200" dirty="0"/>
              <a:t>Podłącz się do sieci ciepłowniczej </a:t>
            </a:r>
            <a:endParaRPr lang="pl-PL" sz="1200" dirty="0" smtClean="0"/>
          </a:p>
          <a:p>
            <a:r>
              <a:rPr lang="pl-PL" sz="1200" dirty="0" smtClean="0"/>
              <a:t>lub </a:t>
            </a:r>
            <a:r>
              <a:rPr lang="pl-PL" sz="1200" dirty="0"/>
              <a:t>gazowej </a:t>
            </a:r>
            <a:r>
              <a:rPr lang="pl-PL" sz="1200" dirty="0" smtClean="0"/>
              <a:t>albo zainwestuj </a:t>
            </a:r>
          </a:p>
          <a:p>
            <a:r>
              <a:rPr lang="pl-PL" sz="1200" dirty="0" smtClean="0"/>
              <a:t>w nowoczesny </a:t>
            </a:r>
          </a:p>
          <a:p>
            <a:r>
              <a:rPr lang="pl-PL" sz="1200" dirty="0" smtClean="0"/>
              <a:t>kocioł i opał wysokiej jakości. </a:t>
            </a:r>
            <a:endParaRPr lang="pl-PL" sz="1200" dirty="0"/>
          </a:p>
          <a:p>
            <a:endParaRPr lang="pl-PL" sz="1400" b="1" dirty="0" smtClean="0">
              <a:solidFill>
                <a:schemeClr val="accent6"/>
              </a:solidFill>
            </a:endParaRPr>
          </a:p>
          <a:p>
            <a:endParaRPr lang="pl-PL" sz="1400" b="1" dirty="0">
              <a:solidFill>
                <a:schemeClr val="accent6"/>
              </a:solidFill>
            </a:endParaRPr>
          </a:p>
          <a:p>
            <a:endParaRPr lang="pl-PL" sz="1400" b="1" dirty="0" smtClean="0">
              <a:solidFill>
                <a:schemeClr val="accent6"/>
              </a:solidFill>
            </a:endParaRPr>
          </a:p>
          <a:p>
            <a:endParaRPr lang="pl-PL"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2F88C49-A21B-43FD-A398-E5B88158CE8C}"/>
              </a:ext>
            </a:extLst>
          </p:cNvPr>
          <p:cNvSpPr/>
          <p:nvPr/>
        </p:nvSpPr>
        <p:spPr>
          <a:xfrm>
            <a:off x="-48344" y="-99392"/>
            <a:ext cx="1228868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8E09A52-A5DF-42CE-98A8-93ADCEFCD027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xmlns="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8" y="2198474"/>
            <a:ext cx="84375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/>
            <a:r>
              <a:rPr lang="pl-PL" altLang="pl-PL" sz="4400" b="1" dirty="0">
                <a:solidFill>
                  <a:schemeClr val="bg1"/>
                </a:solidFill>
                <a:latin typeface="+mn-lt"/>
              </a:rPr>
              <a:t>WSPARCIE FINANSOWE</a:t>
            </a:r>
            <a:br>
              <a:rPr lang="pl-PL" altLang="pl-PL" sz="4400" b="1" dirty="0">
                <a:solidFill>
                  <a:schemeClr val="bg1"/>
                </a:solidFill>
                <a:latin typeface="+mn-lt"/>
              </a:rPr>
            </a:br>
            <a:r>
              <a:rPr lang="pl-PL" altLang="pl-PL" sz="4400" b="1" dirty="0">
                <a:solidFill>
                  <a:schemeClr val="bg1"/>
                </a:solidFill>
                <a:latin typeface="+mn-lt"/>
              </a:rPr>
              <a:t>REALIZACJI PRZEDSIĘWZIĘĆ</a:t>
            </a:r>
          </a:p>
        </p:txBody>
      </p:sp>
      <p:sp>
        <p:nvSpPr>
          <p:cNvPr id="38916" name="pole tekstowe 3">
            <a:extLst>
              <a:ext uri="{FF2B5EF4-FFF2-40B4-BE49-F238E27FC236}">
                <a16:creationId xmlns:a16="http://schemas.microsoft.com/office/drawing/2014/main" xmlns="" id="{DAB42B52-1923-4298-9273-8AA43221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II</a:t>
            </a:r>
          </a:p>
        </p:txBody>
      </p:sp>
    </p:spTree>
    <p:extLst>
      <p:ext uri="{BB962C8B-B14F-4D97-AF65-F5344CB8AC3E}">
        <p14:creationId xmlns:p14="http://schemas.microsoft.com/office/powerpoint/2010/main" val="10637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xmlns="" id="{C9550FE2-B5B7-4DB9-8858-5D446E31FB36}"/>
              </a:ext>
            </a:extLst>
          </p:cNvPr>
          <p:cNvSpPr/>
          <p:nvPr/>
        </p:nvSpPr>
        <p:spPr>
          <a:xfrm>
            <a:off x="537816" y="2337852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NFOŚiGW</a:t>
            </a:r>
            <a:endParaRPr lang="pl-PL" sz="2800" b="1" dirty="0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xmlns="" id="{DB97101F-69BC-46B5-9C24-7D5331006A5C}"/>
              </a:ext>
            </a:extLst>
          </p:cNvPr>
          <p:cNvSpPr/>
          <p:nvPr/>
        </p:nvSpPr>
        <p:spPr>
          <a:xfrm>
            <a:off x="6557014" y="2348880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WFOŚiGW</a:t>
            </a:r>
            <a:endParaRPr lang="pl-PL" sz="28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inne np. BOŚ Bank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55C17510-9DDC-44E2-B93A-1F91CC66C8A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xmlns="" id="{56A64B91-768E-4755-A882-618EBE37D2D0}"/>
              </a:ext>
            </a:extLst>
          </p:cNvPr>
          <p:cNvSpPr/>
          <p:nvPr/>
        </p:nvSpPr>
        <p:spPr>
          <a:xfrm>
            <a:off x="108596" y="1556792"/>
            <a:ext cx="2823266" cy="1649147"/>
          </a:xfrm>
          <a:prstGeom prst="roundRect">
            <a:avLst>
              <a:gd name="adj" fmla="val 53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Cel programu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xmlns="" id="{1B92D279-9B7C-446C-88A5-D88F6C885A00}"/>
              </a:ext>
            </a:extLst>
          </p:cNvPr>
          <p:cNvSpPr/>
          <p:nvPr/>
        </p:nvSpPr>
        <p:spPr>
          <a:xfrm>
            <a:off x="119336" y="3665395"/>
            <a:ext cx="2823266" cy="1545032"/>
          </a:xfrm>
          <a:prstGeom prst="roundRect">
            <a:avLst>
              <a:gd name="adj" fmla="val 527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Forma dofinansowania</a:t>
            </a:r>
          </a:p>
        </p:txBody>
      </p:sp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xmlns="" id="{4F6C9B02-297B-4FF7-8792-74814B46442B}"/>
              </a:ext>
            </a:extLst>
          </p:cNvPr>
          <p:cNvSpPr/>
          <p:nvPr/>
        </p:nvSpPr>
        <p:spPr>
          <a:xfrm>
            <a:off x="3239266" y="1556791"/>
            <a:ext cx="6404834" cy="1649147"/>
          </a:xfrm>
          <a:prstGeom prst="roundRect">
            <a:avLst>
              <a:gd name="adj" fmla="val 665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Poprawa efektywności energetycznej i zmniejszenie emisji pyłów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        i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innych zanieczyszczeń do 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atmosfery z istniejących jednorodzinnych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budynków mieszkalnych lub uniknięcie emisji zanieczyszczeń powietrza, pochodzących z nowo budowanych jednorodzinnych budynków mieszkalnych. </a:t>
            </a: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xmlns="" id="{B6698BA3-A8EC-4430-83F2-CC5A0D566E20}"/>
              </a:ext>
            </a:extLst>
          </p:cNvPr>
          <p:cNvSpPr/>
          <p:nvPr/>
        </p:nvSpPr>
        <p:spPr>
          <a:xfrm>
            <a:off x="3242962" y="3648751"/>
            <a:ext cx="6404834" cy="1545032"/>
          </a:xfrm>
          <a:prstGeom prst="roundRect">
            <a:avLst>
              <a:gd name="adj" fmla="val 5273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Dotacja i /lub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Pożyczka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ytuł 7">
            <a:extLst>
              <a:ext uri="{FF2B5EF4-FFF2-40B4-BE49-F238E27FC236}">
                <a16:creationId xmlns:a16="http://schemas.microsoft.com/office/drawing/2014/main" xmlns="" id="{FBE26B6B-B512-4B23-A336-8DA021A84A1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5400" y="404664"/>
            <a:ext cx="553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kern="0" dirty="0">
                <a:solidFill>
                  <a:schemeClr val="bg1"/>
                </a:solidFill>
                <a:latin typeface="+mn-lt"/>
              </a:rPr>
              <a:t>Program priorytetowy „Czyste </a:t>
            </a:r>
            <a:r>
              <a:rPr lang="pl-PL" sz="2400" b="1" kern="0" dirty="0" smtClean="0">
                <a:solidFill>
                  <a:schemeClr val="bg1"/>
                </a:solidFill>
                <a:latin typeface="+mn-lt"/>
              </a:rPr>
              <a:t>Powietrze”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rostokąt zaokrąglony 2">
            <a:extLst>
              <a:ext uri="{FF2B5EF4-FFF2-40B4-BE49-F238E27FC236}">
                <a16:creationId xmlns:a16="http://schemas.microsoft.com/office/drawing/2014/main" xmlns="" id="{56A64B91-768E-4755-A882-618EBE37D2D0}"/>
              </a:ext>
            </a:extLst>
          </p:cNvPr>
          <p:cNvSpPr/>
          <p:nvPr/>
        </p:nvSpPr>
        <p:spPr>
          <a:xfrm>
            <a:off x="335360" y="1484785"/>
            <a:ext cx="3240360" cy="3168351"/>
          </a:xfrm>
          <a:prstGeom prst="roundRect">
            <a:avLst>
              <a:gd name="adj" fmla="val 53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 smtClean="0">
                <a:solidFill>
                  <a:schemeClr val="bg1"/>
                </a:solidFill>
              </a:rPr>
              <a:t>Kto może ubiegać się           o wsparcie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xmlns="" id="{4F6C9B02-297B-4FF7-8792-74814B46442B}"/>
              </a:ext>
            </a:extLst>
          </p:cNvPr>
          <p:cNvSpPr/>
          <p:nvPr/>
        </p:nvSpPr>
        <p:spPr>
          <a:xfrm>
            <a:off x="4007768" y="1484785"/>
            <a:ext cx="7344816" cy="3168352"/>
          </a:xfrm>
          <a:prstGeom prst="roundRect">
            <a:avLst>
              <a:gd name="adj" fmla="val 665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soby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fizyczne będące właścicielami/ współwłaścicielami jednorodzinnego budynku mieszkalnego, lub wydzielonego w budynku jednorodzinnym lokalu z wyodrębnioną księgą 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wieczystą.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Osoby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fizyczne, które uzyskały zgodę na rozpoczęcie budowy jednorodzinnego budynku mieszkalnego zgodnie z obowiązującymi przepisami ustawy z dnia 7 lipca 1994 r. – Prawo budowlane (Dz. U. z 2018 r. poz. 1202, z </a:t>
            </a:r>
            <a:r>
              <a:rPr lang="pl-PL" sz="2000" dirty="0" err="1">
                <a:solidFill>
                  <a:schemeClr val="accent6">
                    <a:lumMod val="75000"/>
                  </a:schemeClr>
                </a:solidFill>
              </a:rPr>
              <a:t>późn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. zm.) i budynek nie został jeszcze przekazany lub zgłoszony do użytkowania.</a:t>
            </a:r>
            <a:endParaRPr lang="pl-PL" sz="2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pole tekstowe 26">
            <a:extLst>
              <a:ext uri="{FF2B5EF4-FFF2-40B4-BE49-F238E27FC236}">
                <a16:creationId xmlns:a16="http://schemas.microsoft.com/office/drawing/2014/main" xmlns="" id="{40251CCC-7067-4C98-9F08-996EDF6C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87" y="6165304"/>
            <a:ext cx="259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</a:t>
            </a:r>
            <a:r>
              <a:rPr lang="pl-PL" altLang="pl-PL" sz="1200" dirty="0">
                <a:latin typeface="+mn-lt"/>
              </a:rPr>
              <a:t> www.nfosigw.gov.pl</a:t>
            </a:r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xmlns="" id="{A8906F45-7A1D-415E-BEBC-04B3F9E220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</a:t>
            </a:r>
            <a:r>
              <a:rPr lang="pl-PL" kern="0" dirty="0" smtClean="0"/>
              <a:t>Czyste Powietrze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4A82A17-B08A-485D-8911-98FD9FB4A4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3100" y="3903414"/>
            <a:ext cx="1526748" cy="19052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D9873DC-03D9-4BCC-ABDD-B88C23FDF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3100" y="1597654"/>
            <a:ext cx="1526748" cy="16917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B9F283CA-AF9E-4095-AA27-7BF019B592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2319" y="1597654"/>
            <a:ext cx="1559581" cy="17245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AFD3F98-6420-4DE5-8F37-3E2135602B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68" y="3903414"/>
            <a:ext cx="2325678" cy="18007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E01B94-3EB7-4B42-8933-940F858C4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3" y="1597654"/>
            <a:ext cx="1656184" cy="17394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947BF4F8-01C6-46DE-AFE2-1354942DF8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8275" y="1597654"/>
            <a:ext cx="1527195" cy="1538900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903644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06468034-B161-4B96-A9D5-082F3A784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5678" y="3766732"/>
            <a:ext cx="1527195" cy="18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xmlns="" id="{9DA3D185-75B3-41A0-BF18-5463F79BF138}"/>
              </a:ext>
            </a:extLst>
          </p:cNvPr>
          <p:cNvSpPr/>
          <p:nvPr/>
        </p:nvSpPr>
        <p:spPr>
          <a:xfrm>
            <a:off x="263352" y="1196752"/>
            <a:ext cx="11377264" cy="489654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Okres, w którym mogą być ponoszone koszty kwalifikowane: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od 01.01.2018 lecz nie wcześniej, niż 12 miesięcy przed dniem złożenia wniosku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dofinansowanie dla wniosków złożonych do 30.06.2019 r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.,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nie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wcześniej niż złożenie wniosku o dofinansowanie, dla wniosków złożonych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od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01.07.2019r., z wyłączeniem dokumentacji projektowej i audytu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energetycznego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, które mogą być wykonane wcześniej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Maksymalne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koszty kwalifikowane, od których jest liczona wysokość dotacji –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53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Minimalna wartość kosztów kwalifikowanych przedsięwzięcia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7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zmienne oprocentowanie pożyczki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wynosi WIBOR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12M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+ 70 pkt bazowych i nie mniej niż 2% rocznie, przy czym ustalenie wysokości oprocentowania następuje w cyklu rocznym; </a:t>
            </a:r>
            <a:endParaRPr lang="pl-PL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Planowany okres spłaty pożyczki: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do 15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lat;</a:t>
            </a:r>
            <a:endParaRPr lang="pl-PL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Możliwa karencja (zwłoka) w spłacie: przy udzielaniu pożyczki może być stosowana karencja w spłacie rat kapitałowych liczona od daty wypłaty ostatniej transzy pożyczki do daty spłaty pierwszej raty kapitałowej, lecz nie dłuższa niż do 12 miesięcy po zakończeniu realizacji przedsięwzięcia. Karencja w spłacie pożyczki wlicza się w okres spłaty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pożyczki;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Udział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powierzchni, na której prowadzona jest działalność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gospodarcza,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 całkowitej ogrzewanej powierzchni budynku, pomniejsza koszt kwalifikowany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przedsięwzięcia.</a:t>
            </a:r>
            <a:endParaRPr lang="pl-PL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9425D965-3018-49EF-9FF2-2B0D37FECAA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aspekty finansowe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31145864-3682-41D4-A431-56FE12D8AF21}"/>
              </a:ext>
            </a:extLst>
          </p:cNvPr>
          <p:cNvSpPr/>
          <p:nvPr/>
        </p:nvSpPr>
        <p:spPr>
          <a:xfrm>
            <a:off x="730796" y="1268760"/>
            <a:ext cx="10549780" cy="4608512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Okres realizacji przedsięwzięcia: do 24 miesięcy od daty zawarcia umowy o dofinansowanie, lecz nie później niż do 30.06.2029 r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Realizacja  przedsięwzięcia może nastąpić: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po 01.01.2018 r. lecz nie wcześniej, niż 12 miesięcy przed dniem złożenia wniosku o dofinansowanie dla wniosków złożonych do 30.06.2019r. 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ie wcześniej niż złożenie  wniosku o dofinansowanie , jeśli wniosek jest składany od 1.07.2019 r. z wyłączeniem dokumentacji projektowej i audytu energetycznego, które mogą być wykonane wcześniej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Przedsięwzięcie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nie może zostać zakończone przed dniem złożenia wniosku</a:t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o dofinansowanie; data zakończenia realizacji będzie 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potwierdzona w ostatnim protokole odbioru robót wykonawcy lub w protokole końcowym w przypadku przeprowadzenia kontroli przedstawiciela </a:t>
            </a:r>
            <a:r>
              <a:rPr lang="pl-PL" sz="2000" dirty="0" err="1" smtClean="0">
                <a:solidFill>
                  <a:schemeClr val="accent6">
                    <a:lumMod val="75000"/>
                  </a:schemeClr>
                </a:solidFill>
              </a:rPr>
              <a:t>WFOŚiGW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A21758FE-4D36-4685-9791-236D3BB256D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czas realizacji inwestycji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80D9D1-589E-43AF-A62D-F17BCCC62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9982"/>
            <a:ext cx="8066112" cy="720746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Agenda spotkania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3CBDEAC-7D13-4FC8-B5F6-F8803A60E1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96752"/>
            <a:ext cx="10515600" cy="46805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4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</a:t>
            </a:r>
          </a:p>
          <a:p>
            <a:pPr marL="457200" lvl="4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Definicje (zanieczyszczenia, emisja wysoka i niska, smog)</a:t>
            </a:r>
          </a:p>
          <a:p>
            <a:pPr marL="457200" lvl="4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Przyczyny i skutki niskiej emisji</a:t>
            </a:r>
          </a:p>
          <a:p>
            <a:pPr marL="457200" lvl="4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Informacje dot. jakości powietrza w danym regionie/województwie</a:t>
            </a:r>
          </a:p>
          <a:p>
            <a:pPr marL="0" lvl="4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II</a:t>
            </a:r>
          </a:p>
          <a:p>
            <a:pPr marL="342900" lvl="4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pl-PL" sz="1700" dirty="0">
                <a:latin typeface="+mj-lt"/>
              </a:rPr>
              <a:t>Wsparcie finansowe realizacji przedsięwzięć: </a:t>
            </a:r>
          </a:p>
          <a:p>
            <a:pPr marL="742950" lvl="5" indent="-285750">
              <a:lnSpc>
                <a:spcPct val="150000"/>
              </a:lnSpc>
              <a:spcBef>
                <a:spcPts val="0"/>
              </a:spcBef>
              <a:buClr>
                <a:srgbClr val="89AD47"/>
              </a:buClr>
              <a:buFont typeface="Wingdings" panose="05000000000000000000" pitchFamily="2" charset="2"/>
              <a:buChar char="§"/>
              <a:defRPr/>
            </a:pPr>
            <a:r>
              <a:rPr lang="pl-PL" sz="1700" i="1" dirty="0">
                <a:latin typeface="+mj-lt"/>
              </a:rPr>
              <a:t>Program priorytetowy </a:t>
            </a:r>
            <a:r>
              <a:rPr lang="pl-PL" sz="1700" i="1" dirty="0" smtClean="0">
                <a:latin typeface="+mj-lt"/>
              </a:rPr>
              <a:t>Czyste powietrze</a:t>
            </a:r>
            <a:endParaRPr lang="pl-PL" sz="1700" i="1" dirty="0">
              <a:latin typeface="+mj-lt"/>
            </a:endParaRPr>
          </a:p>
          <a:p>
            <a:pPr marL="742950" lvl="5" indent="-285750">
              <a:lnSpc>
                <a:spcPct val="150000"/>
              </a:lnSpc>
              <a:spcBef>
                <a:spcPts val="0"/>
              </a:spcBef>
              <a:buClr>
                <a:srgbClr val="89AD47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j-lt"/>
              </a:rPr>
              <a:t>Oferta BOŚ Bank</a:t>
            </a:r>
          </a:p>
          <a:p>
            <a:pPr marL="0" lvl="4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III</a:t>
            </a: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>
                <a:latin typeface="+mj-lt"/>
              </a:rPr>
              <a:t>Krok po kroku</a:t>
            </a: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/>
              <a:t>Instrukcja wypełnienia wniosku o dofinansowanie</a:t>
            </a:r>
            <a:endParaRPr lang="pl-PL" sz="1700" i="1" strike="sngStrike" dirty="0">
              <a:solidFill>
                <a:srgbClr val="FF0000"/>
              </a:solidFill>
            </a:endParaRP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/>
              <a:t>Dyskusja – pytania do prowadzącego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86053"/>
              </p:ext>
            </p:extLst>
          </p:nvPr>
        </p:nvGraphicFramePr>
        <p:xfrm>
          <a:off x="191344" y="1186771"/>
          <a:ext cx="11737304" cy="4612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120027198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8501382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58817681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do 15.12.2002 r.,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po 15.12.2002 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5009580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źródła ciepła</a:t>
                      </a:r>
                      <a:r>
                        <a:rPr lang="pl-PL" sz="1400" u="none" strike="noStrike" dirty="0" smtClean="0">
                          <a:effectLst/>
                          <a:latin typeface="+mj-lt"/>
                        </a:rPr>
                        <a:t>*, **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na spełniające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525389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Docieplanie ścian zewnętrznych i wewnętrznych budynku oddzielających pomieszczenia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ogrzewane od środowiska zewnętrznego lub pomieszczeń nieogrzewanych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9324281"/>
                  </a:ext>
                </a:extLst>
              </a:tr>
              <a:tr h="338877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stolarki zewnętrznej </a:t>
                      </a:r>
                      <a:r>
                        <a:rPr lang="pl-PL" sz="1400" u="none" strike="noStrike" dirty="0" smtClean="0">
                          <a:effectLst/>
                          <a:latin typeface="+mj-lt"/>
                        </a:rPr>
                        <a:t>(okien, drzwi garażowych)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5290009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lub modernizacja instalacji wewnętrznych </a:t>
                      </a:r>
                      <a:r>
                        <a:rPr lang="pl-PL" sz="1400" u="none" strike="noStrike" dirty="0" smtClean="0">
                          <a:effectLst/>
                          <a:latin typeface="+mj-lt"/>
                        </a:rPr>
                        <a:t>centralnego ogrzewania 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i </a:t>
                      </a:r>
                      <a:r>
                        <a:rPr lang="pl-PL" sz="1400" u="none" strike="noStrike" dirty="0" smtClean="0">
                          <a:effectLst/>
                          <a:latin typeface="+mj-lt"/>
                        </a:rPr>
                        <a:t>ciepłej wody użytkowej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915014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 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wentylacji mechanicznej z odzyskiem ciepła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ytuł 7">
            <a:extLst>
              <a:ext uri="{FF2B5EF4-FFF2-40B4-BE49-F238E27FC236}">
                <a16:creationId xmlns:a16="http://schemas.microsoft.com/office/drawing/2014/main" xmlns="" id="{0E9DA063-C771-4B84-AD5C-806127791CD0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Rodzaje przedsięwzięć dla budynków istniejących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392536" y="5799613"/>
            <a:ext cx="4776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+mn-lt"/>
              </a:rPr>
              <a:t>* </a:t>
            </a:r>
            <a:r>
              <a:rPr lang="pl-PL" sz="1100" dirty="0" smtClean="0">
                <a:latin typeface="+mn-lt"/>
              </a:rPr>
              <a:t>wymiana </a:t>
            </a:r>
            <a:r>
              <a:rPr lang="pl-PL" sz="1100" dirty="0">
                <a:latin typeface="+mn-lt"/>
              </a:rPr>
              <a:t>lub montaż indywidualnego źródła ciepła </a:t>
            </a:r>
            <a:r>
              <a:rPr lang="pl-PL" sz="1100" dirty="0" smtClean="0">
                <a:latin typeface="+mn-lt"/>
              </a:rPr>
              <a:t>jest możliwa, </a:t>
            </a:r>
          </a:p>
          <a:p>
            <a:r>
              <a:rPr lang="pl-PL" sz="1100" dirty="0" smtClean="0">
                <a:latin typeface="+mn-lt"/>
              </a:rPr>
              <a:t>gdy </a:t>
            </a:r>
            <a:r>
              <a:rPr lang="pl-PL" sz="1100" dirty="0">
                <a:latin typeface="+mn-lt"/>
              </a:rPr>
              <a:t>podłączenie do sieci ciepłowniczej na danym obszarze nie jest </a:t>
            </a:r>
            <a:r>
              <a:rPr lang="pl-PL" sz="1100" dirty="0" smtClean="0">
                <a:latin typeface="+mn-lt"/>
              </a:rPr>
              <a:t>możliwe lub</a:t>
            </a:r>
            <a:r>
              <a:rPr lang="pl-PL" sz="1100" dirty="0">
                <a:latin typeface="+mn-lt"/>
              </a:rPr>
              <a:t> nie jest uzasadnione ekonomicznie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7388371" y="6309320"/>
            <a:ext cx="46805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" dirty="0" smtClean="0">
                <a:latin typeface="+mn-lt"/>
              </a:rPr>
              <a:t>**</a:t>
            </a:r>
            <a:r>
              <a:rPr lang="pl-PL" sz="1100" dirty="0">
                <a:latin typeface="+mn-lt"/>
              </a:rPr>
              <a:t>w</a:t>
            </a:r>
            <a:r>
              <a:rPr lang="pl-PL" sz="1100" dirty="0" smtClean="0">
                <a:latin typeface="+mn-lt"/>
              </a:rPr>
              <a:t>arunkiem </a:t>
            </a:r>
            <a:r>
              <a:rPr lang="pl-PL" sz="1100" dirty="0">
                <a:latin typeface="+mn-lt"/>
              </a:rPr>
              <a:t>montażu kotła na węgiel, a od 1.07.2019 r. wszystkich kotłów na paliwo stałe, jest brak możliwości podłączenia lub brak uzasadnienia ekonomicznego podłączenia do sieci dystrybucji gazu</a:t>
            </a:r>
            <a:r>
              <a:rPr lang="pl-PL" sz="1000" dirty="0"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92654"/>
              </p:ext>
            </p:extLst>
          </p:nvPr>
        </p:nvGraphicFramePr>
        <p:xfrm>
          <a:off x="191344" y="1340768"/>
          <a:ext cx="11737304" cy="39346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87468">
                  <a:extLst>
                    <a:ext uri="{9D8B030D-6E8A-4147-A177-3AD203B41FA5}">
                      <a16:colId xmlns:a16="http://schemas.microsoft.com/office/drawing/2014/main" xmlns="" val="1200271988"/>
                    </a:ext>
                  </a:extLst>
                </a:gridCol>
                <a:gridCol w="2065766">
                  <a:extLst>
                    <a:ext uri="{9D8B030D-6E8A-4147-A177-3AD203B41FA5}">
                      <a16:colId xmlns:a16="http://schemas.microsoft.com/office/drawing/2014/main" xmlns="" val="1850138274"/>
                    </a:ext>
                  </a:extLst>
                </a:gridCol>
                <a:gridCol w="1784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Budynek nowo budowany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500958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Brak źródła ciepła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Istniejące źródło ciepła spełnia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19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Zakup i montaż źródła </a:t>
                      </a:r>
                      <a:r>
                        <a:rPr lang="pl-PL" sz="1400" u="none" strike="noStrike" dirty="0" smtClean="0">
                          <a:effectLst/>
                          <a:latin typeface="+mj-lt"/>
                        </a:rPr>
                        <a:t>ciepła*,**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spełniającego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5253896"/>
                  </a:ext>
                </a:extLst>
              </a:tr>
              <a:tr h="931649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</a:t>
                      </a:r>
                    </a:p>
                    <a:p>
                      <a:pPr lvl="1" algn="l" fontAlgn="ctr"/>
                      <a:r>
                        <a:rPr lang="pl-PL" sz="1400" u="none" strike="noStrike" dirty="0" err="1">
                          <a:effectLst/>
                          <a:latin typeface="+mj-lt"/>
                        </a:rPr>
                        <a:t>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</a:t>
                      </a:r>
                      <a:r>
                        <a:rPr lang="pl-PL" sz="1400" u="none" strike="noStrike" dirty="0" smtClean="0">
                          <a:effectLst/>
                          <a:latin typeface="+mj-lt"/>
                        </a:rPr>
                        <a:t>kosztów</a:t>
                      </a:r>
                      <a:r>
                        <a:rPr lang="pl-PL" sz="1400" u="none" strike="noStrike" baseline="0" dirty="0" smtClean="0">
                          <a:effectLst/>
                          <a:latin typeface="+mj-lt"/>
                        </a:rPr>
                        <a:t> kwalifikowanych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31649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Zakup i montaż wentylacji mechanicznej wraz z odzyskaniem ciepła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+mn-lt"/>
                        </a:rPr>
                        <a:t>X</a:t>
                      </a:r>
                    </a:p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+mn-lt"/>
                        </a:rPr>
                        <a:t>X</a:t>
                      </a:r>
                    </a:p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3506014"/>
                  </a:ext>
                </a:extLst>
              </a:tr>
            </a:tbl>
          </a:graphicData>
        </a:graphic>
      </p:graphicFrame>
      <p:sp>
        <p:nvSpPr>
          <p:cNvPr id="5" name="Tytuł 7">
            <a:extLst>
              <a:ext uri="{FF2B5EF4-FFF2-40B4-BE49-F238E27FC236}">
                <a16:creationId xmlns:a16="http://schemas.microsoft.com/office/drawing/2014/main" xmlns="" id="{FB1503A6-540F-4E27-803E-306FE77750D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861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kern="0" dirty="0"/>
              <a:t>Rodzaje przedsięwzięć dla budynków nowo budowanych </a:t>
            </a:r>
            <a:endParaRPr lang="pl-PL" sz="2800" dirty="0"/>
          </a:p>
        </p:txBody>
      </p:sp>
      <p:sp>
        <p:nvSpPr>
          <p:cNvPr id="2" name="Prostokąt 1"/>
          <p:cNvSpPr/>
          <p:nvPr/>
        </p:nvSpPr>
        <p:spPr>
          <a:xfrm>
            <a:off x="7618040" y="6097509"/>
            <a:ext cx="46805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" dirty="0" smtClean="0">
                <a:latin typeface="+mn-lt"/>
              </a:rPr>
              <a:t>** warunkiem </a:t>
            </a:r>
            <a:r>
              <a:rPr lang="pl-PL" sz="1100" dirty="0">
                <a:latin typeface="+mn-lt"/>
              </a:rPr>
              <a:t>montażu kotła na węgiel, a od 1.07.2019 r. wszystkich kotłów na paliwo stałe, jest brak możliwości podłączenia lub brak uzasadnienia ekonomicznego podłączenia do sieci dystrybucji gazu.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7608168" y="5481956"/>
            <a:ext cx="4776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+mn-lt"/>
              </a:rPr>
              <a:t>* </a:t>
            </a:r>
            <a:r>
              <a:rPr lang="pl-PL" sz="1100" dirty="0" smtClean="0">
                <a:latin typeface="+mn-lt"/>
              </a:rPr>
              <a:t>montaż </a:t>
            </a:r>
            <a:r>
              <a:rPr lang="pl-PL" sz="1100" dirty="0">
                <a:latin typeface="+mn-lt"/>
              </a:rPr>
              <a:t>indywidualnego źródła ciepła </a:t>
            </a:r>
            <a:r>
              <a:rPr lang="pl-PL" sz="1100" dirty="0" smtClean="0">
                <a:latin typeface="+mn-lt"/>
              </a:rPr>
              <a:t>jest możliwa, gdy </a:t>
            </a:r>
            <a:r>
              <a:rPr lang="pl-PL" sz="1100" dirty="0">
                <a:latin typeface="+mn-lt"/>
              </a:rPr>
              <a:t>podłączenie do sieci ciepłowniczej na danym obszarze </a:t>
            </a:r>
            <a:r>
              <a:rPr lang="pl-PL" sz="1100" dirty="0" smtClean="0">
                <a:latin typeface="+mn-lt"/>
              </a:rPr>
              <a:t>nie </a:t>
            </a:r>
            <a:r>
              <a:rPr lang="pl-PL" sz="1100" dirty="0">
                <a:latin typeface="+mn-lt"/>
              </a:rPr>
              <a:t>jest </a:t>
            </a:r>
            <a:r>
              <a:rPr lang="pl-PL" sz="1100" dirty="0" smtClean="0">
                <a:latin typeface="+mn-lt"/>
              </a:rPr>
              <a:t>możliwe lub</a:t>
            </a:r>
            <a:r>
              <a:rPr lang="pl-PL" sz="1100" dirty="0">
                <a:latin typeface="+mn-lt"/>
              </a:rPr>
              <a:t> nie jest uzasadnione ekonomicznie</a:t>
            </a:r>
          </a:p>
        </p:txBody>
      </p:sp>
    </p:spTree>
    <p:extLst>
      <p:ext uri="{BB962C8B-B14F-4D97-AF65-F5344CB8AC3E}">
        <p14:creationId xmlns:p14="http://schemas.microsoft.com/office/powerpoint/2010/main" val="13438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56694"/>
              </p:ext>
            </p:extLst>
          </p:nvPr>
        </p:nvGraphicFramePr>
        <p:xfrm>
          <a:off x="191344" y="1340768"/>
          <a:ext cx="11737304" cy="2614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12002719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8501382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58817681"/>
                    </a:ext>
                  </a:extLst>
                </a:gridCol>
              </a:tblGrid>
              <a:tr h="822063">
                <a:tc>
                  <a:txBody>
                    <a:bodyPr/>
                    <a:lstStyle/>
                    <a:p>
                      <a:pPr lvl="1" algn="l"/>
                      <a:r>
                        <a:rPr lang="pl-PL" sz="1300" dirty="0"/>
                        <a:t>Nazwa elementu przedsięwzięcia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Jednostka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Maksymalny jednostkowy koszt kwalifikowany </a:t>
                      </a:r>
                      <a:r>
                        <a:rPr lang="pl-PL" sz="1300" dirty="0" smtClean="0"/>
                        <a:t>na</a:t>
                      </a:r>
                      <a:r>
                        <a:rPr lang="pl-PL" sz="1300" baseline="0" dirty="0" smtClean="0"/>
                        <a:t> </a:t>
                      </a:r>
                      <a:r>
                        <a:rPr lang="pl-PL" sz="1300" dirty="0" smtClean="0"/>
                        <a:t>jeden </a:t>
                      </a:r>
                      <a:r>
                        <a:rPr lang="pl-PL" sz="1300" dirty="0"/>
                        <a:t>budynek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5009580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audyt energetyczny budynku przed realizacją przedsięwzięcia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253896"/>
                  </a:ext>
                </a:extLst>
              </a:tr>
              <a:tr h="530211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związana z modernizacją, przebudową dachu (części konstrukcyjnych dachu)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wraz z dociepleniem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9324281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modernizacji instalacji wewnętrznych oraz wymiany źródła ciepła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5290009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ekspertyza ornitologiczna i chiropterologiczna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500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915014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C5ADADF3-3028-4F01-9828-ED7E0972F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90533"/>
              </p:ext>
            </p:extLst>
          </p:nvPr>
        </p:nvGraphicFramePr>
        <p:xfrm>
          <a:off x="191344" y="3903510"/>
          <a:ext cx="11737305" cy="1869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10725300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4203596575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xmlns="" val="1619404772"/>
                    </a:ext>
                  </a:extLst>
                </a:gridCol>
              </a:tblGrid>
              <a:tr h="50078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latin typeface="+mn-lt"/>
                        </a:rPr>
                        <a:t>Nazwa elementu przedsięwzięcia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latin typeface="+mn-lt"/>
                        </a:rPr>
                        <a:t>Jednostka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latin typeface="+mn-lt"/>
                        </a:rPr>
                        <a:t>Maksymalny jednostkowy koszt kwalifikowany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0913711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docieplenie </a:t>
                      </a:r>
                      <a:r>
                        <a:rPr lang="pl-PL" sz="1400" baseline="0" dirty="0">
                          <a:latin typeface="+mn-lt"/>
                        </a:rPr>
                        <a:t>przegród budowlanych oraz uzasadnione prace towarzyszące 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przegrody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150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38757294"/>
                  </a:ext>
                </a:extLst>
              </a:tr>
              <a:tr h="500789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wymiana stolarki </a:t>
                      </a:r>
                      <a:r>
                        <a:rPr lang="pl-PL" sz="1400" dirty="0" smtClean="0">
                          <a:latin typeface="+mn-lt"/>
                        </a:rPr>
                        <a:t>zewnętrznej, </a:t>
                      </a:r>
                      <a:r>
                        <a:rPr lang="pl-PL" sz="1400" dirty="0">
                          <a:latin typeface="+mn-lt"/>
                        </a:rPr>
                        <a:t>w tym: okien, okien połaciowych, drzwi balkonowych, powierzchni przezroczystych nieotwieralnych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700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23922936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wymiana drzwi zewnętrznych/bram</a:t>
                      </a:r>
                      <a:r>
                        <a:rPr lang="pl-PL" sz="1400" baseline="0" dirty="0">
                          <a:latin typeface="+mn-lt"/>
                        </a:rPr>
                        <a:t> garażowych</a:t>
                      </a:r>
                      <a:endParaRPr lang="pl-PL" sz="1400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2000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33399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8C305DC-7095-4056-9F9A-DB2FF10CF29E}"/>
              </a:ext>
            </a:extLst>
          </p:cNvPr>
          <p:cNvSpPr txBox="1"/>
          <p:nvPr/>
        </p:nvSpPr>
        <p:spPr>
          <a:xfrm>
            <a:off x="7752184" y="616530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* koszty przekraczające wartości w tabelach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   stanowią koszty niekwalifikowane 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xmlns="" id="{9DA409D5-D168-4A98-B3AA-285163B5D42F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>
                <a:latin typeface="Arial" charset="0"/>
              </a:rPr>
              <a:t>Maksymalny jednostkowy poziom kosztów kwalifikowanych pojedynczego elementu przedsięwzięcia (1)*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586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52C58885-5D94-4926-AE9A-F503A5EC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97768"/>
              </p:ext>
            </p:extLst>
          </p:nvPr>
        </p:nvGraphicFramePr>
        <p:xfrm>
          <a:off x="191344" y="1340768"/>
          <a:ext cx="11737305" cy="43786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7301101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112946098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xmlns="" val="54154343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elementu przedsięwzięcia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Jednostka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Maksymalny jednostkowy koszt kwalifikowany na jeden budynek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8586633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węzeł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cieplny z programatorem temperatury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4399472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biomasa pochodzenia leśnego lub rolniczego)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47635697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węgiel gruby, średni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l-PL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miałowy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3694319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materiały budowlane wchodzące w skład systemu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ogrzewania elektrycznego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316502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</a:t>
                      </a:r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gazowe,olejowe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kondensacyjne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sterowaniem, armaturą zabezpieczającą i regulującą, układem doprowadzenia powietrza i odprowadzenia spalin, zbiornikiem na gaz/olej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15 000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26085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ciepła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powietrze/woda, powietrze/powietrze) wraz z osprzętem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966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ciepła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grunt/woda, woda/woda) wraz z osprzętem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45 000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668805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materiały budowlane wchodzące w skład instalacji ogrzewania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ciepłej wody użytkowej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15 000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83080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wentylacja mechaniczna wraz z odzyskiem ciepła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954052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kolektory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słoneczne z osprzętem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0671762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ogniwo fotowoltaiczne z osprzętem**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06179509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E74057F-D776-44B7-B56F-E0ECAA51756A}"/>
              </a:ext>
            </a:extLst>
          </p:cNvPr>
          <p:cNvSpPr txBox="1"/>
          <p:nvPr/>
        </p:nvSpPr>
        <p:spPr>
          <a:xfrm>
            <a:off x="7464152" y="60212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(**) Koszt kwalifikowany instalacji za 1KWp wynosi maksymalnie 6000 zł. </a:t>
            </a:r>
            <a:endParaRPr lang="pl-PL" sz="1400" strike="sngStrike" dirty="0">
              <a:latin typeface="+mn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477F654F-4C51-410E-B99E-C37193730CA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(2)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DA0FC35-92CC-4E28-89E2-70A97A0C78E9}"/>
              </a:ext>
            </a:extLst>
          </p:cNvPr>
          <p:cNvSpPr txBox="1"/>
          <p:nvPr/>
        </p:nvSpPr>
        <p:spPr>
          <a:xfrm>
            <a:off x="7824192" y="558924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(***) tylko w przypadku podłączenia nowego źródła </a:t>
            </a:r>
          </a:p>
          <a:p>
            <a:r>
              <a:rPr lang="pl-PL" sz="1400" dirty="0">
                <a:latin typeface="+mn-lt"/>
              </a:rPr>
              <a:t>(****) z wyłączeniem kosztu ponoszonego przez operatora sieci dystrybucyjnej w przypadku </a:t>
            </a:r>
            <a:r>
              <a:rPr lang="pl-PL" sz="1400" dirty="0" err="1">
                <a:latin typeface="+mn-lt"/>
              </a:rPr>
              <a:t>mikroinstalacji</a:t>
            </a:r>
            <a:r>
              <a:rPr lang="pl-PL" sz="1400" dirty="0">
                <a:latin typeface="+mn-lt"/>
              </a:rPr>
              <a:t> fotowoltaicznej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EBC50D22-A0C5-4526-AC40-55B4DBB47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65846"/>
              </p:ext>
            </p:extLst>
          </p:nvPr>
        </p:nvGraphicFramePr>
        <p:xfrm>
          <a:off x="443373" y="1340768"/>
          <a:ext cx="11305255" cy="38884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334457595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69499884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xmlns="" val="3049377249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elementu przedsięwzięcia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Jednostka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Maksymalny jednostkowy koszt kwalifikowany na jeden budynek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xmlns="" val="69568704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przyłącza i instalacja wewnętrzna gazowa/olejowa (***)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xmlns="" val="1838886972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przyłącze cieplne (***)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xmlns="" val="100530921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przyłącze i instalacje wewnętrzne elektroenergetyczne (****)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xmlns="" val="3543531871"/>
                  </a:ext>
                </a:extLst>
              </a:tr>
            </a:tbl>
          </a:graphicData>
        </a:graphic>
      </p:graphicFrame>
      <p:sp>
        <p:nvSpPr>
          <p:cNvPr id="6" name="Tytuł 7">
            <a:extLst>
              <a:ext uri="{FF2B5EF4-FFF2-40B4-BE49-F238E27FC236}">
                <a16:creationId xmlns:a16="http://schemas.microsoft.com/office/drawing/2014/main" xmlns="" id="{2539F434-4E2D-42F9-9FDF-9EA0AF3FE9D1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(3)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490E6CD-DB0D-4784-99CF-FC586A0D0558}"/>
              </a:ext>
            </a:extLst>
          </p:cNvPr>
          <p:cNvSpPr txBox="1"/>
          <p:nvPr/>
        </p:nvSpPr>
        <p:spPr>
          <a:xfrm>
            <a:off x="8688290" y="1467496"/>
            <a:ext cx="33123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200" dirty="0">
                <a:latin typeface="+mn-lt"/>
              </a:rPr>
              <a:t>Tabela dotyczy wnioskodawców, którzy nie mogą skorzystać z </a:t>
            </a:r>
            <a:r>
              <a:rPr lang="pl-PL" sz="1200" dirty="0" smtClean="0">
                <a:latin typeface="+mn-lt"/>
              </a:rPr>
              <a:t>ulgi termomodernizacyjnej</a:t>
            </a:r>
            <a:r>
              <a:rPr lang="pl-PL" sz="1200" dirty="0">
                <a:latin typeface="+mn-lt"/>
              </a:rPr>
              <a:t>, w szczególności </a:t>
            </a:r>
            <a:r>
              <a:rPr lang="pl-PL" sz="1200" dirty="0" smtClean="0">
                <a:latin typeface="+mn-lt"/>
              </a:rPr>
              <a:t>wnioskodawców</a:t>
            </a:r>
            <a:r>
              <a:rPr lang="pl-PL" sz="1200" dirty="0">
                <a:latin typeface="+mn-lt"/>
              </a:rPr>
              <a:t>, których dochody nie podlegają opodatkowaniu na podstawie przepisów o podatku dochodowym od osób fizycznych: wymienione w art. 3 pkt 1 lit. c ustawy  o świadczeniach rodzinnych (Dz. U. z 2017 r. poz. 1952, z </a:t>
            </a:r>
            <a:r>
              <a:rPr lang="pl-PL" sz="1200" dirty="0" err="1">
                <a:latin typeface="+mn-lt"/>
              </a:rPr>
              <a:t>późn</a:t>
            </a:r>
            <a:r>
              <a:rPr lang="pl-PL" sz="1200" dirty="0">
                <a:latin typeface="+mn-lt"/>
              </a:rPr>
              <a:t>. zm.) oraz </a:t>
            </a:r>
            <a:r>
              <a:rPr lang="pl-PL" sz="1200" dirty="0" smtClean="0">
                <a:latin typeface="+mn-lt"/>
              </a:rPr>
              <a:t>wnioskodawców </a:t>
            </a:r>
            <a:r>
              <a:rPr lang="pl-PL" sz="1200" dirty="0">
                <a:latin typeface="+mn-lt"/>
              </a:rPr>
              <a:t>korzystających </a:t>
            </a:r>
            <a:r>
              <a:rPr lang="pl-PL" sz="1200" dirty="0" smtClean="0">
                <a:latin typeface="+mn-lt"/>
              </a:rPr>
              <a:t>                          z </a:t>
            </a:r>
            <a:r>
              <a:rPr lang="pl-PL" sz="1200" dirty="0">
                <a:latin typeface="+mn-lt"/>
              </a:rPr>
              <a:t>dofinansowania dotyczącego nowo budowanych budynków jednorodzinnych</a:t>
            </a:r>
            <a:r>
              <a:rPr lang="pl-PL" sz="1200" dirty="0" smtClean="0">
                <a:latin typeface="+mn-lt"/>
              </a:rPr>
              <a:t>.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+mn-lt"/>
              <a:ea typeface="Times New Roman" pitchFamily="18" charset="0"/>
              <a:cs typeface="Times-Roman" charset="0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Intensywność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dofinansowania dotacyjnego jest określona na podstawie średniego miesięcznego dochodu na osobę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                           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gospodarstwie domowym wnioskodawcy.</a:t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endParaRPr lang="pl-PL" sz="1200" dirty="0"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100756A4-90BD-41C6-9900-7D4016E6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50266"/>
              </p:ext>
            </p:extLst>
          </p:nvPr>
        </p:nvGraphicFramePr>
        <p:xfrm>
          <a:off x="191345" y="1159099"/>
          <a:ext cx="8496945" cy="4430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3563">
                  <a:extLst>
                    <a:ext uri="{9D8B030D-6E8A-4147-A177-3AD203B41FA5}">
                      <a16:colId xmlns:a16="http://schemas.microsoft.com/office/drawing/2014/main" xmlns="" val="3290256173"/>
                    </a:ext>
                  </a:extLst>
                </a:gridCol>
                <a:gridCol w="2528017">
                  <a:extLst>
                    <a:ext uri="{9D8B030D-6E8A-4147-A177-3AD203B41FA5}">
                      <a16:colId xmlns:a16="http://schemas.microsoft.com/office/drawing/2014/main" xmlns="" val="994871435"/>
                    </a:ext>
                  </a:extLst>
                </a:gridCol>
                <a:gridCol w="2106681">
                  <a:extLst>
                    <a:ext uri="{9D8B030D-6E8A-4147-A177-3AD203B41FA5}">
                      <a16:colId xmlns:a16="http://schemas.microsoft.com/office/drawing/2014/main" xmlns="" val="73335353"/>
                    </a:ext>
                  </a:extLst>
                </a:gridCol>
                <a:gridCol w="1404454">
                  <a:extLst>
                    <a:ext uri="{9D8B030D-6E8A-4147-A177-3AD203B41FA5}">
                      <a16:colId xmlns:a16="http://schemas.microsoft.com/office/drawing/2014/main" xmlns="" val="3658905346"/>
                    </a:ext>
                  </a:extLst>
                </a:gridCol>
                <a:gridCol w="1334230">
                  <a:extLst>
                    <a:ext uri="{9D8B030D-6E8A-4147-A177-3AD203B41FA5}">
                      <a16:colId xmlns:a16="http://schemas.microsoft.com/office/drawing/2014/main" xmlns="" val="2990836209"/>
                    </a:ext>
                  </a:extLst>
                </a:gridCol>
              </a:tblGrid>
              <a:tr h="518739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r>
                        <a:rPr lang="pl-PL" sz="105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0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</a:t>
                      </a:r>
                      <a:r>
                        <a:rPr lang="pl-PL" sz="1000" b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pl-PL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473771"/>
                  </a:ext>
                </a:extLst>
              </a:tr>
              <a:tr h="6070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</a:t>
                      </a:r>
                      <a:r>
                        <a:rPr lang="pl-P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dotacji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</a:t>
                      </a:r>
                      <a:r>
                        <a:rPr lang="pl-P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kwalifikowane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1708478"/>
                  </a:ext>
                </a:extLst>
              </a:tr>
              <a:tr h="317675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/>
                        <a:t>1</a:t>
                      </a:r>
                      <a:endParaRPr lang="pl-PL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453940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72746283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- 800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27342138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0118836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1057223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55087714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88387047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95002363"/>
                  </a:ext>
                </a:extLst>
              </a:tr>
            </a:tbl>
          </a:graphicData>
        </a:graphic>
      </p:graphicFrame>
      <p:sp>
        <p:nvSpPr>
          <p:cNvPr id="6" name="Tytuł 7">
            <a:extLst>
              <a:ext uri="{FF2B5EF4-FFF2-40B4-BE49-F238E27FC236}">
                <a16:creationId xmlns:a16="http://schemas.microsoft.com/office/drawing/2014/main" xmlns="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</a:t>
            </a:r>
            <a:endParaRPr lang="pl-PL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61450"/>
              </p:ext>
            </p:extLst>
          </p:nvPr>
        </p:nvGraphicFramePr>
        <p:xfrm>
          <a:off x="4451230" y="564253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460270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22573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27448" y="260648"/>
            <a:ext cx="6521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>
                <a:solidFill>
                  <a:schemeClr val="bg1"/>
                </a:solidFill>
                <a:latin typeface="+mn-lt"/>
              </a:rPr>
              <a:t>Intensywność dofinansowania</a:t>
            </a:r>
            <a:endParaRPr lang="pl-PL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43572"/>
              </p:ext>
            </p:extLst>
          </p:nvPr>
        </p:nvGraphicFramePr>
        <p:xfrm>
          <a:off x="335360" y="1137859"/>
          <a:ext cx="8280920" cy="4762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5231">
                  <a:extLst>
                    <a:ext uri="{9D8B030D-6E8A-4147-A177-3AD203B41FA5}">
                      <a16:colId xmlns:a16="http://schemas.microsoft.com/office/drawing/2014/main" xmlns="" val="699996002"/>
                    </a:ext>
                  </a:extLst>
                </a:gridCol>
                <a:gridCol w="1532753">
                  <a:extLst>
                    <a:ext uri="{9D8B030D-6E8A-4147-A177-3AD203B41FA5}">
                      <a16:colId xmlns:a16="http://schemas.microsoft.com/office/drawing/2014/main" xmlns="" val="1425862997"/>
                    </a:ext>
                  </a:extLst>
                </a:gridCol>
                <a:gridCol w="1473979">
                  <a:extLst>
                    <a:ext uri="{9D8B030D-6E8A-4147-A177-3AD203B41FA5}">
                      <a16:colId xmlns:a16="http://schemas.microsoft.com/office/drawing/2014/main" xmlns="" val="2618394914"/>
                    </a:ext>
                  </a:extLst>
                </a:gridCol>
                <a:gridCol w="1310204">
                  <a:extLst>
                    <a:ext uri="{9D8B030D-6E8A-4147-A177-3AD203B41FA5}">
                      <a16:colId xmlns:a16="http://schemas.microsoft.com/office/drawing/2014/main" xmlns="" val="2234814596"/>
                    </a:ext>
                  </a:extLst>
                </a:gridCol>
                <a:gridCol w="1282997">
                  <a:extLst>
                    <a:ext uri="{9D8B030D-6E8A-4147-A177-3AD203B41FA5}">
                      <a16:colId xmlns:a16="http://schemas.microsoft.com/office/drawing/2014/main" xmlns="" val="1504915024"/>
                    </a:ext>
                  </a:extLst>
                </a:gridCol>
                <a:gridCol w="1255756">
                  <a:extLst>
                    <a:ext uri="{9D8B030D-6E8A-4147-A177-3AD203B41FA5}">
                      <a16:colId xmlns:a16="http://schemas.microsoft.com/office/drawing/2014/main" xmlns="" val="2829276353"/>
                    </a:ext>
                  </a:extLst>
                </a:gridCol>
              </a:tblGrid>
              <a:tr h="243930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Grupa 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r>
                        <a:rPr lang="pl-PL" sz="105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9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</a:t>
                      </a:r>
                      <a:r>
                        <a:rPr lang="pl-PL" sz="900" b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pl-PL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6409398"/>
                  </a:ext>
                </a:extLst>
              </a:tr>
              <a:tr h="9151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</a:t>
                      </a:r>
                      <a:r>
                        <a:rPr lang="pl-P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dotacji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</a:t>
                      </a:r>
                      <a:r>
                        <a:rPr lang="pl-P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kwalifikowane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Kwota rocznego dochodu wnioskodawcy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pl-PL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PLN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948036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/>
                        <a:t>1</a:t>
                      </a:r>
                      <a:endParaRPr lang="pl-PL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138336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dotyczy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730180913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- 800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31146217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777082227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46094723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86019086"/>
                  </a:ext>
                </a:extLst>
              </a:tr>
              <a:tr h="29344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6877365"/>
                  </a:ext>
                </a:extLst>
              </a:tr>
              <a:tr h="625413">
                <a:tc rowSpan="3"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18%</a:t>
                      </a:r>
                    </a:p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82 %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 85 528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86918938"/>
                  </a:ext>
                </a:extLst>
              </a:tr>
              <a:tr h="419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85%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</a:rPr>
                        <a:t>        do 100%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</a:rPr>
                        <a:t>      od   85 529</a:t>
                      </a:r>
                    </a:p>
                    <a:p>
                      <a:r>
                        <a:rPr lang="pl-PL" sz="1400" dirty="0" smtClean="0">
                          <a:latin typeface="+mn-lt"/>
                        </a:rPr>
                        <a:t>      do 125 528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65916762"/>
                  </a:ext>
                </a:extLst>
              </a:tr>
              <a:tr h="339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</a:rPr>
                        <a:t>        do 100%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</a:rPr>
                        <a:t>powyżej 125 528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3762417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0226"/>
              </p:ext>
            </p:extLst>
          </p:nvPr>
        </p:nvGraphicFramePr>
        <p:xfrm>
          <a:off x="8617789" y="1302589"/>
          <a:ext cx="983411" cy="4356339"/>
        </p:xfrm>
        <a:graphic>
          <a:graphicData uri="http://schemas.openxmlformats.org/drawingml/2006/table">
            <a:tbl>
              <a:tblPr/>
              <a:tblGrid>
                <a:gridCol w="983411">
                  <a:extLst>
                    <a:ext uri="{9D8B030D-6E8A-4147-A177-3AD203B41FA5}">
                      <a16:colId xmlns:a16="http://schemas.microsoft.com/office/drawing/2014/main" xmlns="" val="3795059978"/>
                    </a:ext>
                  </a:extLst>
                </a:gridCol>
              </a:tblGrid>
              <a:tr h="4356339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760524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56762"/>
              </p:ext>
            </p:extLst>
          </p:nvPr>
        </p:nvGraphicFramePr>
        <p:xfrm>
          <a:off x="8617789" y="1293962"/>
          <a:ext cx="957532" cy="500332"/>
        </p:xfrm>
        <a:graphic>
          <a:graphicData uri="http://schemas.openxmlformats.org/drawingml/2006/table">
            <a:tbl>
              <a:tblPr/>
              <a:tblGrid>
                <a:gridCol w="957532">
                  <a:extLst>
                    <a:ext uri="{9D8B030D-6E8A-4147-A177-3AD203B41FA5}">
                      <a16:colId xmlns:a16="http://schemas.microsoft.com/office/drawing/2014/main" xmlns="" val="3444161213"/>
                    </a:ext>
                  </a:extLst>
                </a:gridCol>
              </a:tblGrid>
              <a:tr h="50033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173225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82669"/>
              </p:ext>
            </p:extLst>
          </p:nvPr>
        </p:nvGraphicFramePr>
        <p:xfrm>
          <a:off x="8760296" y="1124741"/>
          <a:ext cx="3240360" cy="6304328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667736927"/>
                    </a:ext>
                  </a:extLst>
                </a:gridCol>
              </a:tblGrid>
              <a:tr h="34501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</a:t>
                      </a:r>
                    </a:p>
                  </a:txBody>
                  <a:tcPr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465313"/>
                  </a:ext>
                </a:extLst>
              </a:tr>
              <a:tr h="5645667">
                <a:tc>
                  <a:txBody>
                    <a:bodyPr/>
                    <a:lstStyle/>
                    <a:p>
                      <a:pPr lvl="0" algn="l"/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Tabela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dotyczy wnioskodawców, którzy rozliczając się indywidualnie lub wspólnie </a:t>
                      </a:r>
                      <a:b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małżonkiem, będą mogli skorzystać z ulgi termomodernizacyjnej na zasadach określonych w ustawie z dnia 9 listopada 2018 r. o zmianie ustawy o podatku dochodowym od osób fizycznych oraz ustawy o zryczałtowanym podatku dochodowym od niektórych przychodów osiąganych przez osoby fizyczne (Dz. U. z 2018 r. poz. 2246).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Intensywność dofinansowania jest określona na podstawie średniego miesięcznego dochodu na osobę w gospodarstwie domowym wnioskodawcy, za wskazany rok podatkowy poprzedzający datę złożenia wniosku.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Dla Wnioskodawców, których średni miesięczny dochód na osobę w gospodarstwie domowym kwalifikuje do Grupy VII, intensywność dofinansowania jest uzależniona dodatkowo od osiągniętego przez Wnioskodawcę lub Wnioskodawcę i małżonka (w przypadku wspólnego rozliczenia)rocznego dochodu stanowiącego podstawę do opodatkowania za wskazany rok podatkowy poprzedzający datę złożenia wniosku.  </a:t>
                      </a:r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8587141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</a:txBody>
                  <a:tcPr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4141999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11711"/>
              </p:ext>
            </p:extLst>
          </p:nvPr>
        </p:nvGraphicFramePr>
        <p:xfrm>
          <a:off x="8643669" y="2348879"/>
          <a:ext cx="260644" cy="1015365"/>
        </p:xfrm>
        <a:graphic>
          <a:graphicData uri="http://schemas.openxmlformats.org/drawingml/2006/table">
            <a:tbl>
              <a:tblPr/>
              <a:tblGrid>
                <a:gridCol w="260644">
                  <a:extLst>
                    <a:ext uri="{9D8B030D-6E8A-4147-A177-3AD203B41FA5}">
                      <a16:colId xmlns:a16="http://schemas.microsoft.com/office/drawing/2014/main" xmlns="" val="1660805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10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16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279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4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1356B996-1465-414F-9304-8A595672DE75}"/>
              </a:ext>
            </a:extLst>
          </p:cNvPr>
          <p:cNvSpPr/>
          <p:nvPr/>
        </p:nvSpPr>
        <p:spPr>
          <a:xfrm>
            <a:off x="191344" y="1196752"/>
            <a:ext cx="11665296" cy="489654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Przedsięwzięcie nie może być realizowane w budynkach wykorzystywanych 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sezonowo (np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. domki letniskowe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lvl="1"/>
            <a:endParaRPr lang="pl-PL" alt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Nowo montowane kotły na paliwo stałe (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biomasę/węgiel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) muszą spełniać 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wymogi rozporządzenia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Komisji (UE) 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2015/1189 (</a:t>
            </a:r>
            <a:r>
              <a:rPr lang="pl-PL" altLang="pl-PL" sz="1600" dirty="0" err="1" smtClean="0">
                <a:solidFill>
                  <a:schemeClr val="accent6">
                    <a:lumMod val="75000"/>
                  </a:schemeClr>
                </a:solidFill>
              </a:rPr>
              <a:t>ekoprojekt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Kotły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na paliwa gazowe i olej opałowy do celów grzewczych muszą spełniać wymogi klasy efektywności energetycznej minimum A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Pompy ciepła do celów grzewczych muszą spełniać wymogi klasy efektywności energetycznej minimum A+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Zmodernizowane przegrody zewnętrzne (ściany, okna, drzwi) muszą spełniać normy 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określone w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Warunkach Technicznych, obowiązujących od 31.12.2020 r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altLang="pl-P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Koszty poniesione na przedsięwzięcie w lokalu mieszkalnym, który został wyodrębniony po 1 stycznia 2019r. z istniejącego jednorodzinnego budynku mieszkalnego są kwalifikowane w ramach maksymalnej wartości kosztów kwalifikowalnych przypadającej na cały budynek </a:t>
            </a:r>
          </a:p>
          <a:p>
            <a:pPr lvl="1"/>
            <a:endParaRPr lang="pl-PL" altLang="pl-P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Wizytacji końcowej podlegać będą wszystkie przedsięwzięcia realizowane w całości lub w części siłami własnymi i nie mniej niż </a:t>
            </a:r>
            <a:b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15 % zadań zakończonych wybranych na podstawie próby określonej według zasad obowiązujących w </a:t>
            </a:r>
            <a:r>
              <a:rPr lang="pl-PL" altLang="pl-PL" sz="1600" dirty="0" err="1" smtClean="0">
                <a:solidFill>
                  <a:schemeClr val="accent6">
                    <a:lumMod val="75000"/>
                  </a:schemeClr>
                </a:solidFill>
              </a:rPr>
              <a:t>WFOŚiGW</a:t>
            </a:r>
            <a:endParaRPr lang="pl-PL" alt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547ED53B-14B2-43AB-AF92-9D94D7F7E80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xmlns="" id="{9670DCCE-1BC9-495A-AE83-2990884F3F28}"/>
              </a:ext>
            </a:extLst>
          </p:cNvPr>
          <p:cNvSpPr/>
          <p:nvPr/>
        </p:nvSpPr>
        <p:spPr>
          <a:xfrm>
            <a:off x="191344" y="1196752"/>
            <a:ext cx="10730408" cy="475252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600"/>
              </a:spcAft>
              <a:defRPr/>
            </a:pPr>
            <a:endParaRPr lang="pl-PL" altLang="pl-PL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defRPr/>
            </a:pPr>
            <a:endParaRPr lang="pl-PL" altLang="pl-PL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pl-PL" altLang="pl-PL" sz="1600" b="1" dirty="0" smtClean="0">
                <a:solidFill>
                  <a:schemeClr val="accent6">
                    <a:lumMod val="75000"/>
                  </a:schemeClr>
                </a:solidFill>
              </a:rPr>
              <a:t>Warunki </a:t>
            </a:r>
            <a:r>
              <a:rPr lang="pl-PL" altLang="pl-PL" sz="1600" b="1" dirty="0">
                <a:solidFill>
                  <a:schemeClr val="accent6">
                    <a:lumMod val="75000"/>
                  </a:schemeClr>
                </a:solidFill>
              </a:rPr>
              <a:t>dla wszystkich </a:t>
            </a:r>
            <a:r>
              <a:rPr lang="pl-PL" altLang="pl-PL" sz="1600" b="1" dirty="0" smtClean="0">
                <a:solidFill>
                  <a:schemeClr val="accent6">
                    <a:lumMod val="75000"/>
                  </a:schemeClr>
                </a:solidFill>
              </a:rPr>
              <a:t>budynków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ymiana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lub montaż indywidualnego źródła ciepła są możliwe, gdy podłączenie do sieci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ciepłowniczej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na danym obszarze nie jest możliwe lub nie jest uzasadnione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ekonomicznie.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Warunkiem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montażu kotła na węgiel, a od 1.07.2019 r. wszystkich kotłów na paliwo stałe, jest brak możliwości podłączenia lub brak uzasadnienia ekonomicznego podłączenia do sieci dystrybucji gazu. </a:t>
            </a:r>
            <a:endParaRPr lang="pl-PL" altLang="pl-P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pl-PL" altLang="pl-PL" sz="1600" b="1" dirty="0" smtClean="0">
                <a:solidFill>
                  <a:schemeClr val="accent6">
                    <a:lumMod val="75000"/>
                  </a:schemeClr>
                </a:solidFill>
              </a:rPr>
              <a:t>Warunki </a:t>
            </a:r>
            <a:r>
              <a:rPr lang="pl-PL" altLang="pl-PL" sz="1600" b="1" dirty="0">
                <a:solidFill>
                  <a:schemeClr val="accent6">
                    <a:lumMod val="75000"/>
                  </a:schemeClr>
                </a:solidFill>
              </a:rPr>
              <a:t>dla nowych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budynku nowo budowanym finansowany jest jedynie zakup i montaż źródła ciepła wraz 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z przyłączami, wentylacji mechanicznej wraz z odzyskaniem ciepła oraz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mikroinstalacja fotowoltaiczna i kolektory 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słoneczne.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Zakup nowego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źródła ciepła jest 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możliwy </a:t>
            </a: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jedynie w przypadku, gdy przegrody spełniają/ będą spełniać normy określone w Warunkach Technicznych, obowiązujących od 31.12.2020 r</a:t>
            </a:r>
            <a:r>
              <a:rPr lang="pl-PL" altLang="pl-PL" sz="1600" dirty="0" smtClean="0">
                <a:solidFill>
                  <a:schemeClr val="accent6">
                    <a:lumMod val="75000"/>
                  </a:schemeClr>
                </a:solidFill>
              </a:rPr>
              <a:t>. ( udokumentowane np. wpisem do dziennika budowy).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ontaż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indywidualnego źródła ciepła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jest możliwa,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gdy podłączenie do sieci ciepłowniczej na danym obszarze nie jest możliwe lub nie jest uzasadnione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ekonomicznie.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Warunkiem montażu kotła na węgiel, a od 1.07.2019 r. wszystkich kotłów na paliwo stałe, jest brak możliwości podłączenia lub brak uzasadnienia ekonomicznego podłączenia do sieci dystrybucji gazu.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l-PL" altLang="pl-PL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l-PL" altLang="pl-P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E9E19794-7761-4667-B03D-BF2DE0BBECCE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CEFB6322-DB1D-4850-93C3-22CA07194DAE}"/>
              </a:ext>
            </a:extLst>
          </p:cNvPr>
          <p:cNvSpPr/>
          <p:nvPr/>
        </p:nvSpPr>
        <p:spPr>
          <a:xfrm>
            <a:off x="263352" y="1412776"/>
            <a:ext cx="10730408" cy="223224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 smtClean="0">
                <a:solidFill>
                  <a:schemeClr val="accent6">
                    <a:lumMod val="75000"/>
                  </a:schemeClr>
                </a:solidFill>
              </a:rPr>
              <a:t>Obowiązkowe: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Dokumenty </a:t>
            </a: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potwierdzające wysokość </a:t>
            </a: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dochodu</a:t>
            </a:r>
          </a:p>
          <a:p>
            <a:pPr lvl="1">
              <a:spcAft>
                <a:spcPts val="600"/>
              </a:spcAft>
              <a:buSzPct val="100000"/>
              <a:defRPr/>
            </a:pPr>
            <a:r>
              <a:rPr lang="pl-PL" altLang="pl-PL" sz="20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pl-PL" altLang="pl-PL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pl-PL" altLang="pl-PL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D5A0D2E1-72A7-4DE6-B023-884D6A387BB9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</a:t>
            </a:r>
            <a:r>
              <a:rPr lang="pl-PL" sz="2400" kern="0" dirty="0" smtClean="0"/>
              <a:t>dodatkowych do wniosku o dofinansowanie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2F88C49-A21B-43FD-A398-E5B88158CE8C}"/>
              </a:ext>
            </a:extLst>
          </p:cNvPr>
          <p:cNvSpPr/>
          <p:nvPr/>
        </p:nvSpPr>
        <p:spPr>
          <a:xfrm>
            <a:off x="-48344" y="-99392"/>
            <a:ext cx="1228868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8E09A52-A5DF-42CE-98A8-93ADCEFCD027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xmlns="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271181"/>
            <a:ext cx="8437563" cy="1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EDUKACJA EKOLOGICZNA</a:t>
            </a:r>
          </a:p>
        </p:txBody>
      </p:sp>
      <p:sp>
        <p:nvSpPr>
          <p:cNvPr id="38916" name="pole tekstowe 3">
            <a:extLst>
              <a:ext uri="{FF2B5EF4-FFF2-40B4-BE49-F238E27FC236}">
                <a16:creationId xmlns:a16="http://schemas.microsoft.com/office/drawing/2014/main" xmlns="" id="{DAB42B52-1923-4298-9273-8AA43221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3392" y="33265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b="1" kern="0" dirty="0" smtClean="0">
                <a:solidFill>
                  <a:schemeClr val="bg1"/>
                </a:solidFill>
                <a:latin typeface="+mn-lt"/>
              </a:rPr>
              <a:t>Wykaz </a:t>
            </a:r>
            <a:r>
              <a:rPr lang="pl-PL" sz="2400" b="1" kern="0" dirty="0">
                <a:solidFill>
                  <a:schemeClr val="bg1"/>
                </a:solidFill>
                <a:latin typeface="+mn-lt"/>
              </a:rPr>
              <a:t>dokumentów </a:t>
            </a:r>
            <a:r>
              <a:rPr lang="pl-PL" sz="2400" b="1" kern="0" dirty="0" smtClean="0">
                <a:solidFill>
                  <a:schemeClr val="bg1"/>
                </a:solidFill>
                <a:latin typeface="+mn-lt"/>
              </a:rPr>
              <a:t>dodatkowych do wniosku o dofinansowanie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rostokąt zaokrąglony 3">
            <a:extLst>
              <a:ext uri="{FF2B5EF4-FFF2-40B4-BE49-F238E27FC236}">
                <a16:creationId xmlns:a16="http://schemas.microsoft.com/office/drawing/2014/main" xmlns="" id="{CEFB6322-DB1D-4850-93C3-22CA07194DAE}"/>
              </a:ext>
            </a:extLst>
          </p:cNvPr>
          <p:cNvSpPr/>
          <p:nvPr/>
        </p:nvSpPr>
        <p:spPr>
          <a:xfrm>
            <a:off x="730796" y="1196752"/>
            <a:ext cx="10730408" cy="482453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endParaRPr lang="pl-PL" altLang="pl-PL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</a:rPr>
              <a:t>Jeśli dotyczy: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</a:rPr>
              <a:t>Dokument potwierdzający prawo własności budynku jeśli we wniosku nie został wpisany numer księgi wieczystej;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</a:rPr>
              <a:t>Audyt energetyczny budynku, jeśli został wykonany i na jego podstawie przyjęto dane do wniosku;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</a:rPr>
              <a:t>Oświadczenie i zgoda na przetwarzanie danych osobowych osób innych niż Wnioskodawca ujawnia takie dane (ODO1</a:t>
            </a: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</a:rPr>
              <a:t>Zgoda na przetwarzanie danych wrażliwych (DOD2</a:t>
            </a: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Oświadczenie Wnioskodawcy o dochodach innych niż dochody podlegające opodatkowaniu  podatkiem dochodowym od osób fizycznych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Oświadczenie Wnioskodawcy o wielkości gospodarstwa rolnego</a:t>
            </a:r>
            <a:r>
              <a:rPr lang="pl-PL" altLang="pl-PL" sz="20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pl-PL" altLang="pl-PL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pl-PL" altLang="pl-PL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75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CEFB6322-DB1D-4850-93C3-22CA07194DAE}"/>
              </a:ext>
            </a:extLst>
          </p:cNvPr>
          <p:cNvSpPr/>
          <p:nvPr/>
        </p:nvSpPr>
        <p:spPr>
          <a:xfrm>
            <a:off x="730796" y="1340768"/>
            <a:ext cx="10730408" cy="453650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6">
                    <a:lumMod val="75000"/>
                  </a:schemeClr>
                </a:solidFill>
              </a:rPr>
              <a:t>Etap umowy: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Obowiązkowe: ustanowienie zabezpieczenia zwrotu środków (np. weksel)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Jeżeli </a:t>
            </a: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dotyczy: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Oświadczenie </a:t>
            </a: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współwłaściciela/li jednorodzinnego domu mieszkalnego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o wyrażeniu zgody na realizację </a:t>
            </a: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przedsięwzięcia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Oświadczenie </a:t>
            </a: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współmałżonka o wyrażeniu zgody na zawarcie umowy </a:t>
            </a: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dotacji/pożyczki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altLang="pl-PL" sz="2400" dirty="0" smtClean="0">
                <a:solidFill>
                  <a:schemeClr val="accent6">
                    <a:lumMod val="75000"/>
                  </a:schemeClr>
                </a:solidFill>
              </a:rPr>
              <a:t>Zgłoszenie </a:t>
            </a: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zamiaru wykonania prac budowlanych lub ostateczna decyzja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o pozwoleniu na budowę (okazanie), jeśli nie były okazane podczas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</a:rPr>
              <a:t>wizytacji dopuszczającej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8F1A0D24-CB04-4B62-8207-0C3B2D966F4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234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56D68785-BD72-47AB-8E02-71B4EC934967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6">
                    <a:lumMod val="75000"/>
                  </a:schemeClr>
                </a:solidFill>
              </a:rPr>
              <a:t>Etap rozliczenia:</a:t>
            </a:r>
            <a:endParaRPr lang="pl-PL" altLang="pl-PL" sz="28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Wniosek o płatność z protokołem częściowym lub końcowym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Dokumenty </a:t>
            </a:r>
            <a:r>
              <a:rPr lang="pl-PL" altLang="pl-PL" sz="28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księgowe (</a:t>
            </a: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np. faktury) potwierdzające zakup materiałów i usług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Dokumenty potwierdzające dokonanie płatności (np. potwierdzenie przelewu) w przypadku płatności na rachunek beneficjenta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913149AA-D16B-4E14-B7C4-10F7D337E85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2D722C00-46F9-4663-893E-1655D8E1F49B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Terminy, sposób składania wniosków i ich rozpatrywania określone </a:t>
            </a:r>
            <a:r>
              <a:rPr lang="pl-PL" altLang="pl-PL" sz="2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są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ogłoszeniu o naborze, które zamieszczone będzie na stronie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Wnioski beneficjentów będą przyjmowane i obsługiwane przez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1">
              <a:spcAft>
                <a:spcPts val="800"/>
              </a:spcAft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Wniosek może być </a:t>
            </a:r>
            <a:r>
              <a:rPr lang="pl-PL" altLang="pl-PL" sz="2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wypełniony: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</a:t>
            </a:r>
            <a:r>
              <a:rPr lang="pl-PL" altLang="pl-PL" sz="2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wersji elektronicznej i przesłany elektronicznie z wykorzystaniem kwalifikowanego podpisu elektronicznego w aplikacji internetowej </a:t>
            </a:r>
            <a:endParaRPr lang="pl-PL" altLang="pl-PL" sz="22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</a:t>
            </a:r>
            <a:r>
              <a:rPr lang="pl-PL" altLang="pl-PL" sz="2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wersji elektronicznej w aplikacji internetowej, przesłany elektronicznie </a:t>
            </a:r>
            <a:r>
              <a:rPr lang="pl-PL" altLang="pl-PL" sz="2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bez podpisu 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elektronicznego i złożony w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w wersji </a:t>
            </a:r>
            <a:r>
              <a:rPr lang="pl-PL" altLang="pl-PL" sz="2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papierowej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</a:t>
            </a:r>
            <a:r>
              <a:rPr lang="pl-PL" altLang="pl-PL" sz="2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wersji papierowej, pobranej ze strony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lub w siedzibie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podpisany i złożony w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8025691D-74A1-4E54-8FAA-A1AF6D496FA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Wniosek o dofinansowanie</a:t>
            </a:r>
            <a:endParaRPr lang="pl-PL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xmlns="" id="{61B1BFAC-BAC0-4C39-8D37-98ECB4C62DE3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pl-PL" sz="2800" b="1" dirty="0" err="1">
                <a:solidFill>
                  <a:schemeClr val="accent6">
                    <a:lumMod val="75000"/>
                  </a:schemeClr>
                </a:solidFill>
              </a:rPr>
              <a:t>WFOŚiGW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 dokonuje kontroli przedsięwzięć samodzielnie</a:t>
            </a:r>
            <a:b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lub przez wskazane osoby.</a:t>
            </a:r>
          </a:p>
          <a:p>
            <a:pPr algn="ctr">
              <a:defRPr/>
            </a:pPr>
            <a:endParaRPr lang="pl-PL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Okres 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trwałości wynosi 3 lata od zakończenia przedsięwzięcia.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FF55583A-46D3-4AEF-9C19-9709666802D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Kontrola dofinansowanej inwestycji </a:t>
            </a:r>
            <a:endParaRPr lang="pl-PL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4E8836CB-ECE4-4785-A982-95012FD31717}"/>
              </a:ext>
            </a:extLst>
          </p:cNvPr>
          <p:cNvSpPr/>
          <p:nvPr/>
        </p:nvSpPr>
        <p:spPr>
          <a:xfrm>
            <a:off x="730796" y="1340768"/>
            <a:ext cx="10693796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Cel finansowania </a:t>
            </a:r>
          </a:p>
          <a:p>
            <a:pPr marL="99720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koszty niekwalifikowane Programu Czyste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powietrze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, w szczególności koszty przekraczające jednostkowe koszty kwalifikowane</a:t>
            </a:r>
          </a:p>
          <a:p>
            <a:pPr marL="457200" lvl="2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osoby fizyczne, beneficjenci Programu Czyste Powietrze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99720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60.000 PLN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10 lat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  <a:endParaRPr lang="pl-PL" sz="20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szybki i uproszczony proces udzielania pożyczki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atrakcyjne warunki cenowe: niska prowizja i marża kredytowa od 0,7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p.p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.  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7691C525-715F-4EA7-A364-3C5023CC64B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8582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300" kern="0" dirty="0"/>
              <a:t>Finansowanie uzupełniające BOŚ S.A. do Programu Czyste Powietrze</a:t>
            </a:r>
            <a:br>
              <a:rPr lang="pl-PL" sz="2300" kern="0" dirty="0"/>
            </a:br>
            <a:r>
              <a:rPr lang="pl-PL" sz="1600" dirty="0">
                <a:cs typeface="Arial" pitchFamily="34" charset="0"/>
              </a:rPr>
              <a:t>1. Pożyczka skierowana do beneficjentów Programu </a:t>
            </a:r>
            <a:endParaRPr lang="pl-PL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xmlns="" id="{5F0F16FA-2682-401B-A8A8-B6489BAAE0AD}"/>
              </a:ext>
            </a:extLst>
          </p:cNvPr>
          <p:cNvSpPr/>
          <p:nvPr/>
        </p:nvSpPr>
        <p:spPr>
          <a:xfrm>
            <a:off x="730796" y="1196752"/>
            <a:ext cx="10837812" cy="468052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600"/>
              </a:spcAft>
              <a:defRPr/>
            </a:pPr>
            <a:r>
              <a:rPr lang="pl-PL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Cel finansowania 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termomodernizacyjne lub remontowe, spełniające warunki określone w Ustawie z dnia 21 listopada 2008 r. o wspieraniu termomodernizacji i remontów (</a:t>
            </a:r>
            <a:r>
              <a:rPr lang="pl-PL" sz="16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t.j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. Dz.U. 2017 poz. 130), wykonywane przez podmioty określone w tej Ustawie</a:t>
            </a:r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54000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przedsięwzięcia termomodernizacyjne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– przedsięwzięcia, których przedmiotem jest: 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ulepszenie skutkujące zmniejszeniem zapotrzebowania na energię dostarczaną na potrzeby ogrzewania i podgrzewania wody użytkowej budynków mieszkalnych, budynków zbiorowego zamieszkania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ulepszenie skutkujące zmniejszeniem strat energii pierwotnej w lokalnych sieciach ciepłowniczych oraz zasilających je lokalnych źródłach ciepła, dostarczających energię do budynków, o których mowa wyżej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wykonanie przyłącza technicznego do scentralizowanego źródła ciepła, związane z likwidacją lokalnego źródła ciepła 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 budynkach, o których mowa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wyżej</a:t>
            </a:r>
            <a:endParaRPr lang="pl-PL" sz="16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całkowita lub częściowa zamiana źródeł energii na źródła odnawialne lub zastosowanie wysokosprawnej kogeneracji</a:t>
            </a:r>
          </a:p>
          <a:p>
            <a:pPr marL="54000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przedsięwzięcia remontowe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– przedsięwzięcia związane z termomodernizacją, , których przedmiotem jest: 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remont budynków wielorodzinnych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wymiana w budynkach wielorodzinnych okien lub remont balkonów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przebudowa budynków wielorodzinnych, powodująca ich ulepszenie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wyposażenie budynków wielorodzinnych w instalacje i urządzenia wymagane zgodnie z przepisami 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techniczno-budowlanymi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16140FEA-4511-411F-9667-4A865FB0D371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Pozostała oferta BOŚ BANK</a:t>
            </a:r>
            <a:br>
              <a:rPr lang="pl-PL" sz="2400" dirty="0"/>
            </a:br>
            <a:r>
              <a:rPr lang="pl-PL" sz="1600" dirty="0">
                <a:cs typeface="Arial" pitchFamily="34" charset="0"/>
              </a:rPr>
              <a:t>2. Kredyt termomodernizacyjny i remontowy udzielany we współpracy z BGK</a:t>
            </a:r>
            <a:endParaRPr lang="pl-PL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xmlns="" id="{645A6BA3-9445-4199-9CE7-785419D9641B}"/>
              </a:ext>
            </a:extLst>
          </p:cNvPr>
          <p:cNvSpPr/>
          <p:nvPr/>
        </p:nvSpPr>
        <p:spPr>
          <a:xfrm>
            <a:off x="730796" y="1196752"/>
            <a:ext cx="10693796" cy="475252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termomodernizacyjne</a:t>
            </a:r>
            <a:r>
              <a:rPr lang="pl-PL" sz="17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: osoby </a:t>
            </a: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fizyczne będące właścicielami lub zarządcami budynku mieszkalnego, lokalnej sieci ciepłowniczej lub lokalnego źródła ciepła, 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remontowe: osoby fizyczne będące właścicielami lub zarządcami budynku wielorodzinnego, którego użytkowanie rozpoczęto przed 14 sierpnia 1961 r.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80% wartości finansowanego przedsięwzięcia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10 lat</a:t>
            </a:r>
          </a:p>
          <a:p>
            <a:pPr marL="354013" eaLnBrk="1" hangingPunct="1">
              <a:lnSpc>
                <a:spcPct val="50000"/>
              </a:lnSpc>
              <a:tabLst>
                <a:tab pos="447675" algn="l"/>
              </a:tabLst>
              <a:defRPr/>
            </a:pPr>
            <a:endParaRPr lang="pl-PL" sz="17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premia termomodernizacyjna wypłacana przez BGK w wysokości do 20% wykorzystanej kwoty kredytu, nie więcej niż dwukrotność przewidywanych rocznych oszczędności kosztów energii, ustalonych na podstawie audytu </a:t>
            </a:r>
            <a:r>
              <a:rPr lang="pl-PL" sz="17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energetycznego, </a:t>
            </a: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i 16% kosztów poniesionych na realizację przedsięwzięcia termomodernizacyjnego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premia remontowa wypłacana przez BGK w wysokości do 20% wykorzystanej kwoty kredytu, nie więcej niż 15% kosztów przedsięwzięcia remontowego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0B9BB823-14EA-462D-9358-FF580542493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Pozostała oferta BOŚ BANK</a:t>
            </a:r>
            <a:br>
              <a:rPr lang="pl-PL" sz="2400" dirty="0"/>
            </a:br>
            <a:r>
              <a:rPr lang="pl-PL" altLang="pl-PL" sz="1600" dirty="0">
                <a:cs typeface="Arial" panose="020B0604020202020204" pitchFamily="34" charset="0"/>
              </a:rPr>
              <a:t>2. Kredyt termomodernizacyjny i remontowy udzielany we współpracy z BGK c.d.</a:t>
            </a:r>
            <a:endParaRPr lang="pl-PL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xmlns="" id="{851B2CB1-A086-4613-895F-65546F476799}"/>
              </a:ext>
            </a:extLst>
          </p:cNvPr>
          <p:cNvSpPr/>
          <p:nvPr/>
        </p:nvSpPr>
        <p:spPr>
          <a:xfrm>
            <a:off x="730796" y="1340768"/>
            <a:ext cx="10693796" cy="453650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Cel finansowania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54000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zakup towarów i materiałów o charakterze ekologicznym, spełniających określone przez Bank parametry, m.in.:</a:t>
            </a:r>
          </a:p>
          <a:p>
            <a:pPr marL="989013" indent="-363538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stolarka okienna i drzwiowa, systemy dociepleniowe</a:t>
            </a:r>
          </a:p>
          <a:p>
            <a:pPr marL="989013" indent="-363538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pokrycia dachowe o naturalnym pochodzeniu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kotły centralnego ogrzewania (gazowe, olejowe, elektryczne, opalane biomasą) 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odnawialne źródła energii: kolektory słoneczne, ogniwa fotowoltaiczne, pompy ciepła, przydomowe wiatraki, instalacje 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mikrokogeneracyjne</a:t>
            </a:r>
            <a:endParaRPr lang="pl-PL" sz="14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duże AGD, posiadające klasę energooszczędności co najmniej A+++ 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samochody i pojazdy elektryczne lub hybrydowe</a:t>
            </a:r>
            <a:endParaRPr lang="pl-PL" sz="14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54000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osoby fizyczne będące właścicielami lub zarządcami budynków mieszkalnych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od 1.000 do 150.000 PLN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10 lat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długi okres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kredytowania</a:t>
            </a:r>
            <a:endParaRPr lang="pl-PL" sz="14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wysoka kwota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finansowania</a:t>
            </a:r>
            <a:endParaRPr lang="pl-PL" sz="14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szeroki wachlarz celów finansowania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E7ED04BC-7BD4-455C-9E93-E50EEA8FF2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Pozostała oferta BOŚ BANK</a:t>
            </a:r>
            <a:br>
              <a:rPr lang="pl-PL" sz="2400" kern="0" dirty="0"/>
            </a:br>
            <a:r>
              <a:rPr lang="pl-PL" sz="1600" dirty="0" smtClean="0">
                <a:cs typeface="Arial" pitchFamily="34" charset="0"/>
              </a:rPr>
              <a:t>3. </a:t>
            </a:r>
            <a:r>
              <a:rPr lang="pl-PL" sz="1600" dirty="0">
                <a:cs typeface="Arial" pitchFamily="34" charset="0"/>
              </a:rPr>
              <a:t>„Zielona Inwestycja”</a:t>
            </a:r>
            <a:endParaRPr lang="pl-PL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4455457-A63D-4185-A9A2-9729BE7A83A1}"/>
              </a:ext>
            </a:extLst>
          </p:cNvPr>
          <p:cNvSpPr/>
          <p:nvPr/>
        </p:nvSpPr>
        <p:spPr>
          <a:xfrm>
            <a:off x="0" y="-99392"/>
            <a:ext cx="12240344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A18B3999-5296-4BFA-B648-FACAD3529225}"/>
              </a:ext>
            </a:extLst>
          </p:cNvPr>
          <p:cNvSpPr/>
          <p:nvPr/>
        </p:nvSpPr>
        <p:spPr>
          <a:xfrm>
            <a:off x="-48344" y="2060848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2">
            <a:extLst>
              <a:ext uri="{FF2B5EF4-FFF2-40B4-BE49-F238E27FC236}">
                <a16:creationId xmlns:a16="http://schemas.microsoft.com/office/drawing/2014/main" xmlns="" id="{0C483FBE-0518-4ECB-9952-1B2D8334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343190"/>
            <a:ext cx="8437563" cy="1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PODSUMOWANIE</a:t>
            </a:r>
          </a:p>
        </p:txBody>
      </p:sp>
      <p:sp>
        <p:nvSpPr>
          <p:cNvPr id="12" name="pole tekstowe 3">
            <a:extLst>
              <a:ext uri="{FF2B5EF4-FFF2-40B4-BE49-F238E27FC236}">
                <a16:creationId xmlns:a16="http://schemas.microsoft.com/office/drawing/2014/main" xmlns="" id="{87550FE2-87A5-4FC0-ABA0-924BC333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III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8">
            <a:extLst>
              <a:ext uri="{FF2B5EF4-FFF2-40B4-BE49-F238E27FC236}">
                <a16:creationId xmlns:a16="http://schemas.microsoft.com/office/drawing/2014/main" xmlns="" id="{B99B01A8-0972-4152-83CD-CF8F5B76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480" r="36074"/>
          <a:stretch/>
        </p:blipFill>
        <p:spPr bwMode="auto">
          <a:xfrm>
            <a:off x="7464152" y="1340768"/>
            <a:ext cx="4896544" cy="52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xmlns="" id="{36332590-C74A-4493-A934-30EDC52D30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8640"/>
            <a:ext cx="7923288" cy="864096"/>
          </a:xfrm>
        </p:spPr>
        <p:txBody>
          <a:bodyPr/>
          <a:lstStyle/>
          <a:p>
            <a:r>
              <a:rPr lang="pl-PL" kern="0" dirty="0"/>
              <a:t>Co zanieczyszcza powietrze?</a:t>
            </a:r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xmlns="" id="{04A07DBD-D64D-4A6F-A561-18417FE9F340}"/>
              </a:ext>
            </a:extLst>
          </p:cNvPr>
          <p:cNvSpPr txBox="1">
            <a:spLocks/>
          </p:cNvSpPr>
          <p:nvPr/>
        </p:nvSpPr>
        <p:spPr>
          <a:xfrm>
            <a:off x="695400" y="1196751"/>
            <a:ext cx="6768752" cy="345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l-PL" sz="2400" b="1" dirty="0">
                <a:solidFill>
                  <a:schemeClr val="accent6"/>
                </a:solidFill>
              </a:rPr>
              <a:t>Pyły i gazy emitowane do powietrza</a:t>
            </a:r>
            <a:br>
              <a:rPr lang="pl-PL" sz="2400" b="1" dirty="0">
                <a:solidFill>
                  <a:schemeClr val="accent6"/>
                </a:solidFill>
              </a:rPr>
            </a:br>
            <a:r>
              <a:rPr lang="pl-PL" sz="2400" b="1" dirty="0">
                <a:solidFill>
                  <a:schemeClr val="accent6"/>
                </a:solidFill>
              </a:rPr>
              <a:t>głównie w wyniku: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stałych w piecach i kotłach domowych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emisja punktowa)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płynnych w silnikach samochodowych </a:t>
            </a:r>
            <a:r>
              <a:rPr lang="pl-PL" sz="1800" dirty="0" smtClean="0">
                <a:latin typeface="+mj-lt"/>
              </a:rPr>
              <a:t/>
            </a:r>
            <a:br>
              <a:rPr lang="pl-PL" sz="1800" dirty="0" smtClean="0">
                <a:latin typeface="+mj-lt"/>
              </a:rPr>
            </a:br>
            <a:r>
              <a:rPr lang="pl-PL" sz="1800" dirty="0" smtClean="0">
                <a:latin typeface="+mj-lt"/>
              </a:rPr>
              <a:t>(</a:t>
            </a:r>
            <a:r>
              <a:rPr lang="pl-PL" sz="1800" dirty="0">
                <a:latin typeface="+mj-lt"/>
              </a:rPr>
              <a:t>tzw. emisja liniowa)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stałych w energetyce i przemyśle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wysoka emisja)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procesów przemysłowych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emisji wtórnej zanieczyszczeń pyłowych z powierzchni odkrytych,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np. dróg, chodników, boisk oraz powierzchni pylących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7DD7C58B-E6A4-4CC8-8B96-0E4C16720613}"/>
              </a:ext>
            </a:extLst>
          </p:cNvPr>
          <p:cNvSpPr/>
          <p:nvPr/>
        </p:nvSpPr>
        <p:spPr>
          <a:xfrm>
            <a:off x="0" y="4816221"/>
            <a:ext cx="7464152" cy="792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pl-PL" altLang="pl-PL" sz="2400" b="1" dirty="0">
                <a:solidFill>
                  <a:schemeClr val="bg1"/>
                </a:solidFill>
              </a:rPr>
              <a:t>Czym różni się emisja wysoka od 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niskiej? 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xmlns="" id="{D8DF9770-93E8-41F2-80CB-6644DD6721EE}"/>
              </a:ext>
            </a:extLst>
          </p:cNvPr>
          <p:cNvSpPr/>
          <p:nvPr/>
        </p:nvSpPr>
        <p:spPr>
          <a:xfrm>
            <a:off x="263352" y="1628800"/>
            <a:ext cx="9361040" cy="4248472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Zdobądź wiedzę</a:t>
            </a:r>
          </a:p>
          <a:p>
            <a:pPr algn="ctr">
              <a:spcAft>
                <a:spcPts val="600"/>
              </a:spcAft>
              <a:defRPr/>
            </a:pPr>
            <a:endParaRPr lang="pl-PL" sz="28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Zapoznaj się ze szczegółami naboru: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programem priorytetowym, formularzem </a:t>
            </a:r>
            <a:r>
              <a:rPr lang="pl-PL" sz="2400" dirty="0" smtClean="0">
                <a:solidFill>
                  <a:schemeClr val="bg1"/>
                </a:solidFill>
              </a:rPr>
              <a:t>wniosku,</a:t>
            </a:r>
            <a:r>
              <a:rPr lang="pl-PL" sz="2400" dirty="0">
                <a:solidFill>
                  <a:schemeClr val="bg1"/>
                </a:solidFill>
              </a:rPr>
              <a:t/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załącznikami </a:t>
            </a:r>
            <a:r>
              <a:rPr lang="pl-PL" sz="2400" dirty="0">
                <a:solidFill>
                  <a:schemeClr val="bg1"/>
                </a:solidFill>
              </a:rPr>
              <a:t>oraz instrukcjami do nich,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a także regulaminem naboru.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b="1" i="1" dirty="0">
                <a:solidFill>
                  <a:schemeClr val="bg1"/>
                </a:solidFill>
              </a:rPr>
              <a:t>Dokumenty są dostępne na stronach internetowych </a:t>
            </a:r>
            <a:r>
              <a:rPr lang="pl-PL" sz="2400" b="1" i="1" dirty="0" err="1">
                <a:solidFill>
                  <a:schemeClr val="bg1"/>
                </a:solidFill>
              </a:rPr>
              <a:t>WFOŚiGW</a:t>
            </a:r>
            <a:r>
              <a:rPr lang="pl-PL" sz="2400" b="1" i="1" dirty="0">
                <a:solidFill>
                  <a:schemeClr val="bg1"/>
                </a:solidFill>
              </a:rPr>
              <a:t> lub w ich siedzibach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CE79F24C-2765-4CA9-9F84-189DCE9FD76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PIERWSZY</a:t>
            </a:r>
            <a:endParaRPr lang="pl-PL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9018F95D-BA6E-413D-80D5-AC9450E2ADE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DRUGI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xmlns="" id="{36405084-C44B-4EC4-B0F7-86F22A421AC4}"/>
              </a:ext>
            </a:extLst>
          </p:cNvPr>
          <p:cNvSpPr/>
          <p:nvPr/>
        </p:nvSpPr>
        <p:spPr>
          <a:xfrm>
            <a:off x="335361" y="1628800"/>
            <a:ext cx="9289032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Zbadaj potrzeby budynku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800" dirty="0"/>
          </a:p>
          <a:p>
            <a:pPr algn="ctr">
              <a:spcAft>
                <a:spcPts val="600"/>
              </a:spcAft>
              <a:defRPr/>
            </a:pPr>
            <a:r>
              <a:rPr lang="pl-PL" altLang="pl-PL" sz="2400" dirty="0"/>
              <a:t>Chodzi o stan obecny i potrzeby budynku,</a:t>
            </a:r>
            <a:br>
              <a:rPr lang="pl-PL" altLang="pl-PL" sz="2400" dirty="0"/>
            </a:br>
            <a:r>
              <a:rPr lang="pl-PL" altLang="pl-PL" sz="2400" dirty="0"/>
              <a:t>które powinny zostać określone w audycie </a:t>
            </a:r>
            <a:r>
              <a:rPr lang="pl-PL" altLang="pl-PL" sz="2400" dirty="0" smtClean="0"/>
              <a:t>energetycznym lub uproszczonej analizie energetycznej </a:t>
            </a:r>
            <a:r>
              <a:rPr lang="pl-PL" altLang="pl-PL" sz="2400" dirty="0"/>
              <a:t/>
            </a:r>
            <a:br>
              <a:rPr lang="pl-PL" altLang="pl-PL" sz="2400" dirty="0"/>
            </a:br>
            <a:endParaRPr lang="pl-PL" altLang="pl-PL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4">
            <a:extLst>
              <a:ext uri="{FF2B5EF4-FFF2-40B4-BE49-F238E27FC236}">
                <a16:creationId xmlns:a16="http://schemas.microsoft.com/office/drawing/2014/main" xmlns="" id="{AECAEDFE-2F15-44C1-9E0B-9F3407C8AE22}"/>
              </a:ext>
            </a:extLst>
          </p:cNvPr>
          <p:cNvSpPr/>
          <p:nvPr/>
        </p:nvSpPr>
        <p:spPr>
          <a:xfrm>
            <a:off x="479376" y="1628800"/>
            <a:ext cx="9145016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Wypełnij i złóż wniosek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/>
          </a:p>
          <a:p>
            <a:pPr algn="ctr">
              <a:defRPr/>
            </a:pPr>
            <a:r>
              <a:rPr lang="pl-PL" altLang="pl-PL" sz="2400" dirty="0"/>
              <a:t>Pamiętaj o wytycznych w tym zakresie</a:t>
            </a:r>
            <a:br>
              <a:rPr lang="pl-PL" altLang="pl-PL" sz="2400" dirty="0"/>
            </a:br>
            <a:r>
              <a:rPr lang="pl-PL" altLang="pl-PL" sz="2400" dirty="0"/>
              <a:t>na stronie właściwego </a:t>
            </a:r>
            <a:r>
              <a:rPr lang="pl-PL" altLang="pl-PL" sz="2400" dirty="0" err="1"/>
              <a:t>WFOŚiGW</a:t>
            </a:r>
            <a:r>
              <a:rPr lang="pl-PL" altLang="pl-PL" sz="2400" dirty="0"/>
              <a:t>,</a:t>
            </a:r>
            <a:br>
              <a:rPr lang="pl-PL" altLang="pl-PL" sz="2400" dirty="0"/>
            </a:br>
            <a:r>
              <a:rPr lang="pl-PL" altLang="pl-PL" sz="2400" dirty="0"/>
              <a:t>w tym o liście wymaganych dokumentów</a:t>
            </a:r>
            <a:br>
              <a:rPr lang="pl-PL" altLang="pl-PL" sz="2400" dirty="0"/>
            </a:br>
            <a:r>
              <a:rPr lang="pl-PL" altLang="pl-PL" sz="2400" dirty="0"/>
              <a:t>(np. dokumenty potwierdzające dochód</a:t>
            </a:r>
            <a:r>
              <a:rPr lang="pl-PL" altLang="pl-PL" sz="2400" dirty="0" smtClean="0"/>
              <a:t>).</a:t>
            </a:r>
            <a:endParaRPr lang="pl-PL" altLang="pl-PL" sz="2400" b="1" dirty="0"/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xmlns="" id="{00474799-F89E-4993-82FE-6C5C5E97231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TRZECI</a:t>
            </a:r>
            <a:endParaRPr lang="pl-PL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xmlns="" id="{D393BF62-B1D7-4D4F-B820-C0C4B629F73C}"/>
              </a:ext>
            </a:extLst>
          </p:cNvPr>
          <p:cNvSpPr/>
          <p:nvPr/>
        </p:nvSpPr>
        <p:spPr>
          <a:xfrm>
            <a:off x="695400" y="1628800"/>
            <a:ext cx="8928992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Podpisz umowę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32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 przygotuje umowę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pozytywnym rozpatrzeniu Twojego </a:t>
            </a:r>
            <a:r>
              <a:rPr lang="pl-PL" sz="2400" dirty="0" smtClean="0">
                <a:solidFill>
                  <a:schemeClr val="bg1"/>
                </a:solidFill>
              </a:rPr>
              <a:t>wniosku.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xmlns="" id="{C15ADEEA-4FE5-448F-A96D-78B57D36753F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PIĄTY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CA0E8679-C4D2-4033-85DD-77DBCBCA5076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SZÓSTY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xmlns="" id="{2E30F111-185A-4DB6-B309-F59A59DE45C3}"/>
              </a:ext>
            </a:extLst>
          </p:cNvPr>
          <p:cNvSpPr/>
          <p:nvPr/>
        </p:nvSpPr>
        <p:spPr>
          <a:xfrm>
            <a:off x="335360" y="1556792"/>
            <a:ext cx="9289032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Złóż wniosek o płatność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Środki mogą być wypłacone w kilku transzach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zrealizowaniu poszczególnych etapów </a:t>
            </a:r>
            <a:r>
              <a:rPr lang="pl-PL" sz="2400" dirty="0" smtClean="0">
                <a:solidFill>
                  <a:schemeClr val="bg1"/>
                </a:solidFill>
              </a:rPr>
              <a:t>przedsięwzięcia.</a:t>
            </a:r>
            <a:endParaRPr 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Jeśli pojawią się zmiany, wystąp o odpowiednie zmiany w </a:t>
            </a:r>
            <a:r>
              <a:rPr lang="pl-PL" sz="2400" dirty="0" smtClean="0">
                <a:solidFill>
                  <a:schemeClr val="bg1"/>
                </a:solidFill>
              </a:rPr>
              <a:t>umowie.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17C012E3-F49E-4D38-8318-813F6EAFFC0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SIÓDMY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xmlns="" id="{0C0C364F-B41F-43BE-B2CA-9A485C63E60A}"/>
              </a:ext>
            </a:extLst>
          </p:cNvPr>
          <p:cNvSpPr/>
          <p:nvPr/>
        </p:nvSpPr>
        <p:spPr>
          <a:xfrm>
            <a:off x="526338" y="1700808"/>
            <a:ext cx="9034103" cy="3456384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Zakończenie </a:t>
            </a:r>
            <a:r>
              <a:rPr lang="pl-PL" sz="3200" b="1" dirty="0" smtClean="0">
                <a:solidFill>
                  <a:schemeClr val="bg1"/>
                </a:solidFill>
              </a:rPr>
              <a:t>przedsięwzięcia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Wizytacji końcowej podlegać będą wszystkie przedsięwzięcia realizowane w całości lub </a:t>
            </a:r>
            <a:r>
              <a:rPr lang="pl-PL" dirty="0" smtClean="0"/>
              <a:t>                 </a:t>
            </a:r>
            <a:r>
              <a:rPr lang="en-US" dirty="0" smtClean="0"/>
              <a:t>w </a:t>
            </a:r>
            <a:r>
              <a:rPr lang="pl-PL" dirty="0" smtClean="0"/>
              <a:t> </a:t>
            </a:r>
            <a:r>
              <a:rPr lang="en-US" dirty="0" smtClean="0"/>
              <a:t>część siłami własnymi i nie mniej niż 15% zadań zakończonych wybranych na podstawie próby określonej według zasad obowiązujących w Wojewódzkim Funduszu Ochrony Środowiska</a:t>
            </a:r>
            <a:r>
              <a:rPr lang="pl-PL" dirty="0" smtClean="0"/>
              <a:t>  </a:t>
            </a:r>
            <a:r>
              <a:rPr lang="en-US" dirty="0" smtClean="0"/>
              <a:t>i Gospodarki Wodnej. </a:t>
            </a:r>
            <a:r>
              <a:rPr lang="pl-PL" dirty="0" smtClean="0">
                <a:solidFill>
                  <a:schemeClr val="bg1"/>
                </a:solidFill>
              </a:rPr>
              <a:t>Dodatkowo</a:t>
            </a:r>
            <a:r>
              <a:rPr lang="pl-PL" dirty="0">
                <a:solidFill>
                  <a:schemeClr val="bg1"/>
                </a:solidFill>
              </a:rPr>
              <a:t>, możliwa jest kontrola przedsięwzięcia w okresie jego trwałości (utrzymania projektu) w terminie do 3 </a:t>
            </a:r>
            <a:r>
              <a:rPr lang="pl-PL" dirty="0" smtClean="0">
                <a:solidFill>
                  <a:schemeClr val="bg1"/>
                </a:solidFill>
              </a:rPr>
              <a:t>lat.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D87B375A-A95D-45F0-8C19-248CE4E8040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ÓSMY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xmlns="" id="{90C35C66-1EDB-45F0-B0A6-6B7F587C0705}"/>
              </a:ext>
            </a:extLst>
          </p:cNvPr>
          <p:cNvSpPr/>
          <p:nvPr/>
        </p:nvSpPr>
        <p:spPr>
          <a:xfrm>
            <a:off x="263352" y="1700808"/>
            <a:ext cx="9361040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Rozliczenie przedsięwzięcia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Nastąpi po pozytywnej weryfikacji realizacji przedsięwzięcia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przez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038044E-10AF-4F4F-B599-ACBC12F07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257397"/>
            <a:ext cx="4907299" cy="4619875"/>
          </a:xfrm>
          <a:prstGeom prst="rect">
            <a:avLst/>
          </a:prstGeom>
        </p:spPr>
      </p:pic>
      <p:sp>
        <p:nvSpPr>
          <p:cNvPr id="9" name="Prostokąt 6">
            <a:extLst>
              <a:ext uri="{FF2B5EF4-FFF2-40B4-BE49-F238E27FC236}">
                <a16:creationId xmlns="" xmlns:a16="http://schemas.microsoft.com/office/drawing/2014/main" id="{D5B393E0-082A-4DB0-9ED7-DDD38E33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772" y="5734640"/>
            <a:ext cx="1911120" cy="2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050" b="1" dirty="0">
                <a:latin typeface="+mn-lt"/>
              </a:rPr>
              <a:t>Źródło: </a:t>
            </a:r>
            <a:r>
              <a:rPr lang="pl-PL" altLang="pl-PL" sz="1050" dirty="0">
                <a:latin typeface="+mn-lt"/>
              </a:rPr>
              <a:t>www.17funduszy.pl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5CFDA7BB-7E03-4A21-B36F-27AC27E244CE}"/>
              </a:ext>
            </a:extLst>
          </p:cNvPr>
          <p:cNvSpPr txBox="1"/>
          <p:nvPr/>
        </p:nvSpPr>
        <p:spPr>
          <a:xfrm>
            <a:off x="5449332" y="1400185"/>
            <a:ext cx="639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000" b="1" u="sng" dirty="0">
                <a:solidFill>
                  <a:schemeClr val="accent6"/>
                </a:solidFill>
                <a:latin typeface="+mn-lt"/>
              </a:rPr>
              <a:t>Wojewódzki Fundusz Ochrony Środowiska</a:t>
            </a:r>
            <a:br>
              <a:rPr lang="pl-PL" altLang="pl-PL" sz="2000" b="1" u="sng" dirty="0">
                <a:solidFill>
                  <a:schemeClr val="accent6"/>
                </a:solidFill>
                <a:latin typeface="+mn-lt"/>
              </a:rPr>
            </a:br>
            <a:r>
              <a:rPr lang="pl-PL" altLang="pl-PL" sz="2000" b="1" u="sng" dirty="0">
                <a:solidFill>
                  <a:schemeClr val="accent6"/>
                </a:solidFill>
                <a:latin typeface="+mn-lt"/>
              </a:rPr>
              <a:t>i Gospodarki Wodnej w Krakowie:</a:t>
            </a:r>
            <a:endParaRPr lang="pl-PL" sz="2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B44A6697-21EA-49A3-9B0E-5587A9162E61}"/>
              </a:ext>
            </a:extLst>
          </p:cNvPr>
          <p:cNvSpPr txBox="1"/>
          <p:nvPr/>
        </p:nvSpPr>
        <p:spPr>
          <a:xfrm>
            <a:off x="5449332" y="2516325"/>
            <a:ext cx="1294366" cy="3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b="1" dirty="0">
                <a:latin typeface="+mn-lt"/>
              </a:rPr>
              <a:t>Adres:</a:t>
            </a:r>
            <a:endParaRPr lang="pl-PL" sz="16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9804084-D3D4-41A3-9312-56BE8BE9D6D5}"/>
              </a:ext>
            </a:extLst>
          </p:cNvPr>
          <p:cNvSpPr txBox="1"/>
          <p:nvPr/>
        </p:nvSpPr>
        <p:spPr>
          <a:xfrm>
            <a:off x="6404892" y="2204864"/>
            <a:ext cx="54353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dirty="0">
                <a:latin typeface="+mn-lt"/>
              </a:rPr>
              <a:t>ul. Kanonicza 12,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31-002 Kraków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tel. (12) 422-94-90,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www.wfos.krakow.pl</a:t>
            </a:r>
          </a:p>
          <a:p>
            <a:r>
              <a:rPr lang="pl-PL" altLang="pl-PL" sz="1600" dirty="0">
                <a:latin typeface="+mn-lt"/>
              </a:rPr>
              <a:t>email: </a:t>
            </a:r>
            <a:r>
              <a:rPr lang="pl-PL" altLang="pl-PL" sz="1600" dirty="0" smtClean="0">
                <a:latin typeface="+mn-lt"/>
                <a:hlinkClick r:id="rId4"/>
              </a:rPr>
              <a:t>biuro@wfos.krakow.pl</a:t>
            </a:r>
            <a:endParaRPr lang="pl-PL" altLang="pl-PL" sz="1600" dirty="0" smtClean="0">
              <a:latin typeface="+mn-lt"/>
            </a:endParaRPr>
          </a:p>
          <a:p>
            <a:endParaRPr lang="pl-PL" sz="1600" dirty="0">
              <a:latin typeface="+mn-lt"/>
            </a:endParaRPr>
          </a:p>
          <a:p>
            <a:r>
              <a:rPr lang="pl-PL" sz="1200" dirty="0"/>
              <a:t>Oddziały Zamiejscowe:</a:t>
            </a:r>
          </a:p>
          <a:p>
            <a:r>
              <a:rPr lang="pl-PL" sz="1200" b="1" dirty="0"/>
              <a:t>Nowy Sącz</a:t>
            </a:r>
            <a:endParaRPr lang="pl-PL" sz="1200" dirty="0"/>
          </a:p>
          <a:p>
            <a:r>
              <a:rPr lang="pl-PL" sz="1200" dirty="0"/>
              <a:t>ul. Wiśniowieckiego 127 </a:t>
            </a:r>
            <a:r>
              <a:rPr lang="pl-PL" sz="1200" dirty="0" smtClean="0"/>
              <a:t>pok.101, 33-300 </a:t>
            </a:r>
            <a:r>
              <a:rPr lang="pl-PL" sz="1200" dirty="0"/>
              <a:t>Nowy Sącz 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>Tarnów</a:t>
            </a:r>
            <a:endParaRPr lang="pl-PL" sz="1200" dirty="0"/>
          </a:p>
          <a:p>
            <a:r>
              <a:rPr lang="pl-PL" sz="1200" dirty="0"/>
              <a:t>al. Solidarności 5-9 </a:t>
            </a:r>
            <a:r>
              <a:rPr lang="pl-PL" sz="1200" dirty="0" smtClean="0"/>
              <a:t>pok.404, 33-100 </a:t>
            </a:r>
            <a:r>
              <a:rPr lang="pl-PL" sz="1200" dirty="0"/>
              <a:t>Tarnów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>Miechów</a:t>
            </a:r>
            <a:r>
              <a:rPr lang="pl-PL" sz="1200" b="1" dirty="0"/>
              <a:t> </a:t>
            </a:r>
            <a:endParaRPr lang="pl-PL" sz="1200" dirty="0"/>
          </a:p>
          <a:p>
            <a:r>
              <a:rPr lang="pl-PL" sz="1200" dirty="0"/>
              <a:t>ul. Henryka Sienkiewicza 27 </a:t>
            </a:r>
            <a:r>
              <a:rPr lang="pl-PL" sz="1200" dirty="0" smtClean="0"/>
              <a:t>parter, 32-200 </a:t>
            </a:r>
            <a:r>
              <a:rPr lang="pl-PL" sz="1200" dirty="0"/>
              <a:t>Miechów</a:t>
            </a:r>
          </a:p>
          <a:p>
            <a:r>
              <a:rPr lang="pl-PL" sz="1200" dirty="0"/>
              <a:t> </a:t>
            </a:r>
          </a:p>
          <a:p>
            <a:r>
              <a:rPr lang="pl-PL" sz="1200" b="1" dirty="0"/>
              <a:t>Oświęcim</a:t>
            </a:r>
            <a:endParaRPr lang="pl-PL" sz="1200" dirty="0"/>
          </a:p>
          <a:p>
            <a:r>
              <a:rPr lang="pl-PL" sz="1200" dirty="0"/>
              <a:t>ul. Górnickiego </a:t>
            </a:r>
            <a:r>
              <a:rPr lang="pl-PL" sz="1200" dirty="0" smtClean="0"/>
              <a:t>1, 32-600 </a:t>
            </a:r>
            <a:r>
              <a:rPr lang="pl-PL" sz="1200" dirty="0"/>
              <a:t>Oświęcim (wejście od strony ulicy Dąbrowskiego)</a:t>
            </a:r>
          </a:p>
          <a:p>
            <a:endParaRPr lang="pl-PL" sz="1600" dirty="0">
              <a:latin typeface="+mn-lt"/>
            </a:endParaRPr>
          </a:p>
        </p:txBody>
      </p:sp>
      <p:sp>
        <p:nvSpPr>
          <p:cNvPr id="10" name="Tytuł 7">
            <a:extLst>
              <a:ext uri="{FF2B5EF4-FFF2-40B4-BE49-F238E27FC236}">
                <a16:creationId xmlns="" xmlns:a16="http://schemas.microsoft.com/office/drawing/2014/main" id="{3F3EE5D6-2EC4-4009-8F1D-E927ECE1EAF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Skontaktuj się z nami!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024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65E2DE-E8CD-4E43-B2A1-D4C9F3F1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1" y="1773239"/>
            <a:ext cx="6697663" cy="3311525"/>
          </a:xfrm>
        </p:spPr>
        <p:txBody>
          <a:bodyPr/>
          <a:lstStyle/>
          <a:p>
            <a:pPr algn="ctr">
              <a:defRPr/>
            </a:pPr>
            <a:r>
              <a:rPr lang="pl-PL" dirty="0"/>
              <a:t>Dziękuję za uwagę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A1B0B0A4-1CFA-4C1E-A931-59FE43404D6E}"/>
              </a:ext>
            </a:extLst>
          </p:cNvPr>
          <p:cNvSpPr/>
          <p:nvPr/>
        </p:nvSpPr>
        <p:spPr>
          <a:xfrm>
            <a:off x="-48344" y="-99392"/>
            <a:ext cx="1228868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88AAC39A-95A1-43DF-9805-F0C7B641032D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2">
            <a:extLst>
              <a:ext uri="{FF2B5EF4-FFF2-40B4-BE49-F238E27FC236}">
                <a16:creationId xmlns:a16="http://schemas.microsoft.com/office/drawing/2014/main" xmlns="" id="{465E7ED9-C48E-4CC1-B647-83849277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213922"/>
            <a:ext cx="8437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DZIĘKUJĘ ZA UWAGĘ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8E2152A-BF59-4991-9267-743C31CD9D41}"/>
              </a:ext>
            </a:extLst>
          </p:cNvPr>
          <p:cNvGrpSpPr/>
          <p:nvPr/>
        </p:nvGrpSpPr>
        <p:grpSpPr>
          <a:xfrm>
            <a:off x="1487488" y="5228357"/>
            <a:ext cx="9217024" cy="815699"/>
            <a:chOff x="3091899" y="5885994"/>
            <a:chExt cx="8384053" cy="741982"/>
          </a:xfrm>
        </p:grpSpPr>
        <p:pic>
          <p:nvPicPr>
            <p:cNvPr id="10" name="Obraz 7">
              <a:extLst>
                <a:ext uri="{FF2B5EF4-FFF2-40B4-BE49-F238E27FC236}">
                  <a16:creationId xmlns:a16="http://schemas.microsoft.com/office/drawing/2014/main" xmlns="" id="{17D812FA-F012-422D-B09C-96E64832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9">
              <a:extLst>
                <a:ext uri="{FF2B5EF4-FFF2-40B4-BE49-F238E27FC236}">
                  <a16:creationId xmlns:a16="http://schemas.microsoft.com/office/drawing/2014/main" xmlns="" id="{2E147ACB-DF75-44E6-B96D-012627C0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az 8">
              <a:extLst>
                <a:ext uri="{FF2B5EF4-FFF2-40B4-BE49-F238E27FC236}">
                  <a16:creationId xmlns:a16="http://schemas.microsoft.com/office/drawing/2014/main" xmlns="" id="{C2DC2BFB-58D1-4F92-8696-CB2A2412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xmlns="" id="{72D9447D-44CC-4878-97AD-6BBA5BE7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xmlns="" id="{E3112703-B07E-4471-A413-B536948E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49AE6F3E-C14E-4AC7-8BB6-437ABC84E4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420" y="1301750"/>
            <a:ext cx="8183516" cy="4254499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AF154EFD-3F98-441F-B94B-0FD184862BB1}"/>
              </a:ext>
            </a:extLst>
          </p:cNvPr>
          <p:cNvCxnSpPr>
            <a:cxnSpLocks/>
          </p:cNvCxnSpPr>
          <p:nvPr/>
        </p:nvCxnSpPr>
        <p:spPr>
          <a:xfrm>
            <a:off x="5447928" y="2924944"/>
            <a:ext cx="3528392" cy="0"/>
          </a:xfrm>
          <a:prstGeom prst="line">
            <a:avLst/>
          </a:prstGeom>
          <a:ln w="571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18BC75A7-9AFF-4A91-951B-B30BB4031532}"/>
              </a:ext>
            </a:extLst>
          </p:cNvPr>
          <p:cNvCxnSpPr>
            <a:cxnSpLocks/>
          </p:cNvCxnSpPr>
          <p:nvPr/>
        </p:nvCxnSpPr>
        <p:spPr>
          <a:xfrm>
            <a:off x="7248128" y="4293096"/>
            <a:ext cx="1800200" cy="0"/>
          </a:xfrm>
          <a:prstGeom prst="line">
            <a:avLst/>
          </a:prstGeom>
          <a:ln w="571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7">
            <a:extLst>
              <a:ext uri="{FF2B5EF4-FFF2-40B4-BE49-F238E27FC236}">
                <a16:creationId xmlns:a16="http://schemas.microsoft.com/office/drawing/2014/main" xmlns="" id="{01D6CAA1-73BD-4949-B03B-AFCF515629C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Definicje - emisja wysoka i niska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30309EC6-AEC9-49C8-A643-B5547510050D}"/>
              </a:ext>
            </a:extLst>
          </p:cNvPr>
          <p:cNvSpPr/>
          <p:nvPr/>
        </p:nvSpPr>
        <p:spPr>
          <a:xfrm>
            <a:off x="8760296" y="3933056"/>
            <a:ext cx="3240360" cy="1839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b="1" dirty="0">
                <a:solidFill>
                  <a:schemeClr val="bg1"/>
                </a:solidFill>
              </a:rPr>
              <a:t>Niska </a:t>
            </a:r>
            <a:r>
              <a:rPr lang="pl-PL" altLang="pl-PL" b="1" dirty="0" smtClean="0">
                <a:solidFill>
                  <a:schemeClr val="bg1"/>
                </a:solidFill>
              </a:rPr>
              <a:t>emisja: </a:t>
            </a:r>
            <a:br>
              <a:rPr lang="pl-PL" altLang="pl-PL" b="1" dirty="0" smtClean="0">
                <a:solidFill>
                  <a:schemeClr val="bg1"/>
                </a:solidFill>
              </a:rPr>
            </a:br>
            <a:r>
              <a:rPr lang="pl-PL" altLang="pl-PL" dirty="0" smtClean="0">
                <a:solidFill>
                  <a:schemeClr val="bg1"/>
                </a:solidFill>
              </a:rPr>
              <a:t>szkodliwe </a:t>
            </a:r>
            <a:r>
              <a:rPr lang="pl-PL" altLang="pl-PL" dirty="0">
                <a:solidFill>
                  <a:schemeClr val="bg1"/>
                </a:solidFill>
              </a:rPr>
              <a:t>produkty spalania odprowadzane są</a:t>
            </a:r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do atmosfery </a:t>
            </a:r>
            <a:r>
              <a:rPr lang="pl-PL" altLang="pl-PL" b="1" dirty="0">
                <a:solidFill>
                  <a:schemeClr val="bg1"/>
                </a:solidFill>
              </a:rPr>
              <a:t>emitorem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o wysokości </a:t>
            </a:r>
            <a:r>
              <a:rPr lang="pl-PL" altLang="pl-PL" b="1" dirty="0" smtClean="0">
                <a:solidFill>
                  <a:schemeClr val="bg1"/>
                </a:solidFill>
              </a:rPr>
              <a:t>niższej niż </a:t>
            </a:r>
            <a:r>
              <a:rPr lang="pl-PL" altLang="pl-PL" b="1" dirty="0">
                <a:solidFill>
                  <a:schemeClr val="bg1"/>
                </a:solidFill>
              </a:rPr>
              <a:t>40 m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D72124EF-1BC9-4EB8-A177-BFF7D6307361}"/>
              </a:ext>
            </a:extLst>
          </p:cNvPr>
          <p:cNvSpPr/>
          <p:nvPr/>
        </p:nvSpPr>
        <p:spPr>
          <a:xfrm>
            <a:off x="8760296" y="1517758"/>
            <a:ext cx="3240359" cy="1839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b="1" dirty="0">
                <a:solidFill>
                  <a:schemeClr val="bg1"/>
                </a:solidFill>
              </a:rPr>
              <a:t>Wysoka </a:t>
            </a:r>
            <a:r>
              <a:rPr lang="pl-PL" altLang="pl-PL" b="1" dirty="0" smtClean="0">
                <a:solidFill>
                  <a:schemeClr val="bg1"/>
                </a:solidFill>
              </a:rPr>
              <a:t>emisja: </a:t>
            </a:r>
            <a:br>
              <a:rPr lang="pl-PL" altLang="pl-PL" b="1" dirty="0" smtClean="0">
                <a:solidFill>
                  <a:schemeClr val="bg1"/>
                </a:solidFill>
              </a:rPr>
            </a:br>
            <a:r>
              <a:rPr lang="pl-PL" altLang="pl-PL" dirty="0" smtClean="0">
                <a:solidFill>
                  <a:schemeClr val="bg1"/>
                </a:solidFill>
              </a:rPr>
              <a:t>szkodliwe </a:t>
            </a:r>
            <a:r>
              <a:rPr lang="pl-PL" altLang="pl-PL" dirty="0">
                <a:solidFill>
                  <a:schemeClr val="bg1"/>
                </a:solidFill>
              </a:rPr>
              <a:t>produkty spalania odprowadzane są</a:t>
            </a:r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do atmosfery </a:t>
            </a:r>
            <a:r>
              <a:rPr lang="pl-PL" altLang="pl-PL" b="1" dirty="0">
                <a:solidFill>
                  <a:schemeClr val="bg1"/>
                </a:solidFill>
              </a:rPr>
              <a:t>emitorem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o wysokości</a:t>
            </a:r>
            <a:r>
              <a:rPr lang="pl-PL" altLang="pl-PL" dirty="0">
                <a:solidFill>
                  <a:schemeClr val="bg1"/>
                </a:solidFill>
              </a:rPr>
              <a:t> </a:t>
            </a:r>
            <a:r>
              <a:rPr lang="pl-PL" altLang="pl-PL" b="1" dirty="0">
                <a:solidFill>
                  <a:schemeClr val="bg1"/>
                </a:solidFill>
              </a:rPr>
              <a:t>ponad</a:t>
            </a:r>
            <a:r>
              <a:rPr lang="pl-PL" altLang="pl-PL" dirty="0">
                <a:solidFill>
                  <a:schemeClr val="bg1"/>
                </a:solidFill>
              </a:rPr>
              <a:t> </a:t>
            </a:r>
            <a:r>
              <a:rPr lang="pl-PL" altLang="pl-PL" b="1" dirty="0">
                <a:solidFill>
                  <a:schemeClr val="bg1"/>
                </a:solidFill>
              </a:rPr>
              <a:t>40 m</a:t>
            </a:r>
          </a:p>
        </p:txBody>
      </p:sp>
    </p:spTree>
    <p:extLst>
      <p:ext uri="{BB962C8B-B14F-4D97-AF65-F5344CB8AC3E}">
        <p14:creationId xmlns:p14="http://schemas.microsoft.com/office/powerpoint/2010/main" val="20405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802E3E01-A2D8-4945-B188-4A37A6EE7163}"/>
              </a:ext>
            </a:extLst>
          </p:cNvPr>
          <p:cNvGrpSpPr/>
          <p:nvPr/>
        </p:nvGrpSpPr>
        <p:grpSpPr>
          <a:xfrm>
            <a:off x="6744072" y="1628800"/>
            <a:ext cx="5062993" cy="4248472"/>
            <a:chOff x="7320136" y="2060848"/>
            <a:chExt cx="4328569" cy="363220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xmlns="" id="{08A1A8DE-1F00-48F3-B359-96F7463A1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0136" y="2060848"/>
              <a:ext cx="4328569" cy="3632200"/>
            </a:xfrm>
            <a:prstGeom prst="rect">
              <a:avLst/>
            </a:prstGeom>
          </p:spPr>
        </p:pic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xmlns="" id="{F8D458E4-0F2A-4E77-8A0F-DA778F6AD423}"/>
                </a:ext>
              </a:extLst>
            </p:cNvPr>
            <p:cNvSpPr txBox="1"/>
            <p:nvPr/>
          </p:nvSpPr>
          <p:spPr>
            <a:xfrm>
              <a:off x="8112224" y="2731293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</a:rPr>
                <a:t>SMOG</a:t>
              </a:r>
            </a:p>
          </p:txBody>
        </p:sp>
      </p:grp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xmlns="" id="{1DC712DF-8A19-462D-9C5C-3D281D785BED}"/>
              </a:ext>
            </a:extLst>
          </p:cNvPr>
          <p:cNvSpPr txBox="1">
            <a:spLocks/>
          </p:cNvSpPr>
          <p:nvPr/>
        </p:nvSpPr>
        <p:spPr>
          <a:xfrm>
            <a:off x="263351" y="1484784"/>
            <a:ext cx="6480721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l-PL" sz="1800" dirty="0">
                <a:latin typeface="+mj-lt"/>
              </a:rPr>
              <a:t>Nienaturalne zjawisko atmosferyczne polegające na współwystępowaniu zanieczyszczeń powietrza spowodowanych działalnością człowieka oraz niekorzystnych naturalnych zjawisk atmosferycznych.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pl-PL" sz="1800" dirty="0">
                <a:latin typeface="+mj-lt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latin typeface="+mj-lt"/>
              </a:rPr>
              <a:t>Smog powstaje </a:t>
            </a:r>
            <a:r>
              <a:rPr lang="pl-PL" altLang="pl-PL" sz="1800" dirty="0">
                <a:latin typeface="+mj-lt"/>
              </a:rPr>
              <a:t>przez skumulowanie się znacznej ilości zanieczyszczeń (motoryzacja, przemysł) na pewnym obszarze (np. w mieście).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+mj-lt"/>
              </a:rPr>
              <a:t>Muszą temu sprzyjać odpowiednie, szczególne warunki pogodowe.</a:t>
            </a: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xmlns="" id="{F4B81970-0D7B-426C-A647-A8C281E3A402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 smtClean="0"/>
              <a:t>Definicja - </a:t>
            </a:r>
            <a:r>
              <a:rPr lang="pl-PL" kern="0" dirty="0"/>
              <a:t>smog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3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rostokąt 6">
            <a:extLst>
              <a:ext uri="{FF2B5EF4-FFF2-40B4-BE49-F238E27FC236}">
                <a16:creationId xmlns:a16="http://schemas.microsoft.com/office/drawing/2014/main" xmlns="" id="{B1F71A9D-AE93-457D-8E58-BBBFE49A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73372"/>
            <a:ext cx="5689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b="1" dirty="0">
                <a:latin typeface="+mj-lt"/>
              </a:rPr>
              <a:t>Źródło: </a:t>
            </a:r>
            <a:r>
              <a:rPr lang="pl-PL" altLang="pl-PL" sz="1400" dirty="0">
                <a:latin typeface="+mj-lt"/>
              </a:rPr>
              <a:t>Światowa Organizacja Zdrowia (WHO)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xmlns="" id="{A5EBDDEB-0D45-4954-B4C5-EE9A2B5B1010}"/>
              </a:ext>
            </a:extLst>
          </p:cNvPr>
          <p:cNvSpPr txBox="1">
            <a:spLocks/>
          </p:cNvSpPr>
          <p:nvPr/>
        </p:nvSpPr>
        <p:spPr>
          <a:xfrm>
            <a:off x="479376" y="1196753"/>
            <a:ext cx="6120680" cy="4276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Nieefektywne spalanie paliwa </a:t>
            </a:r>
            <a:r>
              <a:rPr lang="pl-PL" altLang="pl-PL" sz="1800" kern="0" dirty="0"/>
              <a:t>– w palenisku brakuje odpowiedniej ilości tlenu (np. ze względu na niewystarczający ciąg kominowy – nieoczyszczony komin</a:t>
            </a:r>
            <a:r>
              <a:rPr lang="pl-PL" altLang="pl-PL" sz="1800" kern="0" dirty="0" smtClean="0"/>
              <a:t>), </a:t>
            </a:r>
            <a:r>
              <a:rPr lang="pl-PL" altLang="pl-PL" sz="1800" kern="0" dirty="0"/>
              <a:t>dla prawidłowego przebiegu procesu spalania i uniknięcia powstawania produktów niepełnego spalania, np. tlenku węgla CO – potocznie </a:t>
            </a:r>
            <a:r>
              <a:rPr lang="pl-PL" altLang="pl-PL" sz="1800" kern="0" dirty="0" smtClean="0"/>
              <a:t>zwanego czadem</a:t>
            </a:r>
            <a:r>
              <a:rPr lang="pl-PL" altLang="pl-PL" sz="1800" kern="0" dirty="0"/>
              <a:t/>
            </a:r>
            <a:br>
              <a:rPr lang="pl-PL" altLang="pl-PL" sz="1800" kern="0" dirty="0"/>
            </a:br>
            <a:endParaRPr lang="pl-PL" altLang="pl-PL" sz="1800" kern="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Spalanie paliwa o niskiej jakości </a:t>
            </a:r>
            <a:r>
              <a:rPr lang="pl-PL" altLang="pl-PL" sz="1800" kern="0" dirty="0"/>
              <a:t>– często użytkownicy kotłów spalają w nich tanie </a:t>
            </a:r>
            <a:r>
              <a:rPr lang="pl-PL" altLang="pl-PL" sz="1800" kern="0" dirty="0" smtClean="0"/>
              <a:t>paliwo, </a:t>
            </a:r>
            <a:r>
              <a:rPr lang="pl-PL" altLang="pl-PL" sz="1800" kern="0" dirty="0"/>
              <a:t>np. muły, floty, a także niedosuszone drewno lub wykorzystują odpady (śmieci), zawierające dużo szkodliwych substancji, co w procesie spalania powoduje powstawanie różnych zanieczyszczeń, które emitowane są do powietrza, którym oddychamy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82E4F3D3-8EDD-481A-932B-870E0278B7B7}"/>
              </a:ext>
            </a:extLst>
          </p:cNvPr>
          <p:cNvGrpSpPr/>
          <p:nvPr/>
        </p:nvGrpSpPr>
        <p:grpSpPr>
          <a:xfrm>
            <a:off x="6528048" y="2348880"/>
            <a:ext cx="5563334" cy="3284041"/>
            <a:chOff x="6339970" y="2347938"/>
            <a:chExt cx="5564932" cy="328498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xmlns="" id="{868D5D91-CDC8-4E6C-8D2A-8695F6C2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970" y="2347938"/>
              <a:ext cx="5564932" cy="3284984"/>
            </a:xfrm>
            <a:prstGeom prst="rect">
              <a:avLst/>
            </a:prstGeom>
          </p:spPr>
        </p:pic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xmlns="" id="{0A193EEF-9040-48E4-B8CE-4A65C6F54B06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>
              <a:off x="7248128" y="3990430"/>
              <a:ext cx="465677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C01B6ADE-2C44-4D80-934F-AB99581ECFDF}"/>
                </a:ext>
              </a:extLst>
            </p:cNvPr>
            <p:cNvSpPr txBox="1"/>
            <p:nvPr/>
          </p:nvSpPr>
          <p:spPr>
            <a:xfrm>
              <a:off x="9624392" y="4077072"/>
              <a:ext cx="2280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chemeClr val="accent2"/>
                  </a:solidFill>
                  <a:latin typeface="+mn-lt"/>
                </a:rPr>
                <a:t>~40 m NISKA EMISJA</a:t>
              </a:r>
            </a:p>
          </p:txBody>
        </p:sp>
      </p:grpSp>
      <p:sp>
        <p:nvSpPr>
          <p:cNvPr id="11" name="Tytuł 7">
            <a:extLst>
              <a:ext uri="{FF2B5EF4-FFF2-40B4-BE49-F238E27FC236}">
                <a16:creationId xmlns:a16="http://schemas.microsoft.com/office/drawing/2014/main" xmlns="" id="{558ABA01-3E24-4EA6-86AE-44851D46BA2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Źródła niskiej emisji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Symbol zastępczy zawartości 4">
            <a:extLst>
              <a:ext uri="{FF2B5EF4-FFF2-40B4-BE49-F238E27FC236}">
                <a16:creationId xmlns:a16="http://schemas.microsoft.com/office/drawing/2014/main" xmlns="" id="{B7283986-9988-4ACD-A17B-5852DF8A3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2913" r="1957" b="3875"/>
          <a:stretch/>
        </p:blipFill>
        <p:spPr bwMode="auto">
          <a:xfrm>
            <a:off x="838199" y="1196752"/>
            <a:ext cx="750133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7">
            <a:extLst>
              <a:ext uri="{FF2B5EF4-FFF2-40B4-BE49-F238E27FC236}">
                <a16:creationId xmlns:a16="http://schemas.microsoft.com/office/drawing/2014/main" xmlns="" id="{A63C54A9-8059-47C4-BD3C-0DE637CEB73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Skutki smogu i niskiej emisji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2006F76B-3907-47D8-8D77-D74EA6336305}"/>
              </a:ext>
            </a:extLst>
          </p:cNvPr>
          <p:cNvSpPr/>
          <p:nvPr/>
        </p:nvSpPr>
        <p:spPr>
          <a:xfrm>
            <a:off x="7536160" y="1963685"/>
            <a:ext cx="4320480" cy="29306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014" name="Prostokąt 3">
            <a:extLst>
              <a:ext uri="{FF2B5EF4-FFF2-40B4-BE49-F238E27FC236}">
                <a16:creationId xmlns:a16="http://schemas.microsoft.com/office/drawing/2014/main" xmlns="" id="{2B443934-388A-44F4-9F31-110C0184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196" y="2132856"/>
            <a:ext cx="36724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W Polsce z powodu chorób wywołanych zanieczyszczonym powietrzem 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rocznie umiera ok.</a:t>
            </a:r>
            <a:br>
              <a:rPr lang="pl-PL" altLang="pl-PL" sz="2000" dirty="0">
                <a:solidFill>
                  <a:schemeClr val="bg1"/>
                </a:solidFill>
                <a:latin typeface="+mn-lt"/>
              </a:rPr>
            </a:br>
            <a:r>
              <a:rPr lang="pl-PL" altLang="pl-PL" sz="3200" b="1" dirty="0">
                <a:solidFill>
                  <a:schemeClr val="bg1"/>
                </a:solidFill>
                <a:latin typeface="+mn-lt"/>
              </a:rPr>
              <a:t>45 000 osób</a:t>
            </a:r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 czyli </a:t>
            </a:r>
            <a:r>
              <a:rPr lang="pl-PL" altLang="pl-PL" sz="2800" b="1" dirty="0">
                <a:solidFill>
                  <a:schemeClr val="bg1"/>
                </a:solidFill>
                <a:latin typeface="+mn-lt"/>
              </a:rPr>
              <a:t>ponad 7 razy więcej 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niż w wyniku biernego palenia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769CC53F-097D-4B63-820B-91E040D26650}"/>
              </a:ext>
            </a:extLst>
          </p:cNvPr>
          <p:cNvSpPr/>
          <p:nvPr/>
        </p:nvSpPr>
        <p:spPr>
          <a:xfrm>
            <a:off x="335360" y="1196752"/>
            <a:ext cx="72008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accent6"/>
                </a:solidFill>
              </a:rPr>
              <a:t>Przestań się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truć</a:t>
            </a:r>
            <a:r>
              <a:rPr lang="pl-PL" sz="2800" b="1" dirty="0">
                <a:solidFill>
                  <a:schemeClr val="accent6"/>
                </a:solidFill>
              </a:rPr>
              <a:t>!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xmlns="" id="{268C6F18-E312-4715-B2B2-CEAC5D99EF5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Skutki smogu i niskiej emisji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838200" y="1638632"/>
            <a:ext cx="7274024" cy="4361060"/>
            <a:chOff x="838200" y="1713824"/>
            <a:chExt cx="7274024" cy="4361060"/>
          </a:xfrm>
        </p:grpSpPr>
        <p:pic>
          <p:nvPicPr>
            <p:cNvPr id="43013" name="Obraz 2">
              <a:extLst>
                <a:ext uri="{FF2B5EF4-FFF2-40B4-BE49-F238E27FC236}">
                  <a16:creationId xmlns:a16="http://schemas.microsoft.com/office/drawing/2014/main" xmlns="" id="{88FD0984-2DC4-4D5E-A1F3-74F7936D3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" t="12741" r="4396" b="2539"/>
            <a:stretch/>
          </p:blipFill>
          <p:spPr bwMode="auto">
            <a:xfrm>
              <a:off x="838200" y="1772816"/>
              <a:ext cx="6344687" cy="415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ole tekstowe 1"/>
            <p:cNvSpPr txBox="1"/>
            <p:nvPr/>
          </p:nvSpPr>
          <p:spPr>
            <a:xfrm>
              <a:off x="953936" y="1713824"/>
              <a:ext cx="24482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 smtClean="0">
                  <a:latin typeface="+mn-lt"/>
                </a:rPr>
                <a:t>Pył i inne zanieczyszczenia, </a:t>
              </a:r>
            </a:p>
            <a:p>
              <a:r>
                <a:rPr lang="pl-PL" sz="1400" dirty="0" smtClean="0">
                  <a:latin typeface="+mn-lt"/>
                </a:rPr>
                <a:t>w tym substancje rakotwórcze</a:t>
              </a:r>
              <a:endParaRPr lang="pl-PL" sz="1400" dirty="0">
                <a:latin typeface="+mn-lt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943872" y="5113557"/>
              <a:ext cx="24482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latin typeface="+mn-lt"/>
                </a:rPr>
                <a:t>Czy wiesz, że…</a:t>
              </a:r>
              <a:endParaRPr lang="pl-PL" sz="1600" dirty="0">
                <a:latin typeface="+mn-lt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943872" y="5474720"/>
              <a:ext cx="3168352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latin typeface="+mn-lt"/>
                </a:rPr>
                <a:t>z</a:t>
              </a:r>
              <a:r>
                <a:rPr lang="pl-PL" sz="1100" dirty="0" smtClean="0">
                  <a:latin typeface="+mn-lt"/>
                </a:rPr>
                <a:t>anieczyszczenia z domowego komina opadają </a:t>
              </a:r>
            </a:p>
            <a:p>
              <a:r>
                <a:rPr lang="pl-PL" sz="1100" dirty="0" smtClean="0">
                  <a:latin typeface="+mn-lt"/>
                </a:rPr>
                <a:t>w promieniu 10-krotności jego wysokości, czyli </a:t>
              </a:r>
            </a:p>
            <a:p>
              <a:r>
                <a:rPr lang="pl-PL" sz="1100" dirty="0" smtClean="0">
                  <a:latin typeface="+mn-lt"/>
                </a:rPr>
                <a:t>na Twój dom i najbliższe otoczenie…</a:t>
              </a:r>
              <a:endParaRPr lang="pl-PL" sz="1100" dirty="0">
                <a:latin typeface="+mn-lt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007768" y="3000136"/>
              <a:ext cx="864096" cy="2081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>
                  <a:solidFill>
                    <a:srgbClr val="7DBEFF"/>
                  </a:solidFill>
                  <a:latin typeface="+mn-lt"/>
                </a:rPr>
                <a:t>7 metrów</a:t>
              </a:r>
              <a:endParaRPr lang="pl-PL" sz="1200" b="1" dirty="0">
                <a:solidFill>
                  <a:srgbClr val="7DBEFF"/>
                </a:solidFill>
                <a:latin typeface="+mn-lt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729080" y="4756791"/>
              <a:ext cx="9361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>
                  <a:solidFill>
                    <a:srgbClr val="7DBEFF"/>
                  </a:solidFill>
                  <a:latin typeface="+mn-lt"/>
                </a:rPr>
                <a:t>70 metrów</a:t>
              </a:r>
              <a:endParaRPr lang="pl-PL" sz="1200" b="1" dirty="0">
                <a:solidFill>
                  <a:srgbClr val="7DBEFF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10009</TotalTime>
  <Words>3231</Words>
  <Application>Microsoft Office PowerPoint</Application>
  <PresentationFormat>Niestandardowy</PresentationFormat>
  <Paragraphs>676</Paragraphs>
  <Slides>48</Slides>
  <Notes>34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Projekt niestandardowy</vt:lpstr>
      <vt:lpstr>Prezentacja programu PowerPoint</vt:lpstr>
      <vt:lpstr>Agenda spotkania</vt:lpstr>
      <vt:lpstr>Prezentacja programu PowerPoint</vt:lpstr>
      <vt:lpstr>Co zanieczyszcza powietrze?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mico</dc:creator>
  <cp:lastModifiedBy>Piotr Janowski</cp:lastModifiedBy>
  <cp:revision>956</cp:revision>
  <cp:lastPrinted>2019-02-01T12:02:57Z</cp:lastPrinted>
  <dcterms:created xsi:type="dcterms:W3CDTF">2010-11-23T15:28:50Z</dcterms:created>
  <dcterms:modified xsi:type="dcterms:W3CDTF">2019-03-11T14:26:57Z</dcterms:modified>
</cp:coreProperties>
</file>