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Futura" panose="020B0604020202020204" charset="-18"/>
      <p:regular r:id="rId23"/>
    </p:embeddedFont>
    <p:embeddedFont>
      <p:font typeface="Futura Bold" panose="020B0604020202020204" charset="-18"/>
      <p:regular r:id="rId24"/>
    </p:embeddedFont>
    <p:embeddedFont>
      <p:font typeface="Futura Ultra-Bold" panose="020B0604020202020204" charset="-1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8652" y="-477982"/>
            <a:ext cx="3494100" cy="3465368"/>
            <a:chOff x="0" y="0"/>
            <a:chExt cx="920257" cy="912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0257" cy="912690"/>
            </a:xfrm>
            <a:custGeom>
              <a:avLst/>
              <a:gdLst/>
              <a:ahLst/>
              <a:cxnLst/>
              <a:rect l="l" t="t" r="r" b="b"/>
              <a:pathLst>
                <a:path w="920257" h="912690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868375"/>
                  </a:lnTo>
                  <a:cubicBezTo>
                    <a:pt x="920257" y="880128"/>
                    <a:pt x="915588" y="891400"/>
                    <a:pt x="907277" y="899710"/>
                  </a:cubicBezTo>
                  <a:cubicBezTo>
                    <a:pt x="898967" y="908021"/>
                    <a:pt x="887695" y="912690"/>
                    <a:pt x="875943" y="912690"/>
                  </a:cubicBezTo>
                  <a:lnTo>
                    <a:pt x="44314" y="912690"/>
                  </a:lnTo>
                  <a:cubicBezTo>
                    <a:pt x="32561" y="912690"/>
                    <a:pt x="21290" y="908021"/>
                    <a:pt x="12979" y="899710"/>
                  </a:cubicBezTo>
                  <a:cubicBezTo>
                    <a:pt x="4669" y="891400"/>
                    <a:pt x="0" y="880128"/>
                    <a:pt x="0" y="868375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0257" cy="95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28691" y="4021300"/>
            <a:ext cx="2144915" cy="2172566"/>
          </a:xfrm>
          <a:custGeom>
            <a:avLst/>
            <a:gdLst/>
            <a:ahLst/>
            <a:cxnLst/>
            <a:rect l="l" t="t" r="r" b="b"/>
            <a:pathLst>
              <a:path w="2144915" h="2172566">
                <a:moveTo>
                  <a:pt x="0" y="0"/>
                </a:moveTo>
                <a:lnTo>
                  <a:pt x="2144915" y="0"/>
                </a:lnTo>
                <a:lnTo>
                  <a:pt x="2144915" y="2172566"/>
                </a:lnTo>
                <a:lnTo>
                  <a:pt x="0" y="217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10778652" y="3221182"/>
            <a:ext cx="3494100" cy="3864585"/>
            <a:chOff x="0" y="0"/>
            <a:chExt cx="920257" cy="1017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78652" y="7326008"/>
            <a:ext cx="3494100" cy="3864585"/>
            <a:chOff x="0" y="0"/>
            <a:chExt cx="920257" cy="10178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73ACB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91827" y="3734176"/>
            <a:ext cx="4533191" cy="2952407"/>
            <a:chOff x="0" y="0"/>
            <a:chExt cx="1193927" cy="777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3927" cy="777589"/>
            </a:xfrm>
            <a:custGeom>
              <a:avLst/>
              <a:gdLst/>
              <a:ahLst/>
              <a:cxnLst/>
              <a:rect l="l" t="t" r="r" b="b"/>
              <a:pathLst>
                <a:path w="1193927" h="777589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743432"/>
                  </a:lnTo>
                  <a:cubicBezTo>
                    <a:pt x="1193927" y="762296"/>
                    <a:pt x="1178634" y="777589"/>
                    <a:pt x="1159770" y="777589"/>
                  </a:cubicBezTo>
                  <a:lnTo>
                    <a:pt x="34157" y="777589"/>
                  </a:lnTo>
                  <a:cubicBezTo>
                    <a:pt x="15292" y="777589"/>
                    <a:pt x="0" y="762296"/>
                    <a:pt x="0" y="743432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93927" cy="815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328691" y="4074942"/>
            <a:ext cx="2144915" cy="2137115"/>
          </a:xfrm>
          <a:custGeom>
            <a:avLst/>
            <a:gdLst/>
            <a:ahLst/>
            <a:cxnLst/>
            <a:rect l="l" t="t" r="r" b="b"/>
            <a:pathLst>
              <a:path w="2144915" h="2137115">
                <a:moveTo>
                  <a:pt x="0" y="0"/>
                </a:moveTo>
                <a:lnTo>
                  <a:pt x="2144915" y="0"/>
                </a:lnTo>
                <a:lnTo>
                  <a:pt x="2144915" y="2137116"/>
                </a:lnTo>
                <a:lnTo>
                  <a:pt x="0" y="2137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14491827" y="-368044"/>
            <a:ext cx="4533191" cy="3890423"/>
            <a:chOff x="0" y="0"/>
            <a:chExt cx="1193927" cy="10246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5A8E5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337461" y="3919342"/>
            <a:ext cx="2376483" cy="2376483"/>
          </a:xfrm>
          <a:custGeom>
            <a:avLst/>
            <a:gdLst/>
            <a:ahLst/>
            <a:cxnLst/>
            <a:rect l="l" t="t" r="r" b="b"/>
            <a:pathLst>
              <a:path w="2376483" h="2376483">
                <a:moveTo>
                  <a:pt x="0" y="0"/>
                </a:moveTo>
                <a:lnTo>
                  <a:pt x="2376482" y="0"/>
                </a:lnTo>
                <a:lnTo>
                  <a:pt x="2376482" y="2376482"/>
                </a:lnTo>
                <a:lnTo>
                  <a:pt x="0" y="237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0" name="Group 20"/>
          <p:cNvGrpSpPr/>
          <p:nvPr/>
        </p:nvGrpSpPr>
        <p:grpSpPr>
          <a:xfrm>
            <a:off x="14491827" y="6896132"/>
            <a:ext cx="4533191" cy="4310503"/>
            <a:chOff x="0" y="0"/>
            <a:chExt cx="1193927" cy="11352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3927" cy="1135276"/>
            </a:xfrm>
            <a:custGeom>
              <a:avLst/>
              <a:gdLst/>
              <a:ahLst/>
              <a:cxnLst/>
              <a:rect l="l" t="t" r="r" b="b"/>
              <a:pathLst>
                <a:path w="1193927" h="1135276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1101120"/>
                  </a:lnTo>
                  <a:cubicBezTo>
                    <a:pt x="1193927" y="1119984"/>
                    <a:pt x="1178634" y="1135276"/>
                    <a:pt x="1159770" y="1135276"/>
                  </a:cubicBezTo>
                  <a:lnTo>
                    <a:pt x="34157" y="1135276"/>
                  </a:lnTo>
                  <a:cubicBezTo>
                    <a:pt x="15292" y="1135276"/>
                    <a:pt x="0" y="1119984"/>
                    <a:pt x="0" y="1101120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93927" cy="1173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77419" y="5572557"/>
            <a:ext cx="7468623" cy="1484634"/>
            <a:chOff x="0" y="0"/>
            <a:chExt cx="1967045" cy="39101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967045" cy="391015"/>
            </a:xfrm>
            <a:custGeom>
              <a:avLst/>
              <a:gdLst/>
              <a:ahLst/>
              <a:cxnLst/>
              <a:rect l="l" t="t" r="r" b="b"/>
              <a:pathLst>
                <a:path w="1967045" h="391015">
                  <a:moveTo>
                    <a:pt x="20732" y="0"/>
                  </a:moveTo>
                  <a:lnTo>
                    <a:pt x="1946313" y="0"/>
                  </a:lnTo>
                  <a:cubicBezTo>
                    <a:pt x="1957763" y="0"/>
                    <a:pt x="1967045" y="9282"/>
                    <a:pt x="1967045" y="20732"/>
                  </a:cubicBezTo>
                  <a:lnTo>
                    <a:pt x="1967045" y="370283"/>
                  </a:lnTo>
                  <a:cubicBezTo>
                    <a:pt x="1967045" y="375781"/>
                    <a:pt x="1964860" y="381055"/>
                    <a:pt x="1960972" y="384942"/>
                  </a:cubicBezTo>
                  <a:cubicBezTo>
                    <a:pt x="1957084" y="388830"/>
                    <a:pt x="1951811" y="391015"/>
                    <a:pt x="1946313" y="391015"/>
                  </a:cubicBezTo>
                  <a:lnTo>
                    <a:pt x="20732" y="391015"/>
                  </a:lnTo>
                  <a:cubicBezTo>
                    <a:pt x="15233" y="391015"/>
                    <a:pt x="9960" y="388830"/>
                    <a:pt x="6072" y="384942"/>
                  </a:cubicBezTo>
                  <a:cubicBezTo>
                    <a:pt x="2184" y="381055"/>
                    <a:pt x="0" y="375781"/>
                    <a:pt x="0" y="370283"/>
                  </a:cubicBezTo>
                  <a:lnTo>
                    <a:pt x="0" y="20732"/>
                  </a:lnTo>
                  <a:cubicBezTo>
                    <a:pt x="0" y="15233"/>
                    <a:pt x="2184" y="9960"/>
                    <a:pt x="6072" y="6072"/>
                  </a:cubicBezTo>
                  <a:cubicBezTo>
                    <a:pt x="9960" y="2184"/>
                    <a:pt x="15233" y="0"/>
                    <a:pt x="20732" y="0"/>
                  </a:cubicBezTo>
                  <a:close/>
                </a:path>
              </a:pathLst>
            </a:custGeom>
            <a:solidFill>
              <a:srgbClr val="D9EAD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967045" cy="4291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4445354" y="170198"/>
            <a:ext cx="3852171" cy="2722140"/>
          </a:xfrm>
          <a:custGeom>
            <a:avLst/>
            <a:gdLst/>
            <a:ahLst/>
            <a:cxnLst/>
            <a:rect l="l" t="t" r="r" b="b"/>
            <a:pathLst>
              <a:path w="3852171" h="2722140">
                <a:moveTo>
                  <a:pt x="0" y="0"/>
                </a:moveTo>
                <a:lnTo>
                  <a:pt x="3852171" y="0"/>
                </a:lnTo>
                <a:lnTo>
                  <a:pt x="3852171" y="2722140"/>
                </a:lnTo>
                <a:lnTo>
                  <a:pt x="0" y="27221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Freeform 30"/>
          <p:cNvSpPr/>
          <p:nvPr/>
        </p:nvSpPr>
        <p:spPr>
          <a:xfrm>
            <a:off x="15210044" y="7380731"/>
            <a:ext cx="2382208" cy="2377877"/>
          </a:xfrm>
          <a:custGeom>
            <a:avLst/>
            <a:gdLst/>
            <a:ahLst/>
            <a:cxnLst/>
            <a:rect l="l" t="t" r="r" b="b"/>
            <a:pathLst>
              <a:path w="2382208" h="2377877">
                <a:moveTo>
                  <a:pt x="0" y="0"/>
                </a:moveTo>
                <a:lnTo>
                  <a:pt x="2382208" y="0"/>
                </a:lnTo>
                <a:lnTo>
                  <a:pt x="2382208" y="2377876"/>
                </a:lnTo>
                <a:lnTo>
                  <a:pt x="0" y="23778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1" name="Freeform 31"/>
          <p:cNvSpPr/>
          <p:nvPr/>
        </p:nvSpPr>
        <p:spPr>
          <a:xfrm>
            <a:off x="11420551" y="392557"/>
            <a:ext cx="2210303" cy="2182172"/>
          </a:xfrm>
          <a:custGeom>
            <a:avLst/>
            <a:gdLst/>
            <a:ahLst/>
            <a:cxnLst/>
            <a:rect l="l" t="t" r="r" b="b"/>
            <a:pathLst>
              <a:path w="2210303" h="2182172">
                <a:moveTo>
                  <a:pt x="0" y="0"/>
                </a:moveTo>
                <a:lnTo>
                  <a:pt x="2210302" y="0"/>
                </a:lnTo>
                <a:lnTo>
                  <a:pt x="2210302" y="2182172"/>
                </a:lnTo>
                <a:lnTo>
                  <a:pt x="0" y="2182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2" name="Freeform 32"/>
          <p:cNvSpPr/>
          <p:nvPr/>
        </p:nvSpPr>
        <p:spPr>
          <a:xfrm>
            <a:off x="11636312" y="7845238"/>
            <a:ext cx="1854981" cy="2016283"/>
          </a:xfrm>
          <a:custGeom>
            <a:avLst/>
            <a:gdLst/>
            <a:ahLst/>
            <a:cxnLst/>
            <a:rect l="l" t="t" r="r" b="b"/>
            <a:pathLst>
              <a:path w="1854981" h="2016283">
                <a:moveTo>
                  <a:pt x="0" y="0"/>
                </a:moveTo>
                <a:lnTo>
                  <a:pt x="1854980" y="0"/>
                </a:lnTo>
                <a:lnTo>
                  <a:pt x="1854980" y="2016283"/>
                </a:lnTo>
                <a:lnTo>
                  <a:pt x="0" y="20162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1610794" y="5814653"/>
            <a:ext cx="6788728" cy="914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8"/>
              </a:lnSpc>
            </a:pPr>
            <a:r>
              <a:rPr lang="en-US" sz="2488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</a:t>
            </a:r>
          </a:p>
          <a:p>
            <a:pPr algn="l">
              <a:lnSpc>
                <a:spcPts val="3508"/>
              </a:lnSpc>
            </a:pPr>
            <a:r>
              <a:rPr lang="en-US" sz="2488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i Gospodarki Wodnej w Krakowie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10794" y="1596138"/>
            <a:ext cx="7934325" cy="203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0"/>
              </a:lnSpc>
            </a:pPr>
            <a:r>
              <a:rPr lang="pl-PL" sz="4312" b="1" spc="-17" dirty="0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F</a:t>
            </a:r>
            <a:r>
              <a:rPr lang="en-US" sz="4312" b="1" spc="-17" dirty="0" err="1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inansowanie</a:t>
            </a:r>
            <a:r>
              <a:rPr lang="en-US" sz="4312" b="1" spc="-17" dirty="0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 </a:t>
            </a:r>
            <a:r>
              <a:rPr lang="en-US" sz="4312" b="1" spc="-17" dirty="0" err="1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zadań</a:t>
            </a:r>
            <a:r>
              <a:rPr lang="en-US" sz="4312" b="1" spc="-17" dirty="0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 ze </a:t>
            </a:r>
            <a:r>
              <a:rPr lang="en-US" sz="4312" b="1" spc="-17" dirty="0" err="1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środków</a:t>
            </a:r>
            <a:r>
              <a:rPr lang="en-US" sz="4312" b="1" spc="-17" dirty="0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 WFOŚiGW </a:t>
            </a:r>
          </a:p>
          <a:p>
            <a:pPr algn="l">
              <a:lnSpc>
                <a:spcPts val="5520"/>
              </a:lnSpc>
            </a:pPr>
            <a:r>
              <a:rPr lang="en-US" sz="4312" b="1" spc="-17" dirty="0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w </a:t>
            </a:r>
            <a:r>
              <a:rPr lang="en-US" sz="4312" b="1" spc="-17" dirty="0" err="1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Krakowie</a:t>
            </a:r>
            <a:r>
              <a:rPr lang="en-US" sz="4312" b="1" spc="-17" dirty="0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 w 2025 </a:t>
            </a:r>
            <a:r>
              <a:rPr lang="en-US" sz="4312" b="1" spc="-17" dirty="0" err="1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roku</a:t>
            </a:r>
            <a:r>
              <a:rPr lang="en-US" sz="4312" b="1" spc="-17" dirty="0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10794" y="7478628"/>
            <a:ext cx="5905373" cy="59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7"/>
              </a:lnSpc>
            </a:pPr>
            <a:r>
              <a:rPr lang="en-US" sz="3431" b="1" spc="-13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Robert Bażela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10794" y="8073522"/>
            <a:ext cx="8567330" cy="77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5"/>
              </a:lnSpc>
            </a:pPr>
            <a:r>
              <a:rPr lang="en-US" sz="2088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Dyrektor Departamentu Pożyczek i Dotacji</a:t>
            </a:r>
          </a:p>
          <a:p>
            <a:pPr algn="l">
              <a:lnSpc>
                <a:spcPts val="2965"/>
              </a:lnSpc>
            </a:pPr>
            <a:r>
              <a:rPr lang="en-US" sz="2088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WFOŚiGW w Krakowie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971550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Zagadnienia proceduralne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541799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POŻYCZKI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3226079"/>
            <a:ext cx="13895658" cy="2687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Ocena wniosku odbywa się z zachowaniem trybu i warunków wynikających</a:t>
            </a:r>
          </a:p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 postanowień zawartych w „Zasadach…”, z listy przedsięwzięć priorytetowych oraz „Procedur wyboru przedsięwzięć finansowanych ze środków Wojewódzkiego Funduszu Ochrony Środowiska i Gospodarki Wodnej w Krakowie” i „Kryteriów wyboru przedsięwzięć finansowanych ze środków Wojewódzkiego Funduszu Ochrony Środowiska i Gospodarki Wodnej w Krakowie”.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6580327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Wnioskodawca zobowiązany jest dostarczyć do Funduszu wszystkie dokumenty wymagane do zawarcia umowy pożyczki - w terminie 8 miesięcy od daty podjęcia przez Fundusz decyzji o przyznaniu pomocy finansowej. 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3378479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6694627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322046" y="4444920"/>
            <a:ext cx="2621415" cy="2621415"/>
          </a:xfrm>
          <a:custGeom>
            <a:avLst/>
            <a:gdLst/>
            <a:ahLst/>
            <a:cxnLst/>
            <a:rect l="l" t="t" r="r" b="b"/>
            <a:pathLst>
              <a:path w="2621415" h="2621415">
                <a:moveTo>
                  <a:pt x="0" y="0"/>
                </a:moveTo>
                <a:lnTo>
                  <a:pt x="2621416" y="0"/>
                </a:lnTo>
                <a:lnTo>
                  <a:pt x="2621416" y="2621415"/>
                </a:lnTo>
                <a:lnTo>
                  <a:pt x="0" y="262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4790576" y="4444920"/>
            <a:ext cx="2621415" cy="2621415"/>
          </a:xfrm>
          <a:custGeom>
            <a:avLst/>
            <a:gdLst/>
            <a:ahLst/>
            <a:cxnLst/>
            <a:rect l="l" t="t" r="r" b="b"/>
            <a:pathLst>
              <a:path w="2621415" h="2621415">
                <a:moveTo>
                  <a:pt x="0" y="0"/>
                </a:moveTo>
                <a:lnTo>
                  <a:pt x="2621415" y="0"/>
                </a:lnTo>
                <a:lnTo>
                  <a:pt x="2621415" y="2621415"/>
                </a:lnTo>
                <a:lnTo>
                  <a:pt x="0" y="262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Freeform 30"/>
          <p:cNvSpPr/>
          <p:nvPr/>
        </p:nvSpPr>
        <p:spPr>
          <a:xfrm>
            <a:off x="8259105" y="4444920"/>
            <a:ext cx="2621415" cy="2621415"/>
          </a:xfrm>
          <a:custGeom>
            <a:avLst/>
            <a:gdLst/>
            <a:ahLst/>
            <a:cxnLst/>
            <a:rect l="l" t="t" r="r" b="b"/>
            <a:pathLst>
              <a:path w="2621415" h="2621415">
                <a:moveTo>
                  <a:pt x="0" y="0"/>
                </a:moveTo>
                <a:lnTo>
                  <a:pt x="2621415" y="0"/>
                </a:lnTo>
                <a:lnTo>
                  <a:pt x="2621415" y="2621415"/>
                </a:lnTo>
                <a:lnTo>
                  <a:pt x="0" y="262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1" name="Freeform 31"/>
          <p:cNvSpPr/>
          <p:nvPr/>
        </p:nvSpPr>
        <p:spPr>
          <a:xfrm>
            <a:off x="11730321" y="4444920"/>
            <a:ext cx="2621415" cy="2621415"/>
          </a:xfrm>
          <a:custGeom>
            <a:avLst/>
            <a:gdLst/>
            <a:ahLst/>
            <a:cxnLst/>
            <a:rect l="l" t="t" r="r" b="b"/>
            <a:pathLst>
              <a:path w="2621415" h="2621415">
                <a:moveTo>
                  <a:pt x="0" y="0"/>
                </a:moveTo>
                <a:lnTo>
                  <a:pt x="2621415" y="0"/>
                </a:lnTo>
                <a:lnTo>
                  <a:pt x="2621415" y="2621415"/>
                </a:lnTo>
                <a:lnTo>
                  <a:pt x="0" y="262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2" name="Freeform 32"/>
          <p:cNvSpPr/>
          <p:nvPr/>
        </p:nvSpPr>
        <p:spPr>
          <a:xfrm>
            <a:off x="15179800" y="4444920"/>
            <a:ext cx="2621415" cy="2621415"/>
          </a:xfrm>
          <a:custGeom>
            <a:avLst/>
            <a:gdLst/>
            <a:ahLst/>
            <a:cxnLst/>
            <a:rect l="l" t="t" r="r" b="b"/>
            <a:pathLst>
              <a:path w="2621415" h="2621415">
                <a:moveTo>
                  <a:pt x="0" y="0"/>
                </a:moveTo>
                <a:lnTo>
                  <a:pt x="2621415" y="0"/>
                </a:lnTo>
                <a:lnTo>
                  <a:pt x="2621415" y="2621415"/>
                </a:lnTo>
                <a:lnTo>
                  <a:pt x="0" y="262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3" name="Freeform 33"/>
          <p:cNvSpPr/>
          <p:nvPr/>
        </p:nvSpPr>
        <p:spPr>
          <a:xfrm>
            <a:off x="4048237" y="5454753"/>
            <a:ext cx="637564" cy="467016"/>
          </a:xfrm>
          <a:custGeom>
            <a:avLst/>
            <a:gdLst/>
            <a:ahLst/>
            <a:cxnLst/>
            <a:rect l="l" t="t" r="r" b="b"/>
            <a:pathLst>
              <a:path w="637564" h="467016">
                <a:moveTo>
                  <a:pt x="0" y="0"/>
                </a:moveTo>
                <a:lnTo>
                  <a:pt x="637564" y="0"/>
                </a:lnTo>
                <a:lnTo>
                  <a:pt x="637564" y="467015"/>
                </a:lnTo>
                <a:lnTo>
                  <a:pt x="0" y="467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TextBox 34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93077" y="895350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Procedura ubiegania się o dofinansowanie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93077" y="1433195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zadania inwestycyjne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91357" y="4992211"/>
            <a:ext cx="2282793" cy="1213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2471" b="1" spc="24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wniosek</a:t>
            </a:r>
          </a:p>
          <a:p>
            <a:pPr algn="ctr">
              <a:lnSpc>
                <a:spcPts val="3089"/>
              </a:lnSpc>
            </a:pPr>
            <a:r>
              <a:rPr lang="en-US" sz="2471" b="1" spc="24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na zadanie inwestycyjne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50362" y="5192843"/>
            <a:ext cx="2282793" cy="822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2471" b="1" spc="24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przyznanie dofinansowania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430555" y="5053171"/>
            <a:ext cx="2282793" cy="1213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2471" b="1" spc="24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negocjacje warunków umoway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862393" y="5434171"/>
            <a:ext cx="2282793" cy="431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2471" b="1" spc="24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umowa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379825" y="5200809"/>
            <a:ext cx="2282793" cy="822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9"/>
              </a:lnSpc>
            </a:pPr>
            <a:r>
              <a:rPr lang="en-US" sz="2471" b="1" spc="24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wypłata środków</a:t>
            </a:r>
          </a:p>
        </p:txBody>
      </p:sp>
      <p:sp>
        <p:nvSpPr>
          <p:cNvPr id="42" name="Freeform 42"/>
          <p:cNvSpPr/>
          <p:nvPr/>
        </p:nvSpPr>
        <p:spPr>
          <a:xfrm>
            <a:off x="7516766" y="5454753"/>
            <a:ext cx="637564" cy="467016"/>
          </a:xfrm>
          <a:custGeom>
            <a:avLst/>
            <a:gdLst/>
            <a:ahLst/>
            <a:cxnLst/>
            <a:rect l="l" t="t" r="r" b="b"/>
            <a:pathLst>
              <a:path w="637564" h="467016">
                <a:moveTo>
                  <a:pt x="0" y="0"/>
                </a:moveTo>
                <a:lnTo>
                  <a:pt x="637564" y="0"/>
                </a:lnTo>
                <a:lnTo>
                  <a:pt x="637564" y="467015"/>
                </a:lnTo>
                <a:lnTo>
                  <a:pt x="0" y="467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3" name="Freeform 43"/>
          <p:cNvSpPr/>
          <p:nvPr/>
        </p:nvSpPr>
        <p:spPr>
          <a:xfrm>
            <a:off x="10985295" y="5454753"/>
            <a:ext cx="637564" cy="467016"/>
          </a:xfrm>
          <a:custGeom>
            <a:avLst/>
            <a:gdLst/>
            <a:ahLst/>
            <a:cxnLst/>
            <a:rect l="l" t="t" r="r" b="b"/>
            <a:pathLst>
              <a:path w="637564" h="467016">
                <a:moveTo>
                  <a:pt x="0" y="0"/>
                </a:moveTo>
                <a:lnTo>
                  <a:pt x="637564" y="0"/>
                </a:lnTo>
                <a:lnTo>
                  <a:pt x="637564" y="467015"/>
                </a:lnTo>
                <a:lnTo>
                  <a:pt x="0" y="467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4" name="Freeform 44"/>
          <p:cNvSpPr/>
          <p:nvPr/>
        </p:nvSpPr>
        <p:spPr>
          <a:xfrm>
            <a:off x="14437461" y="5454753"/>
            <a:ext cx="637564" cy="467016"/>
          </a:xfrm>
          <a:custGeom>
            <a:avLst/>
            <a:gdLst/>
            <a:ahLst/>
            <a:cxnLst/>
            <a:rect l="l" t="t" r="r" b="b"/>
            <a:pathLst>
              <a:path w="637564" h="467016">
                <a:moveTo>
                  <a:pt x="0" y="0"/>
                </a:moveTo>
                <a:lnTo>
                  <a:pt x="637564" y="0"/>
                </a:lnTo>
                <a:lnTo>
                  <a:pt x="637564" y="467015"/>
                </a:lnTo>
                <a:lnTo>
                  <a:pt x="0" y="467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5" name="AutoShape 45"/>
          <p:cNvSpPr/>
          <p:nvPr/>
        </p:nvSpPr>
        <p:spPr>
          <a:xfrm flipV="1">
            <a:off x="2651804" y="3723824"/>
            <a:ext cx="2748" cy="72105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l-PL"/>
          </a:p>
        </p:txBody>
      </p:sp>
      <p:sp>
        <p:nvSpPr>
          <p:cNvPr id="46" name="TextBox 46"/>
          <p:cNvSpPr txBox="1"/>
          <p:nvPr/>
        </p:nvSpPr>
        <p:spPr>
          <a:xfrm>
            <a:off x="1132112" y="2570581"/>
            <a:ext cx="3134634" cy="10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2071" spc="2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14 dni na uzupełnienie dokumentów w przypadku niekompletności</a:t>
            </a:r>
          </a:p>
        </p:txBody>
      </p:sp>
      <p:sp>
        <p:nvSpPr>
          <p:cNvPr id="47" name="AutoShape 47"/>
          <p:cNvSpPr/>
          <p:nvPr/>
        </p:nvSpPr>
        <p:spPr>
          <a:xfrm>
            <a:off x="6060915" y="7066405"/>
            <a:ext cx="0" cy="72106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l-PL"/>
          </a:p>
        </p:txBody>
      </p:sp>
      <p:sp>
        <p:nvSpPr>
          <p:cNvPr id="48" name="TextBox 48"/>
          <p:cNvSpPr txBox="1"/>
          <p:nvPr/>
        </p:nvSpPr>
        <p:spPr>
          <a:xfrm>
            <a:off x="4478890" y="7821906"/>
            <a:ext cx="3356658" cy="1006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2071" spc="2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8 miesięcy na złożenie dokumentów do podpisania</a:t>
            </a:r>
          </a:p>
          <a:p>
            <a:pPr algn="ctr">
              <a:lnSpc>
                <a:spcPts val="2589"/>
              </a:lnSpc>
            </a:pPr>
            <a:r>
              <a:rPr lang="en-US" sz="2071" spc="2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umowy pożyczki</a:t>
            </a:r>
          </a:p>
        </p:txBody>
      </p:sp>
      <p:sp>
        <p:nvSpPr>
          <p:cNvPr id="49" name="AutoShape 49"/>
          <p:cNvSpPr/>
          <p:nvPr/>
        </p:nvSpPr>
        <p:spPr>
          <a:xfrm>
            <a:off x="14738684" y="6104929"/>
            <a:ext cx="0" cy="16824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pl-PL"/>
          </a:p>
        </p:txBody>
      </p:sp>
      <p:sp>
        <p:nvSpPr>
          <p:cNvPr id="50" name="TextBox 50"/>
          <p:cNvSpPr txBox="1"/>
          <p:nvPr/>
        </p:nvSpPr>
        <p:spPr>
          <a:xfrm>
            <a:off x="13077914" y="7821906"/>
            <a:ext cx="3356658" cy="68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9"/>
              </a:lnSpc>
            </a:pPr>
            <a:r>
              <a:rPr lang="en-US" sz="2071" spc="2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Zabezpieczenie umowy, realizacja zadania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971550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Zagadnienia proceduralne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541799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POŻYCZKI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2844206"/>
            <a:ext cx="13895658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Środki finansowe z przyznanej pomocy finansowej przekazywane są wyłącznie na realizację dyspozycji płatniczych wystawionych każdorazowo na Beneficjenta.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4074379"/>
            <a:ext cx="13943283" cy="181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Dokumenty księgowe muszą być zatwierdzone do zapłaty przez osoby upoważnione oraz odpowiadać wymogom formalnym wynikającym z powszechnie obowiązujących przepisów prawnych, określających warunki jakim muszą odpowiadać dowody księgowe. 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2960260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4217724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784482" y="7935416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TextBox 36"/>
          <p:cNvSpPr txBox="1"/>
          <p:nvPr/>
        </p:nvSpPr>
        <p:spPr>
          <a:xfrm>
            <a:off x="3127388" y="6143267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Beneficjent przedkłada do Funduszu kopie faktur/rachunków potwierdzone przez niego za zgodność z oryginałem, a dotyczące wydatków, które zostały poniesione przez niego na realizację zadania objętego pomocą finansową.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27388" y="7802066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Fundusz nie finansuje kwot zabezpieczeń wynikających z zawartych umów pomiędzy Beneficjentem a wykonawcą lub dostawcą. </a:t>
            </a:r>
          </a:p>
        </p:txBody>
      </p:sp>
      <p:sp>
        <p:nvSpPr>
          <p:cNvPr id="38" name="Freeform 38"/>
          <p:cNvSpPr/>
          <p:nvPr/>
        </p:nvSpPr>
        <p:spPr>
          <a:xfrm>
            <a:off x="1784482" y="6295667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620018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Zagadnienia proceduralne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243588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POŻYCZKI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2272452"/>
            <a:ext cx="10956177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Fundusz nie udziela pomocy finansowej na zadania zrealizowane przed datą złożenia do Funduszu wniosku o dofinansowanie.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3531200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 przypadku, gdy jest to niezbędne do zrealizowania zadania, Zarząd może podjąć uchwałę o rozliczeniu faktur lub rachunków wystawionych przed datą złożenia do Funduszu wniosku o dofinansowanie.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2383797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3663945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784482" y="6981408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TextBox 36"/>
          <p:cNvSpPr txBox="1"/>
          <p:nvPr/>
        </p:nvSpPr>
        <p:spPr>
          <a:xfrm>
            <a:off x="3117863" y="5199509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Beneficjent przedkłada do Funduszu kopie faktur/rachunków potwierdzone przez niego za zgodność z oryginałem, a dotyczące wydatków, które zostały poniesione przez niego na realizację zadania objętego pomocą finansową.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27388" y="6838147"/>
            <a:ext cx="13943283" cy="2249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Udzielenie pomocy finansowej wymaga złożenia przez Wnioskodawcę oświadczenia, że wybór wykonawcy zamówienia, którego przedmiotem są usługi, dostawy lub roboty budowlane, został lub zostanie dokonany przy zastosowaniu procedur określonych w ustawie z dnia 11 września 2019 r. Prawo zamówień publicznych (Dz. U. z 2024 r. poz. 1320).</a:t>
            </a:r>
          </a:p>
        </p:txBody>
      </p:sp>
      <p:sp>
        <p:nvSpPr>
          <p:cNvPr id="38" name="Freeform 38"/>
          <p:cNvSpPr/>
          <p:nvPr/>
        </p:nvSpPr>
        <p:spPr>
          <a:xfrm>
            <a:off x="1784482" y="5351304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620018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Zagadnienia proceduralne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243588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POŻYCZKI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2381959"/>
            <a:ext cx="10956177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Warunek ten nie dotyczy udzielania zamówień publicznych niepodlegających obowiązkowi stosowania ustawy Prawo zamówień publicznych.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4069332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 takim przypadku ubiegający się o pomoc finansową składa oświadczenie, w którym wskazuje podstawę zwolnienia oraz oświadcza, że dokonał wyboru wykonawcy</a:t>
            </a:r>
          </a:p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 zachowaniem zasady konkurencji w drodze wyboru najkorzystniejszej oferty.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2553527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416458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784482" y="7538033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TextBox 36"/>
          <p:cNvSpPr txBox="1"/>
          <p:nvPr/>
        </p:nvSpPr>
        <p:spPr>
          <a:xfrm>
            <a:off x="3117863" y="5754249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Fundusz zastrzega sobie prawo przeprowadzenia kontroli zadania na każdym etapie: aplikowania o środki Funduszu, realizacji zadania, w okresie obowiązywania umowy oraz trwałości projektu.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27388" y="7389085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Beneficjent zobowiązany jest do umieszczenia informacji, że zadanie zostało dofinansowane ze środków Funduszu. Forma informacji określana jest w umowie </a:t>
            </a:r>
          </a:p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 dofinansowanie.</a:t>
            </a:r>
          </a:p>
        </p:txBody>
      </p:sp>
      <p:sp>
        <p:nvSpPr>
          <p:cNvPr id="38" name="Freeform 38"/>
          <p:cNvSpPr/>
          <p:nvPr/>
        </p:nvSpPr>
        <p:spPr>
          <a:xfrm>
            <a:off x="1784482" y="5878074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8652" y="-477982"/>
            <a:ext cx="3494100" cy="3465368"/>
            <a:chOff x="0" y="0"/>
            <a:chExt cx="920257" cy="912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0257" cy="912690"/>
            </a:xfrm>
            <a:custGeom>
              <a:avLst/>
              <a:gdLst/>
              <a:ahLst/>
              <a:cxnLst/>
              <a:rect l="l" t="t" r="r" b="b"/>
              <a:pathLst>
                <a:path w="920257" h="912690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868375"/>
                  </a:lnTo>
                  <a:cubicBezTo>
                    <a:pt x="920257" y="880128"/>
                    <a:pt x="915588" y="891400"/>
                    <a:pt x="907277" y="899710"/>
                  </a:cubicBezTo>
                  <a:cubicBezTo>
                    <a:pt x="898967" y="908021"/>
                    <a:pt x="887695" y="912690"/>
                    <a:pt x="875943" y="912690"/>
                  </a:cubicBezTo>
                  <a:lnTo>
                    <a:pt x="44314" y="912690"/>
                  </a:lnTo>
                  <a:cubicBezTo>
                    <a:pt x="32561" y="912690"/>
                    <a:pt x="21290" y="908021"/>
                    <a:pt x="12979" y="899710"/>
                  </a:cubicBezTo>
                  <a:cubicBezTo>
                    <a:pt x="4669" y="891400"/>
                    <a:pt x="0" y="880128"/>
                    <a:pt x="0" y="868375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0257" cy="95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28691" y="4021300"/>
            <a:ext cx="2144915" cy="2172566"/>
          </a:xfrm>
          <a:custGeom>
            <a:avLst/>
            <a:gdLst/>
            <a:ahLst/>
            <a:cxnLst/>
            <a:rect l="l" t="t" r="r" b="b"/>
            <a:pathLst>
              <a:path w="2144915" h="2172566">
                <a:moveTo>
                  <a:pt x="0" y="0"/>
                </a:moveTo>
                <a:lnTo>
                  <a:pt x="2144915" y="0"/>
                </a:lnTo>
                <a:lnTo>
                  <a:pt x="2144915" y="2172566"/>
                </a:lnTo>
                <a:lnTo>
                  <a:pt x="0" y="217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10778652" y="3221182"/>
            <a:ext cx="3494100" cy="3864585"/>
            <a:chOff x="0" y="0"/>
            <a:chExt cx="920257" cy="1017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78652" y="7326008"/>
            <a:ext cx="3494100" cy="3864585"/>
            <a:chOff x="0" y="0"/>
            <a:chExt cx="920257" cy="10178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73ACB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91827" y="3734176"/>
            <a:ext cx="4533191" cy="2952407"/>
            <a:chOff x="0" y="0"/>
            <a:chExt cx="1193927" cy="777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3927" cy="777589"/>
            </a:xfrm>
            <a:custGeom>
              <a:avLst/>
              <a:gdLst/>
              <a:ahLst/>
              <a:cxnLst/>
              <a:rect l="l" t="t" r="r" b="b"/>
              <a:pathLst>
                <a:path w="1193927" h="777589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743432"/>
                  </a:lnTo>
                  <a:cubicBezTo>
                    <a:pt x="1193927" y="762296"/>
                    <a:pt x="1178634" y="777589"/>
                    <a:pt x="1159770" y="777589"/>
                  </a:cubicBezTo>
                  <a:lnTo>
                    <a:pt x="34157" y="777589"/>
                  </a:lnTo>
                  <a:cubicBezTo>
                    <a:pt x="15292" y="777589"/>
                    <a:pt x="0" y="762296"/>
                    <a:pt x="0" y="743432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93927" cy="815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328691" y="4074942"/>
            <a:ext cx="2144915" cy="2137115"/>
          </a:xfrm>
          <a:custGeom>
            <a:avLst/>
            <a:gdLst/>
            <a:ahLst/>
            <a:cxnLst/>
            <a:rect l="l" t="t" r="r" b="b"/>
            <a:pathLst>
              <a:path w="2144915" h="2137115">
                <a:moveTo>
                  <a:pt x="0" y="0"/>
                </a:moveTo>
                <a:lnTo>
                  <a:pt x="2144915" y="0"/>
                </a:lnTo>
                <a:lnTo>
                  <a:pt x="2144915" y="2137116"/>
                </a:lnTo>
                <a:lnTo>
                  <a:pt x="0" y="2137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14491827" y="-368044"/>
            <a:ext cx="4533191" cy="3890423"/>
            <a:chOff x="0" y="0"/>
            <a:chExt cx="1193927" cy="10246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5A8E5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337461" y="3919342"/>
            <a:ext cx="2376483" cy="2376483"/>
          </a:xfrm>
          <a:custGeom>
            <a:avLst/>
            <a:gdLst/>
            <a:ahLst/>
            <a:cxnLst/>
            <a:rect l="l" t="t" r="r" b="b"/>
            <a:pathLst>
              <a:path w="2376483" h="2376483">
                <a:moveTo>
                  <a:pt x="0" y="0"/>
                </a:moveTo>
                <a:lnTo>
                  <a:pt x="2376482" y="0"/>
                </a:lnTo>
                <a:lnTo>
                  <a:pt x="2376482" y="2376482"/>
                </a:lnTo>
                <a:lnTo>
                  <a:pt x="0" y="237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0" name="Group 20"/>
          <p:cNvGrpSpPr/>
          <p:nvPr/>
        </p:nvGrpSpPr>
        <p:grpSpPr>
          <a:xfrm>
            <a:off x="14491827" y="6896132"/>
            <a:ext cx="4533191" cy="4310503"/>
            <a:chOff x="0" y="0"/>
            <a:chExt cx="1193927" cy="11352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3927" cy="1135276"/>
            </a:xfrm>
            <a:custGeom>
              <a:avLst/>
              <a:gdLst/>
              <a:ahLst/>
              <a:cxnLst/>
              <a:rect l="l" t="t" r="r" b="b"/>
              <a:pathLst>
                <a:path w="1193927" h="1135276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1101120"/>
                  </a:lnTo>
                  <a:cubicBezTo>
                    <a:pt x="1193927" y="1119984"/>
                    <a:pt x="1178634" y="1135276"/>
                    <a:pt x="1159770" y="1135276"/>
                  </a:cubicBezTo>
                  <a:lnTo>
                    <a:pt x="34157" y="1135276"/>
                  </a:lnTo>
                  <a:cubicBezTo>
                    <a:pt x="15292" y="1135276"/>
                    <a:pt x="0" y="1119984"/>
                    <a:pt x="0" y="1101120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93927" cy="1173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445354" y="170198"/>
            <a:ext cx="3852171" cy="2722140"/>
          </a:xfrm>
          <a:custGeom>
            <a:avLst/>
            <a:gdLst/>
            <a:ahLst/>
            <a:cxnLst/>
            <a:rect l="l" t="t" r="r" b="b"/>
            <a:pathLst>
              <a:path w="3852171" h="2722140">
                <a:moveTo>
                  <a:pt x="0" y="0"/>
                </a:moveTo>
                <a:lnTo>
                  <a:pt x="3852171" y="0"/>
                </a:lnTo>
                <a:lnTo>
                  <a:pt x="3852171" y="2722140"/>
                </a:lnTo>
                <a:lnTo>
                  <a:pt x="0" y="27221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15210044" y="7380731"/>
            <a:ext cx="2382208" cy="2377877"/>
          </a:xfrm>
          <a:custGeom>
            <a:avLst/>
            <a:gdLst/>
            <a:ahLst/>
            <a:cxnLst/>
            <a:rect l="l" t="t" r="r" b="b"/>
            <a:pathLst>
              <a:path w="2382208" h="2377877">
                <a:moveTo>
                  <a:pt x="0" y="0"/>
                </a:moveTo>
                <a:lnTo>
                  <a:pt x="2382208" y="0"/>
                </a:lnTo>
                <a:lnTo>
                  <a:pt x="2382208" y="2377876"/>
                </a:lnTo>
                <a:lnTo>
                  <a:pt x="0" y="23778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11420551" y="392557"/>
            <a:ext cx="2210303" cy="2182172"/>
          </a:xfrm>
          <a:custGeom>
            <a:avLst/>
            <a:gdLst/>
            <a:ahLst/>
            <a:cxnLst/>
            <a:rect l="l" t="t" r="r" b="b"/>
            <a:pathLst>
              <a:path w="2210303" h="2182172">
                <a:moveTo>
                  <a:pt x="0" y="0"/>
                </a:moveTo>
                <a:lnTo>
                  <a:pt x="2210302" y="0"/>
                </a:lnTo>
                <a:lnTo>
                  <a:pt x="2210302" y="2182172"/>
                </a:lnTo>
                <a:lnTo>
                  <a:pt x="0" y="2182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11636312" y="7845238"/>
            <a:ext cx="1854981" cy="2016283"/>
          </a:xfrm>
          <a:custGeom>
            <a:avLst/>
            <a:gdLst/>
            <a:ahLst/>
            <a:cxnLst/>
            <a:rect l="l" t="t" r="r" b="b"/>
            <a:pathLst>
              <a:path w="1854981" h="2016283">
                <a:moveTo>
                  <a:pt x="0" y="0"/>
                </a:moveTo>
                <a:lnTo>
                  <a:pt x="1854980" y="0"/>
                </a:lnTo>
                <a:lnTo>
                  <a:pt x="1854980" y="2016283"/>
                </a:lnTo>
                <a:lnTo>
                  <a:pt x="0" y="20162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TextBox 30"/>
          <p:cNvSpPr txBox="1"/>
          <p:nvPr/>
        </p:nvSpPr>
        <p:spPr>
          <a:xfrm>
            <a:off x="1600824" y="3638926"/>
            <a:ext cx="7934325" cy="188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6"/>
              </a:lnSpc>
            </a:pPr>
            <a:r>
              <a:rPr lang="en-US" sz="5512" b="1" spc="-22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UMORZENIA</a:t>
            </a:r>
          </a:p>
          <a:p>
            <a:pPr algn="l">
              <a:lnSpc>
                <a:spcPts val="7056"/>
              </a:lnSpc>
            </a:pPr>
            <a:r>
              <a:rPr lang="en-US" sz="5512" b="1" spc="-22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POŻYCZEK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667643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UMORZENIA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224081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POŻYCZKI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2444729"/>
            <a:ext cx="10956177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Pożyczkobiorca może złożyć wniosek o umorzenie części pożyczki po spłacie minimum 50% pożyczonego kapitału.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3827302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Warunkiem rozpatrzenia wniosku o umorzenie jest terminowe wykonanie zadania</a:t>
            </a:r>
          </a:p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 osiągnięcie planowanych efektów.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2553527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399875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784482" y="669543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TextBox 36"/>
          <p:cNvSpPr txBox="1"/>
          <p:nvPr/>
        </p:nvSpPr>
        <p:spPr>
          <a:xfrm>
            <a:off x="3117863" y="5189930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Max. umorzenie pożyczki na zadania związane z likwidacją piecyków gazowych wynosi do 15% kwoty wykorzystanej pożyczki, lecz nie więcej niż 250.000 zł.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079763" y="6552557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Kwota przyznanego umorzenia nie może przekroczyć sumy odsetek od pożyczonego kapitału spodziewanych do spłaty za cały okres pożyczki.</a:t>
            </a:r>
          </a:p>
        </p:txBody>
      </p:sp>
      <p:sp>
        <p:nvSpPr>
          <p:cNvPr id="38" name="Freeform 38"/>
          <p:cNvSpPr/>
          <p:nvPr/>
        </p:nvSpPr>
        <p:spPr>
          <a:xfrm>
            <a:off x="1784482" y="532804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9" name="TextBox 39"/>
          <p:cNvSpPr txBox="1"/>
          <p:nvPr/>
        </p:nvSpPr>
        <p:spPr>
          <a:xfrm>
            <a:off x="3079763" y="7954180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Umorzeniu nie podlegają odsetki od umarzanej pożyczki.</a:t>
            </a:r>
          </a:p>
        </p:txBody>
      </p:sp>
      <p:sp>
        <p:nvSpPr>
          <p:cNvPr id="40" name="Freeform 40"/>
          <p:cNvSpPr/>
          <p:nvPr/>
        </p:nvSpPr>
        <p:spPr>
          <a:xfrm>
            <a:off x="1784482" y="7992399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8652" y="-477982"/>
            <a:ext cx="3494100" cy="3465368"/>
            <a:chOff x="0" y="0"/>
            <a:chExt cx="920257" cy="912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0257" cy="912690"/>
            </a:xfrm>
            <a:custGeom>
              <a:avLst/>
              <a:gdLst/>
              <a:ahLst/>
              <a:cxnLst/>
              <a:rect l="l" t="t" r="r" b="b"/>
              <a:pathLst>
                <a:path w="920257" h="912690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868375"/>
                  </a:lnTo>
                  <a:cubicBezTo>
                    <a:pt x="920257" y="880128"/>
                    <a:pt x="915588" y="891400"/>
                    <a:pt x="907277" y="899710"/>
                  </a:cubicBezTo>
                  <a:cubicBezTo>
                    <a:pt x="898967" y="908021"/>
                    <a:pt x="887695" y="912690"/>
                    <a:pt x="875943" y="912690"/>
                  </a:cubicBezTo>
                  <a:lnTo>
                    <a:pt x="44314" y="912690"/>
                  </a:lnTo>
                  <a:cubicBezTo>
                    <a:pt x="32561" y="912690"/>
                    <a:pt x="21290" y="908021"/>
                    <a:pt x="12979" y="899710"/>
                  </a:cubicBezTo>
                  <a:cubicBezTo>
                    <a:pt x="4669" y="891400"/>
                    <a:pt x="0" y="880128"/>
                    <a:pt x="0" y="868375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0257" cy="95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28691" y="4021300"/>
            <a:ext cx="2144915" cy="2172566"/>
          </a:xfrm>
          <a:custGeom>
            <a:avLst/>
            <a:gdLst/>
            <a:ahLst/>
            <a:cxnLst/>
            <a:rect l="l" t="t" r="r" b="b"/>
            <a:pathLst>
              <a:path w="2144915" h="2172566">
                <a:moveTo>
                  <a:pt x="0" y="0"/>
                </a:moveTo>
                <a:lnTo>
                  <a:pt x="2144915" y="0"/>
                </a:lnTo>
                <a:lnTo>
                  <a:pt x="2144915" y="2172566"/>
                </a:lnTo>
                <a:lnTo>
                  <a:pt x="0" y="217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10778652" y="3221182"/>
            <a:ext cx="3494100" cy="3864585"/>
            <a:chOff x="0" y="0"/>
            <a:chExt cx="920257" cy="1017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78652" y="7326008"/>
            <a:ext cx="3494100" cy="3864585"/>
            <a:chOff x="0" y="0"/>
            <a:chExt cx="920257" cy="10178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73ACB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91827" y="3734176"/>
            <a:ext cx="4533191" cy="2952407"/>
            <a:chOff x="0" y="0"/>
            <a:chExt cx="1193927" cy="777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3927" cy="777589"/>
            </a:xfrm>
            <a:custGeom>
              <a:avLst/>
              <a:gdLst/>
              <a:ahLst/>
              <a:cxnLst/>
              <a:rect l="l" t="t" r="r" b="b"/>
              <a:pathLst>
                <a:path w="1193927" h="777589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743432"/>
                  </a:lnTo>
                  <a:cubicBezTo>
                    <a:pt x="1193927" y="762296"/>
                    <a:pt x="1178634" y="777589"/>
                    <a:pt x="1159770" y="777589"/>
                  </a:cubicBezTo>
                  <a:lnTo>
                    <a:pt x="34157" y="777589"/>
                  </a:lnTo>
                  <a:cubicBezTo>
                    <a:pt x="15292" y="777589"/>
                    <a:pt x="0" y="762296"/>
                    <a:pt x="0" y="743432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93927" cy="815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328691" y="4074942"/>
            <a:ext cx="2144915" cy="2137115"/>
          </a:xfrm>
          <a:custGeom>
            <a:avLst/>
            <a:gdLst/>
            <a:ahLst/>
            <a:cxnLst/>
            <a:rect l="l" t="t" r="r" b="b"/>
            <a:pathLst>
              <a:path w="2144915" h="2137115">
                <a:moveTo>
                  <a:pt x="0" y="0"/>
                </a:moveTo>
                <a:lnTo>
                  <a:pt x="2144915" y="0"/>
                </a:lnTo>
                <a:lnTo>
                  <a:pt x="2144915" y="2137116"/>
                </a:lnTo>
                <a:lnTo>
                  <a:pt x="0" y="2137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14491827" y="-368044"/>
            <a:ext cx="4533191" cy="3890423"/>
            <a:chOff x="0" y="0"/>
            <a:chExt cx="1193927" cy="10246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5A8E5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337461" y="3919342"/>
            <a:ext cx="2376483" cy="2376483"/>
          </a:xfrm>
          <a:custGeom>
            <a:avLst/>
            <a:gdLst/>
            <a:ahLst/>
            <a:cxnLst/>
            <a:rect l="l" t="t" r="r" b="b"/>
            <a:pathLst>
              <a:path w="2376483" h="2376483">
                <a:moveTo>
                  <a:pt x="0" y="0"/>
                </a:moveTo>
                <a:lnTo>
                  <a:pt x="2376482" y="0"/>
                </a:lnTo>
                <a:lnTo>
                  <a:pt x="2376482" y="2376482"/>
                </a:lnTo>
                <a:lnTo>
                  <a:pt x="0" y="237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0" name="Group 20"/>
          <p:cNvGrpSpPr/>
          <p:nvPr/>
        </p:nvGrpSpPr>
        <p:grpSpPr>
          <a:xfrm>
            <a:off x="14491827" y="6896132"/>
            <a:ext cx="4533191" cy="4310503"/>
            <a:chOff x="0" y="0"/>
            <a:chExt cx="1193927" cy="11352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3927" cy="1135276"/>
            </a:xfrm>
            <a:custGeom>
              <a:avLst/>
              <a:gdLst/>
              <a:ahLst/>
              <a:cxnLst/>
              <a:rect l="l" t="t" r="r" b="b"/>
              <a:pathLst>
                <a:path w="1193927" h="1135276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1101120"/>
                  </a:lnTo>
                  <a:cubicBezTo>
                    <a:pt x="1193927" y="1119984"/>
                    <a:pt x="1178634" y="1135276"/>
                    <a:pt x="1159770" y="1135276"/>
                  </a:cubicBezTo>
                  <a:lnTo>
                    <a:pt x="34157" y="1135276"/>
                  </a:lnTo>
                  <a:cubicBezTo>
                    <a:pt x="15292" y="1135276"/>
                    <a:pt x="0" y="1119984"/>
                    <a:pt x="0" y="1101120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93927" cy="1173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445354" y="170198"/>
            <a:ext cx="3852171" cy="2722140"/>
          </a:xfrm>
          <a:custGeom>
            <a:avLst/>
            <a:gdLst/>
            <a:ahLst/>
            <a:cxnLst/>
            <a:rect l="l" t="t" r="r" b="b"/>
            <a:pathLst>
              <a:path w="3852171" h="2722140">
                <a:moveTo>
                  <a:pt x="0" y="0"/>
                </a:moveTo>
                <a:lnTo>
                  <a:pt x="3852171" y="0"/>
                </a:lnTo>
                <a:lnTo>
                  <a:pt x="3852171" y="2722140"/>
                </a:lnTo>
                <a:lnTo>
                  <a:pt x="0" y="27221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15210044" y="7380731"/>
            <a:ext cx="2382208" cy="2377877"/>
          </a:xfrm>
          <a:custGeom>
            <a:avLst/>
            <a:gdLst/>
            <a:ahLst/>
            <a:cxnLst/>
            <a:rect l="l" t="t" r="r" b="b"/>
            <a:pathLst>
              <a:path w="2382208" h="2377877">
                <a:moveTo>
                  <a:pt x="0" y="0"/>
                </a:moveTo>
                <a:lnTo>
                  <a:pt x="2382208" y="0"/>
                </a:lnTo>
                <a:lnTo>
                  <a:pt x="2382208" y="2377876"/>
                </a:lnTo>
                <a:lnTo>
                  <a:pt x="0" y="23778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11420551" y="392557"/>
            <a:ext cx="2210303" cy="2182172"/>
          </a:xfrm>
          <a:custGeom>
            <a:avLst/>
            <a:gdLst/>
            <a:ahLst/>
            <a:cxnLst/>
            <a:rect l="l" t="t" r="r" b="b"/>
            <a:pathLst>
              <a:path w="2210303" h="2182172">
                <a:moveTo>
                  <a:pt x="0" y="0"/>
                </a:moveTo>
                <a:lnTo>
                  <a:pt x="2210302" y="0"/>
                </a:lnTo>
                <a:lnTo>
                  <a:pt x="2210302" y="2182172"/>
                </a:lnTo>
                <a:lnTo>
                  <a:pt x="0" y="2182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11636312" y="7845238"/>
            <a:ext cx="1854981" cy="2016283"/>
          </a:xfrm>
          <a:custGeom>
            <a:avLst/>
            <a:gdLst/>
            <a:ahLst/>
            <a:cxnLst/>
            <a:rect l="l" t="t" r="r" b="b"/>
            <a:pathLst>
              <a:path w="1854981" h="2016283">
                <a:moveTo>
                  <a:pt x="0" y="0"/>
                </a:moveTo>
                <a:lnTo>
                  <a:pt x="1854980" y="0"/>
                </a:lnTo>
                <a:lnTo>
                  <a:pt x="1854980" y="2016283"/>
                </a:lnTo>
                <a:lnTo>
                  <a:pt x="0" y="20162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TextBox 30"/>
          <p:cNvSpPr txBox="1"/>
          <p:nvPr/>
        </p:nvSpPr>
        <p:spPr>
          <a:xfrm>
            <a:off x="1600824" y="3331879"/>
            <a:ext cx="7934325" cy="278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6"/>
              </a:lnSpc>
            </a:pPr>
            <a:r>
              <a:rPr lang="en-US" sz="5512" b="1" spc="-22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LIKWIDACJA PIECYKÓW GAZOWYCH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667643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Likwidacja piecyków gazowych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224081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Zrealizowane zadania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2368529"/>
            <a:ext cx="10507520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WFOŚiGW w Krakowie udziela pożyczek na zadania związane z likwidacją piecyków gazowych od 2016 r.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3616857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 latach </a:t>
            </a: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2016 - 2024 </a:t>
            </a: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przy pomocy środków finansowych Funduszu zrealizowano</a:t>
            </a:r>
          </a:p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119</a:t>
            </a: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zadań (zawarto </a:t>
            </a: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119</a:t>
            </a: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umów pożyczek).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2501273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3759296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784482" y="682878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TextBox 36"/>
          <p:cNvSpPr txBox="1"/>
          <p:nvPr/>
        </p:nvSpPr>
        <p:spPr>
          <a:xfrm>
            <a:off x="3117863" y="4903625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Łączna kwota środków przeznaczonych na pożyczki: </a:t>
            </a: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29 303 268,65 zł.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27388" y="5761942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Łączny koszt kwalifikowany: </a:t>
            </a: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34 428 678,64 zł.</a:t>
            </a:r>
          </a:p>
        </p:txBody>
      </p:sp>
      <p:sp>
        <p:nvSpPr>
          <p:cNvPr id="38" name="Freeform 38"/>
          <p:cNvSpPr/>
          <p:nvPr/>
        </p:nvSpPr>
        <p:spPr>
          <a:xfrm>
            <a:off x="1784482" y="4960834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9" name="TextBox 39"/>
          <p:cNvSpPr txBox="1"/>
          <p:nvPr/>
        </p:nvSpPr>
        <p:spPr>
          <a:xfrm>
            <a:off x="3127388" y="6676382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Na podstawie złożonych wniosków podjęto decyzje o </a:t>
            </a: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częściowym umorzeniu</a:t>
            </a:r>
          </a:p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55 pożyczek. </a:t>
            </a:r>
          </a:p>
        </p:txBody>
      </p:sp>
      <p:sp>
        <p:nvSpPr>
          <p:cNvPr id="40" name="Freeform 40"/>
          <p:cNvSpPr/>
          <p:nvPr/>
        </p:nvSpPr>
        <p:spPr>
          <a:xfrm>
            <a:off x="1784482" y="8049490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1" name="TextBox 41"/>
          <p:cNvSpPr txBox="1"/>
          <p:nvPr/>
        </p:nvSpPr>
        <p:spPr>
          <a:xfrm>
            <a:off x="3127388" y="7992280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Kwota umorzenia to </a:t>
            </a: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1 347 813,15 zł.</a:t>
            </a: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Średnie umorzenie wyniosło </a:t>
            </a: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10,28%. </a:t>
            </a:r>
          </a:p>
        </p:txBody>
      </p:sp>
      <p:sp>
        <p:nvSpPr>
          <p:cNvPr id="42" name="Freeform 42"/>
          <p:cNvSpPr/>
          <p:nvPr/>
        </p:nvSpPr>
        <p:spPr>
          <a:xfrm>
            <a:off x="1784482" y="5819151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428583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Likwidacja piecyków gazowych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982068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Zrealizowane zadania - BENEFICJENCI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1773934"/>
            <a:ext cx="10507520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Spółdzielnia Mieszkaniowa „WIDOK” w Krakowie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2451657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Spółdzielnia Mieszkaniowa „Nowy Bieżanów” w Krakowie</a:t>
            </a:r>
          </a:p>
        </p:txBody>
      </p:sp>
      <p:sp>
        <p:nvSpPr>
          <p:cNvPr id="33" name="Freeform 33"/>
          <p:cNvSpPr/>
          <p:nvPr/>
        </p:nvSpPr>
        <p:spPr>
          <a:xfrm>
            <a:off x="1897695" y="1859659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TextBox 34"/>
          <p:cNvSpPr txBox="1"/>
          <p:nvPr/>
        </p:nvSpPr>
        <p:spPr>
          <a:xfrm>
            <a:off x="3117863" y="4427677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Wspólnota Mieszkaniowa Budynku nr 108 przy ul. Dobrego Pasterza w Krakowie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127388" y="5086350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Spółdzielnia Mieszkaniowa „Stomil” w Krakowie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127388" y="5735498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Spółdzielnia Mieszkaniowa Oświecenia w Krakowie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27388" y="6412786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Wspólnota Mieszkaniowa Budynku os. Centrum A 14 w Krakowie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117863" y="3110331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Spółdzielnia Mieszkaniowa „Czyżyny” w Krakowie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127388" y="3778529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Spółdzielnia Mieszkaniowa „Lokatorsko-Własnościowa” w Skawinie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127388" y="7119085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Spółdzielnia Mieszkaniowa „Kabel” w Krakowie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127388" y="7820620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Spółdzielnia Mieszkaniowa „Podwawelska” w Krakowie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127388" y="8479293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Wspólnota Mieszkaniowa Nieruchomości os. Na Skarpie 35 w Krakowie</a:t>
            </a:r>
          </a:p>
        </p:txBody>
      </p:sp>
      <p:sp>
        <p:nvSpPr>
          <p:cNvPr id="43" name="Freeform 43"/>
          <p:cNvSpPr/>
          <p:nvPr/>
        </p:nvSpPr>
        <p:spPr>
          <a:xfrm>
            <a:off x="1897695" y="2537382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9"/>
                </a:lnTo>
                <a:lnTo>
                  <a:pt x="0" y="401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4" name="Freeform 44"/>
          <p:cNvSpPr/>
          <p:nvPr/>
        </p:nvSpPr>
        <p:spPr>
          <a:xfrm>
            <a:off x="1897695" y="3196056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5" name="Freeform 45"/>
          <p:cNvSpPr/>
          <p:nvPr/>
        </p:nvSpPr>
        <p:spPr>
          <a:xfrm>
            <a:off x="1897695" y="3864254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6" name="Freeform 46"/>
          <p:cNvSpPr/>
          <p:nvPr/>
        </p:nvSpPr>
        <p:spPr>
          <a:xfrm>
            <a:off x="1897695" y="4494352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7" name="Freeform 47"/>
          <p:cNvSpPr/>
          <p:nvPr/>
        </p:nvSpPr>
        <p:spPr>
          <a:xfrm>
            <a:off x="1897695" y="5172075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8" name="Freeform 48"/>
          <p:cNvSpPr/>
          <p:nvPr/>
        </p:nvSpPr>
        <p:spPr>
          <a:xfrm>
            <a:off x="1897695" y="5821223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9" name="Freeform 49"/>
          <p:cNvSpPr/>
          <p:nvPr/>
        </p:nvSpPr>
        <p:spPr>
          <a:xfrm>
            <a:off x="1897695" y="6498511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9"/>
                </a:lnTo>
                <a:lnTo>
                  <a:pt x="0" y="401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0" name="Freeform 50"/>
          <p:cNvSpPr/>
          <p:nvPr/>
        </p:nvSpPr>
        <p:spPr>
          <a:xfrm>
            <a:off x="1897695" y="7204810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1" name="Freeform 51"/>
          <p:cNvSpPr/>
          <p:nvPr/>
        </p:nvSpPr>
        <p:spPr>
          <a:xfrm>
            <a:off x="1897695" y="7906345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2" name="Freeform 52"/>
          <p:cNvSpPr/>
          <p:nvPr/>
        </p:nvSpPr>
        <p:spPr>
          <a:xfrm>
            <a:off x="1897695" y="8565018"/>
            <a:ext cx="797019" cy="401498"/>
          </a:xfrm>
          <a:custGeom>
            <a:avLst/>
            <a:gdLst/>
            <a:ahLst/>
            <a:cxnLst/>
            <a:rect l="l" t="t" r="r" b="b"/>
            <a:pathLst>
              <a:path w="797019" h="401498">
                <a:moveTo>
                  <a:pt x="0" y="0"/>
                </a:moveTo>
                <a:lnTo>
                  <a:pt x="797018" y="0"/>
                </a:lnTo>
                <a:lnTo>
                  <a:pt x="797018" y="401498"/>
                </a:lnTo>
                <a:lnTo>
                  <a:pt x="0" y="401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805241" y="3632717"/>
            <a:ext cx="1541523" cy="776542"/>
          </a:xfrm>
          <a:custGeom>
            <a:avLst/>
            <a:gdLst/>
            <a:ahLst/>
            <a:cxnLst/>
            <a:rect l="l" t="t" r="r" b="b"/>
            <a:pathLst>
              <a:path w="1541523" h="776542">
                <a:moveTo>
                  <a:pt x="0" y="0"/>
                </a:moveTo>
                <a:lnTo>
                  <a:pt x="1541523" y="0"/>
                </a:lnTo>
                <a:lnTo>
                  <a:pt x="1541523" y="776543"/>
                </a:lnTo>
                <a:lnTo>
                  <a:pt x="0" y="776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TextBox 29"/>
          <p:cNvSpPr txBox="1"/>
          <p:nvPr/>
        </p:nvSpPr>
        <p:spPr>
          <a:xfrm>
            <a:off x="1693077" y="2094782"/>
            <a:ext cx="11891024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Zgodnie z art. 401 ust. 1 ustawy z dnia 27 kwietnia 2001 r. Prawo ochrony środowiska (t.j. Dz.U. z 2024 r., poz. 54 z późn. zm.)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93077" y="808907"/>
            <a:ext cx="12875202" cy="114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Środki finansowe Funduszy</a:t>
            </a:r>
          </a:p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Ochrony Środowiska i Gospodarki Wodnej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847767" y="3288273"/>
            <a:ext cx="1341153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5A8E54"/>
                </a:solidFill>
                <a:latin typeface="Futura"/>
                <a:ea typeface="Futura"/>
                <a:cs typeface="Futura"/>
                <a:sym typeface="Futura"/>
              </a:rPr>
              <a:t>Przychodami Narodowego Funduszu i wojewódzkich funduszy są wpływy z tytułu opłat za korzystanie ze środowiska i administracyjnych kar pieniężnych pobieranych na podstawie ustawy oraz przepisów szczególnych.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93077" y="5297379"/>
            <a:ext cx="1287520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0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Zasady finansowania zadań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93077" y="6718899"/>
            <a:ext cx="1556622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WFOŚiGW w Krakowie udziela dofinansowania na zadania z zakresu ochrony środowiska</a:t>
            </a:r>
          </a:p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i gospodarki wodnej określone rodzajowo w art. 400a ust. 1 pkt 2, 2a, 5-9a, 11-22 i 24-42 ustawy z dnia 27 kwietnia 2001 roku Prawo ochrony środowiska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93077" y="5910571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ze środków WFOŚiGW w Krakowie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93077" y="8333606"/>
            <a:ext cx="15566223" cy="682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14"/>
              </a:lnSpc>
            </a:pPr>
            <a:r>
              <a:rPr lang="en-US" sz="1771" spc="1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na podstawie </a:t>
            </a:r>
            <a:r>
              <a:rPr lang="en-US" sz="1771" spc="17">
                <a:solidFill>
                  <a:srgbClr val="5A8E54"/>
                </a:solidFill>
                <a:latin typeface="Futura"/>
                <a:ea typeface="Futura"/>
                <a:cs typeface="Futura"/>
                <a:sym typeface="Futura"/>
              </a:rPr>
              <a:t>„Zasad finansowania zadań ze środków Wojewódzkiego Funduszu Ochrony Środowiska i Gospodarki Wodnej w Krakowie” </a:t>
            </a:r>
          </a:p>
          <a:p>
            <a:pPr algn="just">
              <a:lnSpc>
                <a:spcPts val="2964"/>
              </a:lnSpc>
            </a:pPr>
            <a:endParaRPr lang="en-US" sz="1771" spc="17">
              <a:solidFill>
                <a:srgbClr val="5A8E54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914836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Likwidacja piecyków gazowych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500306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Zrealizowane zadania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3154092"/>
            <a:ext cx="13895658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 wyniku realizacji zadań zlikwidowano 9 309 sztuk indywidualnych piecyków gazowych o łącznej mocy 182 075,63 kW.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4608652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 ich miejsce zamontowano 223 węzły cieplne o mocy 23303,09 kW.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323029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4665861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TextBox 35"/>
          <p:cNvSpPr txBox="1"/>
          <p:nvPr/>
        </p:nvSpPr>
        <p:spPr>
          <a:xfrm>
            <a:off x="3117863" y="5671722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Działania te pozwoliły na zmniejszenie zużycia gazuo 2 949 374,28 m3/rok.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127388" y="6770524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5A8E54"/>
                </a:solidFill>
                <a:latin typeface="Futura"/>
                <a:ea typeface="Futura"/>
                <a:cs typeface="Futura"/>
                <a:sym typeface="Futura"/>
              </a:rPr>
              <a:t>Dodatkowym efektem likwidacji piecyków gazowych jest poprawa bezpieczeństwa mieszkańców tj. eliminacja zagrożenia wybuchem bądź zatrucia tlenkiem węgla.</a:t>
            </a:r>
          </a:p>
        </p:txBody>
      </p:sp>
      <p:sp>
        <p:nvSpPr>
          <p:cNvPr id="37" name="Freeform 37"/>
          <p:cNvSpPr/>
          <p:nvPr/>
        </p:nvSpPr>
        <p:spPr>
          <a:xfrm>
            <a:off x="1784482" y="572893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8" name="Freeform 38"/>
          <p:cNvSpPr/>
          <p:nvPr/>
        </p:nvSpPr>
        <p:spPr>
          <a:xfrm>
            <a:off x="1784482" y="6932449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8652" y="-477982"/>
            <a:ext cx="3494100" cy="3465368"/>
            <a:chOff x="0" y="0"/>
            <a:chExt cx="920257" cy="912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0257" cy="912690"/>
            </a:xfrm>
            <a:custGeom>
              <a:avLst/>
              <a:gdLst/>
              <a:ahLst/>
              <a:cxnLst/>
              <a:rect l="l" t="t" r="r" b="b"/>
              <a:pathLst>
                <a:path w="920257" h="912690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868375"/>
                  </a:lnTo>
                  <a:cubicBezTo>
                    <a:pt x="920257" y="880128"/>
                    <a:pt x="915588" y="891400"/>
                    <a:pt x="907277" y="899710"/>
                  </a:cubicBezTo>
                  <a:cubicBezTo>
                    <a:pt x="898967" y="908021"/>
                    <a:pt x="887695" y="912690"/>
                    <a:pt x="875943" y="912690"/>
                  </a:cubicBezTo>
                  <a:lnTo>
                    <a:pt x="44314" y="912690"/>
                  </a:lnTo>
                  <a:cubicBezTo>
                    <a:pt x="32561" y="912690"/>
                    <a:pt x="21290" y="908021"/>
                    <a:pt x="12979" y="899710"/>
                  </a:cubicBezTo>
                  <a:cubicBezTo>
                    <a:pt x="4669" y="891400"/>
                    <a:pt x="0" y="880128"/>
                    <a:pt x="0" y="868375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0257" cy="95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28691" y="4021300"/>
            <a:ext cx="2144915" cy="2172566"/>
          </a:xfrm>
          <a:custGeom>
            <a:avLst/>
            <a:gdLst/>
            <a:ahLst/>
            <a:cxnLst/>
            <a:rect l="l" t="t" r="r" b="b"/>
            <a:pathLst>
              <a:path w="2144915" h="2172566">
                <a:moveTo>
                  <a:pt x="0" y="0"/>
                </a:moveTo>
                <a:lnTo>
                  <a:pt x="2144915" y="0"/>
                </a:lnTo>
                <a:lnTo>
                  <a:pt x="2144915" y="2172566"/>
                </a:lnTo>
                <a:lnTo>
                  <a:pt x="0" y="217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10778652" y="3221182"/>
            <a:ext cx="3494100" cy="3864585"/>
            <a:chOff x="0" y="0"/>
            <a:chExt cx="920257" cy="1017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78652" y="7326008"/>
            <a:ext cx="3494100" cy="3864585"/>
            <a:chOff x="0" y="0"/>
            <a:chExt cx="920257" cy="10178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73ACB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91827" y="3734176"/>
            <a:ext cx="4533191" cy="2952407"/>
            <a:chOff x="0" y="0"/>
            <a:chExt cx="1193927" cy="777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3927" cy="777589"/>
            </a:xfrm>
            <a:custGeom>
              <a:avLst/>
              <a:gdLst/>
              <a:ahLst/>
              <a:cxnLst/>
              <a:rect l="l" t="t" r="r" b="b"/>
              <a:pathLst>
                <a:path w="1193927" h="777589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743432"/>
                  </a:lnTo>
                  <a:cubicBezTo>
                    <a:pt x="1193927" y="762296"/>
                    <a:pt x="1178634" y="777589"/>
                    <a:pt x="1159770" y="777589"/>
                  </a:cubicBezTo>
                  <a:lnTo>
                    <a:pt x="34157" y="777589"/>
                  </a:lnTo>
                  <a:cubicBezTo>
                    <a:pt x="15292" y="777589"/>
                    <a:pt x="0" y="762296"/>
                    <a:pt x="0" y="743432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93927" cy="815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328691" y="4074942"/>
            <a:ext cx="2144915" cy="2137115"/>
          </a:xfrm>
          <a:custGeom>
            <a:avLst/>
            <a:gdLst/>
            <a:ahLst/>
            <a:cxnLst/>
            <a:rect l="l" t="t" r="r" b="b"/>
            <a:pathLst>
              <a:path w="2144915" h="2137115">
                <a:moveTo>
                  <a:pt x="0" y="0"/>
                </a:moveTo>
                <a:lnTo>
                  <a:pt x="2144915" y="0"/>
                </a:lnTo>
                <a:lnTo>
                  <a:pt x="2144915" y="2137116"/>
                </a:lnTo>
                <a:lnTo>
                  <a:pt x="0" y="2137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14491827" y="-368044"/>
            <a:ext cx="4533191" cy="3890423"/>
            <a:chOff x="0" y="0"/>
            <a:chExt cx="1193927" cy="10246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5A8E5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337461" y="3919342"/>
            <a:ext cx="2376483" cy="2376483"/>
          </a:xfrm>
          <a:custGeom>
            <a:avLst/>
            <a:gdLst/>
            <a:ahLst/>
            <a:cxnLst/>
            <a:rect l="l" t="t" r="r" b="b"/>
            <a:pathLst>
              <a:path w="2376483" h="2376483">
                <a:moveTo>
                  <a:pt x="0" y="0"/>
                </a:moveTo>
                <a:lnTo>
                  <a:pt x="2376482" y="0"/>
                </a:lnTo>
                <a:lnTo>
                  <a:pt x="2376482" y="2376482"/>
                </a:lnTo>
                <a:lnTo>
                  <a:pt x="0" y="237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0" name="Group 20"/>
          <p:cNvGrpSpPr/>
          <p:nvPr/>
        </p:nvGrpSpPr>
        <p:grpSpPr>
          <a:xfrm>
            <a:off x="14491827" y="6896132"/>
            <a:ext cx="4533191" cy="4310503"/>
            <a:chOff x="0" y="0"/>
            <a:chExt cx="1193927" cy="11352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3927" cy="1135276"/>
            </a:xfrm>
            <a:custGeom>
              <a:avLst/>
              <a:gdLst/>
              <a:ahLst/>
              <a:cxnLst/>
              <a:rect l="l" t="t" r="r" b="b"/>
              <a:pathLst>
                <a:path w="1193927" h="1135276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1101120"/>
                  </a:lnTo>
                  <a:cubicBezTo>
                    <a:pt x="1193927" y="1119984"/>
                    <a:pt x="1178634" y="1135276"/>
                    <a:pt x="1159770" y="1135276"/>
                  </a:cubicBezTo>
                  <a:lnTo>
                    <a:pt x="34157" y="1135276"/>
                  </a:lnTo>
                  <a:cubicBezTo>
                    <a:pt x="15292" y="1135276"/>
                    <a:pt x="0" y="1119984"/>
                    <a:pt x="0" y="1101120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93927" cy="1173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10794" y="4379945"/>
            <a:ext cx="5650575" cy="282876"/>
            <a:chOff x="0" y="0"/>
            <a:chExt cx="1488217" cy="7450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88217" cy="74502"/>
            </a:xfrm>
            <a:custGeom>
              <a:avLst/>
              <a:gdLst/>
              <a:ahLst/>
              <a:cxnLst/>
              <a:rect l="l" t="t" r="r" b="b"/>
              <a:pathLst>
                <a:path w="1488217" h="74502">
                  <a:moveTo>
                    <a:pt x="27402" y="0"/>
                  </a:moveTo>
                  <a:lnTo>
                    <a:pt x="1460815" y="0"/>
                  </a:lnTo>
                  <a:cubicBezTo>
                    <a:pt x="1468083" y="0"/>
                    <a:pt x="1475053" y="2887"/>
                    <a:pt x="1480191" y="8026"/>
                  </a:cubicBezTo>
                  <a:cubicBezTo>
                    <a:pt x="1485330" y="13165"/>
                    <a:pt x="1488217" y="20135"/>
                    <a:pt x="1488217" y="27402"/>
                  </a:cubicBezTo>
                  <a:lnTo>
                    <a:pt x="1488217" y="47100"/>
                  </a:lnTo>
                  <a:cubicBezTo>
                    <a:pt x="1488217" y="54368"/>
                    <a:pt x="1485330" y="61338"/>
                    <a:pt x="1480191" y="66476"/>
                  </a:cubicBezTo>
                  <a:cubicBezTo>
                    <a:pt x="1475053" y="71615"/>
                    <a:pt x="1468083" y="74502"/>
                    <a:pt x="1460815" y="74502"/>
                  </a:cubicBezTo>
                  <a:lnTo>
                    <a:pt x="27402" y="74502"/>
                  </a:lnTo>
                  <a:cubicBezTo>
                    <a:pt x="20135" y="74502"/>
                    <a:pt x="13165" y="71615"/>
                    <a:pt x="8026" y="66476"/>
                  </a:cubicBezTo>
                  <a:cubicBezTo>
                    <a:pt x="2887" y="61338"/>
                    <a:pt x="0" y="54368"/>
                    <a:pt x="0" y="47100"/>
                  </a:cubicBezTo>
                  <a:lnTo>
                    <a:pt x="0" y="27402"/>
                  </a:lnTo>
                  <a:cubicBezTo>
                    <a:pt x="0" y="20135"/>
                    <a:pt x="2887" y="13165"/>
                    <a:pt x="8026" y="8026"/>
                  </a:cubicBezTo>
                  <a:cubicBezTo>
                    <a:pt x="13165" y="2887"/>
                    <a:pt x="20135" y="0"/>
                    <a:pt x="2740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488217" cy="112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4454879" y="170198"/>
            <a:ext cx="3852171" cy="2722140"/>
          </a:xfrm>
          <a:custGeom>
            <a:avLst/>
            <a:gdLst/>
            <a:ahLst/>
            <a:cxnLst/>
            <a:rect l="l" t="t" r="r" b="b"/>
            <a:pathLst>
              <a:path w="3852171" h="2722140">
                <a:moveTo>
                  <a:pt x="0" y="0"/>
                </a:moveTo>
                <a:lnTo>
                  <a:pt x="3852171" y="0"/>
                </a:lnTo>
                <a:lnTo>
                  <a:pt x="3852171" y="2722140"/>
                </a:lnTo>
                <a:lnTo>
                  <a:pt x="0" y="27221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Freeform 30"/>
          <p:cNvSpPr/>
          <p:nvPr/>
        </p:nvSpPr>
        <p:spPr>
          <a:xfrm>
            <a:off x="15210044" y="7380731"/>
            <a:ext cx="2382208" cy="2377877"/>
          </a:xfrm>
          <a:custGeom>
            <a:avLst/>
            <a:gdLst/>
            <a:ahLst/>
            <a:cxnLst/>
            <a:rect l="l" t="t" r="r" b="b"/>
            <a:pathLst>
              <a:path w="2382208" h="2377877">
                <a:moveTo>
                  <a:pt x="0" y="0"/>
                </a:moveTo>
                <a:lnTo>
                  <a:pt x="2382208" y="0"/>
                </a:lnTo>
                <a:lnTo>
                  <a:pt x="2382208" y="2377876"/>
                </a:lnTo>
                <a:lnTo>
                  <a:pt x="0" y="23778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1" name="Freeform 31"/>
          <p:cNvSpPr/>
          <p:nvPr/>
        </p:nvSpPr>
        <p:spPr>
          <a:xfrm>
            <a:off x="11420551" y="392557"/>
            <a:ext cx="2210303" cy="2182172"/>
          </a:xfrm>
          <a:custGeom>
            <a:avLst/>
            <a:gdLst/>
            <a:ahLst/>
            <a:cxnLst/>
            <a:rect l="l" t="t" r="r" b="b"/>
            <a:pathLst>
              <a:path w="2210303" h="2182172">
                <a:moveTo>
                  <a:pt x="0" y="0"/>
                </a:moveTo>
                <a:lnTo>
                  <a:pt x="2210302" y="0"/>
                </a:lnTo>
                <a:lnTo>
                  <a:pt x="2210302" y="2182172"/>
                </a:lnTo>
                <a:lnTo>
                  <a:pt x="0" y="2182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2" name="Freeform 32"/>
          <p:cNvSpPr/>
          <p:nvPr/>
        </p:nvSpPr>
        <p:spPr>
          <a:xfrm>
            <a:off x="11636312" y="7845238"/>
            <a:ext cx="1854981" cy="2016283"/>
          </a:xfrm>
          <a:custGeom>
            <a:avLst/>
            <a:gdLst/>
            <a:ahLst/>
            <a:cxnLst/>
            <a:rect l="l" t="t" r="r" b="b"/>
            <a:pathLst>
              <a:path w="1854981" h="2016283">
                <a:moveTo>
                  <a:pt x="0" y="0"/>
                </a:moveTo>
                <a:lnTo>
                  <a:pt x="1854980" y="0"/>
                </a:lnTo>
                <a:lnTo>
                  <a:pt x="1854980" y="2016283"/>
                </a:lnTo>
                <a:lnTo>
                  <a:pt x="0" y="20162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3" name="TextBox 33"/>
          <p:cNvSpPr txBox="1"/>
          <p:nvPr/>
        </p:nvSpPr>
        <p:spPr>
          <a:xfrm>
            <a:off x="1610794" y="1874975"/>
            <a:ext cx="8017203" cy="2173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54"/>
              </a:lnSpc>
            </a:pPr>
            <a:r>
              <a:rPr lang="en-US" sz="7912" b="1" spc="-31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Dziękuję</a:t>
            </a:r>
          </a:p>
          <a:p>
            <a:pPr algn="l">
              <a:lnSpc>
                <a:spcPts val="7754"/>
              </a:lnSpc>
            </a:pPr>
            <a:r>
              <a:rPr lang="en-US" sz="7912" b="1" spc="-31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 uwagę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10794" y="5229429"/>
            <a:ext cx="5905373" cy="599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7"/>
              </a:lnSpc>
            </a:pPr>
            <a:r>
              <a:rPr lang="en-US" sz="3431" b="1" spc="-13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Robert Bażela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10794" y="5785693"/>
            <a:ext cx="5715158" cy="853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088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Dyrektor Departamentu Pożyczek i Dotacji</a:t>
            </a:r>
          </a:p>
          <a:p>
            <a:pPr algn="l">
              <a:lnSpc>
                <a:spcPts val="3363"/>
              </a:lnSpc>
            </a:pPr>
            <a:r>
              <a:rPr lang="en-US" sz="2088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WFOŚiGW w Krakowie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75377" y="7259333"/>
            <a:ext cx="5905373" cy="230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2131" spc="-8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ul. Kanonicza 12, 31-002 Kraków</a:t>
            </a:r>
          </a:p>
          <a:p>
            <a:pPr algn="just">
              <a:lnSpc>
                <a:spcPts val="2700"/>
              </a:lnSpc>
            </a:pPr>
            <a:r>
              <a:rPr lang="en-US" sz="2131" spc="-8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tel.: 12 422 94 90</a:t>
            </a:r>
          </a:p>
          <a:p>
            <a:pPr algn="just">
              <a:lnSpc>
                <a:spcPts val="2700"/>
              </a:lnSpc>
            </a:pPr>
            <a:r>
              <a:rPr lang="en-US" sz="2131" spc="-8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faks: 12 422 30 46</a:t>
            </a:r>
          </a:p>
          <a:p>
            <a:pPr algn="just">
              <a:lnSpc>
                <a:spcPts val="2700"/>
              </a:lnSpc>
            </a:pPr>
            <a:r>
              <a:rPr lang="en-US" sz="2131" spc="-8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e-mail: biuro@wfos.krakow.pl</a:t>
            </a:r>
          </a:p>
          <a:p>
            <a:pPr algn="just">
              <a:lnSpc>
                <a:spcPts val="2700"/>
              </a:lnSpc>
            </a:pPr>
            <a:r>
              <a:rPr lang="en-US" sz="2131" spc="-8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www.wfos.krakow.pl</a:t>
            </a:r>
          </a:p>
          <a:p>
            <a:pPr algn="just">
              <a:lnSpc>
                <a:spcPts val="4347"/>
              </a:lnSpc>
            </a:pPr>
            <a:endParaRPr lang="en-US" sz="2131" spc="-8">
              <a:solidFill>
                <a:srgbClr val="000000"/>
              </a:solidFill>
              <a:latin typeface="Futura"/>
              <a:ea typeface="Futura"/>
              <a:cs typeface="Futura"/>
              <a:sym typeface="Futu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8652" y="-477982"/>
            <a:ext cx="3494100" cy="3465368"/>
            <a:chOff x="0" y="0"/>
            <a:chExt cx="920257" cy="912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0257" cy="912690"/>
            </a:xfrm>
            <a:custGeom>
              <a:avLst/>
              <a:gdLst/>
              <a:ahLst/>
              <a:cxnLst/>
              <a:rect l="l" t="t" r="r" b="b"/>
              <a:pathLst>
                <a:path w="920257" h="912690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868375"/>
                  </a:lnTo>
                  <a:cubicBezTo>
                    <a:pt x="920257" y="880128"/>
                    <a:pt x="915588" y="891400"/>
                    <a:pt x="907277" y="899710"/>
                  </a:cubicBezTo>
                  <a:cubicBezTo>
                    <a:pt x="898967" y="908021"/>
                    <a:pt x="887695" y="912690"/>
                    <a:pt x="875943" y="912690"/>
                  </a:cubicBezTo>
                  <a:lnTo>
                    <a:pt x="44314" y="912690"/>
                  </a:lnTo>
                  <a:cubicBezTo>
                    <a:pt x="32561" y="912690"/>
                    <a:pt x="21290" y="908021"/>
                    <a:pt x="12979" y="899710"/>
                  </a:cubicBezTo>
                  <a:cubicBezTo>
                    <a:pt x="4669" y="891400"/>
                    <a:pt x="0" y="880128"/>
                    <a:pt x="0" y="868375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0257" cy="95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28691" y="4021300"/>
            <a:ext cx="2144915" cy="2172566"/>
          </a:xfrm>
          <a:custGeom>
            <a:avLst/>
            <a:gdLst/>
            <a:ahLst/>
            <a:cxnLst/>
            <a:rect l="l" t="t" r="r" b="b"/>
            <a:pathLst>
              <a:path w="2144915" h="2172566">
                <a:moveTo>
                  <a:pt x="0" y="0"/>
                </a:moveTo>
                <a:lnTo>
                  <a:pt x="2144915" y="0"/>
                </a:lnTo>
                <a:lnTo>
                  <a:pt x="2144915" y="2172566"/>
                </a:lnTo>
                <a:lnTo>
                  <a:pt x="0" y="217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10778652" y="3221182"/>
            <a:ext cx="3494100" cy="3864585"/>
            <a:chOff x="0" y="0"/>
            <a:chExt cx="920257" cy="1017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78652" y="7326008"/>
            <a:ext cx="3494100" cy="3864585"/>
            <a:chOff x="0" y="0"/>
            <a:chExt cx="920257" cy="10178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73ACB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91827" y="3734176"/>
            <a:ext cx="4533191" cy="2952407"/>
            <a:chOff x="0" y="0"/>
            <a:chExt cx="1193927" cy="777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3927" cy="777589"/>
            </a:xfrm>
            <a:custGeom>
              <a:avLst/>
              <a:gdLst/>
              <a:ahLst/>
              <a:cxnLst/>
              <a:rect l="l" t="t" r="r" b="b"/>
              <a:pathLst>
                <a:path w="1193927" h="777589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743432"/>
                  </a:lnTo>
                  <a:cubicBezTo>
                    <a:pt x="1193927" y="762296"/>
                    <a:pt x="1178634" y="777589"/>
                    <a:pt x="1159770" y="777589"/>
                  </a:cubicBezTo>
                  <a:lnTo>
                    <a:pt x="34157" y="777589"/>
                  </a:lnTo>
                  <a:cubicBezTo>
                    <a:pt x="15292" y="777589"/>
                    <a:pt x="0" y="762296"/>
                    <a:pt x="0" y="743432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93927" cy="815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328691" y="4074942"/>
            <a:ext cx="2144915" cy="2137115"/>
          </a:xfrm>
          <a:custGeom>
            <a:avLst/>
            <a:gdLst/>
            <a:ahLst/>
            <a:cxnLst/>
            <a:rect l="l" t="t" r="r" b="b"/>
            <a:pathLst>
              <a:path w="2144915" h="2137115">
                <a:moveTo>
                  <a:pt x="0" y="0"/>
                </a:moveTo>
                <a:lnTo>
                  <a:pt x="2144915" y="0"/>
                </a:lnTo>
                <a:lnTo>
                  <a:pt x="2144915" y="2137116"/>
                </a:lnTo>
                <a:lnTo>
                  <a:pt x="0" y="2137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14491827" y="-368044"/>
            <a:ext cx="4533191" cy="3890423"/>
            <a:chOff x="0" y="0"/>
            <a:chExt cx="1193927" cy="10246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5A8E5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337461" y="3919342"/>
            <a:ext cx="2376483" cy="2376483"/>
          </a:xfrm>
          <a:custGeom>
            <a:avLst/>
            <a:gdLst/>
            <a:ahLst/>
            <a:cxnLst/>
            <a:rect l="l" t="t" r="r" b="b"/>
            <a:pathLst>
              <a:path w="2376483" h="2376483">
                <a:moveTo>
                  <a:pt x="0" y="0"/>
                </a:moveTo>
                <a:lnTo>
                  <a:pt x="2376482" y="0"/>
                </a:lnTo>
                <a:lnTo>
                  <a:pt x="2376482" y="2376482"/>
                </a:lnTo>
                <a:lnTo>
                  <a:pt x="0" y="237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0" name="Group 20"/>
          <p:cNvGrpSpPr/>
          <p:nvPr/>
        </p:nvGrpSpPr>
        <p:grpSpPr>
          <a:xfrm>
            <a:off x="14491827" y="6896132"/>
            <a:ext cx="4533191" cy="4310503"/>
            <a:chOff x="0" y="0"/>
            <a:chExt cx="1193927" cy="11352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3927" cy="1135276"/>
            </a:xfrm>
            <a:custGeom>
              <a:avLst/>
              <a:gdLst/>
              <a:ahLst/>
              <a:cxnLst/>
              <a:rect l="l" t="t" r="r" b="b"/>
              <a:pathLst>
                <a:path w="1193927" h="1135276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1101120"/>
                  </a:lnTo>
                  <a:cubicBezTo>
                    <a:pt x="1193927" y="1119984"/>
                    <a:pt x="1178634" y="1135276"/>
                    <a:pt x="1159770" y="1135276"/>
                  </a:cubicBezTo>
                  <a:lnTo>
                    <a:pt x="34157" y="1135276"/>
                  </a:lnTo>
                  <a:cubicBezTo>
                    <a:pt x="15292" y="1135276"/>
                    <a:pt x="0" y="1119984"/>
                    <a:pt x="0" y="1101120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93927" cy="1173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445354" y="170198"/>
            <a:ext cx="3852171" cy="2722140"/>
          </a:xfrm>
          <a:custGeom>
            <a:avLst/>
            <a:gdLst/>
            <a:ahLst/>
            <a:cxnLst/>
            <a:rect l="l" t="t" r="r" b="b"/>
            <a:pathLst>
              <a:path w="3852171" h="2722140">
                <a:moveTo>
                  <a:pt x="0" y="0"/>
                </a:moveTo>
                <a:lnTo>
                  <a:pt x="3852171" y="0"/>
                </a:lnTo>
                <a:lnTo>
                  <a:pt x="3852171" y="2722140"/>
                </a:lnTo>
                <a:lnTo>
                  <a:pt x="0" y="27221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15210044" y="7380731"/>
            <a:ext cx="2382208" cy="2377877"/>
          </a:xfrm>
          <a:custGeom>
            <a:avLst/>
            <a:gdLst/>
            <a:ahLst/>
            <a:cxnLst/>
            <a:rect l="l" t="t" r="r" b="b"/>
            <a:pathLst>
              <a:path w="2382208" h="2377877">
                <a:moveTo>
                  <a:pt x="0" y="0"/>
                </a:moveTo>
                <a:lnTo>
                  <a:pt x="2382208" y="0"/>
                </a:lnTo>
                <a:lnTo>
                  <a:pt x="2382208" y="2377876"/>
                </a:lnTo>
                <a:lnTo>
                  <a:pt x="0" y="23778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11420551" y="392557"/>
            <a:ext cx="2210303" cy="2182172"/>
          </a:xfrm>
          <a:custGeom>
            <a:avLst/>
            <a:gdLst/>
            <a:ahLst/>
            <a:cxnLst/>
            <a:rect l="l" t="t" r="r" b="b"/>
            <a:pathLst>
              <a:path w="2210303" h="2182172">
                <a:moveTo>
                  <a:pt x="0" y="0"/>
                </a:moveTo>
                <a:lnTo>
                  <a:pt x="2210302" y="0"/>
                </a:lnTo>
                <a:lnTo>
                  <a:pt x="2210302" y="2182172"/>
                </a:lnTo>
                <a:lnTo>
                  <a:pt x="0" y="2182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11636312" y="7845238"/>
            <a:ext cx="1854981" cy="2016283"/>
          </a:xfrm>
          <a:custGeom>
            <a:avLst/>
            <a:gdLst/>
            <a:ahLst/>
            <a:cxnLst/>
            <a:rect l="l" t="t" r="r" b="b"/>
            <a:pathLst>
              <a:path w="1854981" h="2016283">
                <a:moveTo>
                  <a:pt x="0" y="0"/>
                </a:moveTo>
                <a:lnTo>
                  <a:pt x="1854980" y="0"/>
                </a:lnTo>
                <a:lnTo>
                  <a:pt x="1854980" y="2016283"/>
                </a:lnTo>
                <a:lnTo>
                  <a:pt x="0" y="20162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TextBox 30"/>
          <p:cNvSpPr txBox="1"/>
          <p:nvPr/>
        </p:nvSpPr>
        <p:spPr>
          <a:xfrm>
            <a:off x="1600824" y="3139476"/>
            <a:ext cx="7934325" cy="278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6"/>
              </a:lnSpc>
            </a:pPr>
            <a:r>
              <a:rPr lang="en-US" sz="5512" b="1" spc="-22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ZASADY</a:t>
            </a:r>
          </a:p>
          <a:p>
            <a:pPr algn="l">
              <a:lnSpc>
                <a:spcPts val="7056"/>
              </a:lnSpc>
            </a:pPr>
            <a:r>
              <a:rPr lang="en-US" sz="5512" b="1" spc="-22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UDZIELANIA</a:t>
            </a:r>
          </a:p>
          <a:p>
            <a:pPr algn="l">
              <a:lnSpc>
                <a:spcPts val="7056"/>
              </a:lnSpc>
            </a:pPr>
            <a:r>
              <a:rPr lang="en-US" sz="5512" b="1" spc="-22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POŻYCZEK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837482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Zasady udzielania pożyczek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409731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ze środków WFOŚiGW w Krakowie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17863" y="4198482"/>
            <a:ext cx="14141437" cy="3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Pożyczki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udzielane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są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na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okres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minimum 3 lat.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2501584"/>
            <a:ext cx="10642495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 pożyczkę ze środków Funduszu mogą ubiegać się Wnioskodawcy realizujący przedsięwzięcia i zadania w zakresie ochrony środowiska i gospodarki wodnej.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117863" y="5124899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Pożyczki udzielane ze środków Funduszu mogą dotyczyć finansowania do 100% kosztów kwalifikowanych netto, jeżeli nie przekraczają one wskaźników stosowanych przez Fundusz.</a:t>
            </a:r>
          </a:p>
        </p:txBody>
      </p:sp>
      <p:sp>
        <p:nvSpPr>
          <p:cNvPr id="34" name="Freeform 34"/>
          <p:cNvSpPr/>
          <p:nvPr/>
        </p:nvSpPr>
        <p:spPr>
          <a:xfrm>
            <a:off x="1784482" y="4255691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784482" y="2672488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Freeform 36"/>
          <p:cNvSpPr/>
          <p:nvPr/>
        </p:nvSpPr>
        <p:spPr>
          <a:xfrm>
            <a:off x="1784482" y="5305874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7" name="Freeform 37"/>
          <p:cNvSpPr/>
          <p:nvPr/>
        </p:nvSpPr>
        <p:spPr>
          <a:xfrm>
            <a:off x="1784482" y="697975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8" name="TextBox 38"/>
          <p:cNvSpPr txBox="1"/>
          <p:nvPr/>
        </p:nvSpPr>
        <p:spPr>
          <a:xfrm>
            <a:off x="3117863" y="6865452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Koszty osiągnięcia efektu ekologicznego w przypadku likwidacji indywidualnych piecyków gazowych i podłączenia do m.s.c. wynoszą do 3 795,00 zł za kW mocy węzła ciepłowniczego.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719486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Oprocentowanie, okres karencji, okres spłaty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283368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Zasady udzielania pożyczek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17863" y="2303267"/>
            <a:ext cx="11123158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Dla pożyczek przyznawanych z możliwością umorzenia, Fundusz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4870271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Spłata pożyczki z odsetkami następuje zgodnie z ustaleniami zawartymi w umowie.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2437401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4914235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784482" y="5877433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TextBox 36"/>
          <p:cNvSpPr txBox="1"/>
          <p:nvPr/>
        </p:nvSpPr>
        <p:spPr>
          <a:xfrm>
            <a:off x="3117863" y="5715508"/>
            <a:ext cx="13943283" cy="84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Okres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karencji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w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spłacie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pożyczki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nie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może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przekroczyć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12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miesięcy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od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daty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wykorzystania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pożyczki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określonej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w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umowie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17863" y="2733341"/>
            <a:ext cx="13943283" cy="181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stosuje oprocentowanie według zmiennej stopy procentowej określonej w umowie, ustalonej w odniesieniu do stopy redyskonta weksli ogłaszanej przez NBP w wysokości 0,8 stopy redyskonta weksli, lecz nie mniej niż 3,50%</a:t>
            </a:r>
          </a:p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(dla pożyczek w wysokości do 5 000 000,00 zł)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127388" y="6945622"/>
            <a:ext cx="13943283" cy="181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Okres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spłaty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pożyczki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której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wartość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wynosi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1.000.000,00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zł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lub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więcej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nie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może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przekroczyć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12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lat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-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łącznie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z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okresem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karencji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zaś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okres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spłaty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pożyczki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,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której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wartość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wynosi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poniżej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1.000.000,00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zł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nie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może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przekroczyć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10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lat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-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łącznie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z</a:t>
            </a:r>
            <a:r>
              <a:rPr lang="pl-PL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okresem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 </a:t>
            </a:r>
            <a:r>
              <a:rPr lang="en-US" sz="2771" spc="27" dirty="0" err="1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karencji</a:t>
            </a:r>
            <a:r>
              <a:rPr lang="en-US" sz="2771" spc="27" dirty="0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.</a:t>
            </a:r>
          </a:p>
        </p:txBody>
      </p:sp>
      <p:sp>
        <p:nvSpPr>
          <p:cNvPr id="39" name="Freeform 39"/>
          <p:cNvSpPr/>
          <p:nvPr/>
        </p:nvSpPr>
        <p:spPr>
          <a:xfrm>
            <a:off x="1784482" y="704087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612173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Zdolność kredytowa, zabezpieczenia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169068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Zasady udzielania pożyczek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2151872"/>
            <a:ext cx="11123158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Fundusz bada zdolność Beneficjentów do spłaty pożyczki.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2914486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Zawarcie umowy uzależnione jest od akceptacji przez Fundusz proponowanego zabezpieczenia spłaty pożyczki.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2209082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3028786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784482" y="4286566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TextBox 36"/>
          <p:cNvSpPr txBox="1"/>
          <p:nvPr/>
        </p:nvSpPr>
        <p:spPr>
          <a:xfrm>
            <a:off x="3117863" y="4143765"/>
            <a:ext cx="13943283" cy="137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Fundusz na zabezpieczenie spłaty pożyczki wraz z odsetkami wymaga ustanowienia podwójnego zabezpieczenia, przy czym podstawowym zabezpieczeniem jest weksel in blanco wraz z deklaracją wekslową.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27388" y="5820283"/>
            <a:ext cx="13943283" cy="3125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Pozostałe formy zabezpieczenia to między innymi: gwarancja bankowa; poręczenie; zastaw na papierach wartościowych emitowanych lub gwarantowanych przez Skarb Państwa; zastaw rejestrowy i zastaw na rzeczach ruchomych; hipoteka na nieruchomości; przelew (cesja) wierzytelności; przelew (cesja) wierzytelności z rachunku bankowego lub blokada środków pieniężnych na rachunku bankowym lub depozytów; kaucja pieniężna; inne dopuszczone prawem i uzgodnione z Funduszem formy zabezpieczenia wierzytelności</a:t>
            </a:r>
          </a:p>
        </p:txBody>
      </p:sp>
      <p:sp>
        <p:nvSpPr>
          <p:cNvPr id="38" name="Freeform 38"/>
          <p:cNvSpPr/>
          <p:nvPr/>
        </p:nvSpPr>
        <p:spPr>
          <a:xfrm>
            <a:off x="1784482" y="5915533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971550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Zdolność kredytowa, zabezpieczenia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541799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Zasady udzielania pożyczek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3132256"/>
            <a:ext cx="13895658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 zależności od sytuacji finansowej Beneficjenta, Fundusz żąda określonego zabezpieczenia.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4695804"/>
            <a:ext cx="13943283" cy="181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Hipoteka jako zabezpieczenie całości pożyczki winna być ustanowiona na nieruchomościach o wartości odpowiadającej co najmniej 150% kwoty pożyczki. Przed ustanowieniem zabezpieczenia w formie hipoteki powinien zostać sporządzony operat szacunkowy (wycena) przez osobę będącą rzeczoznawcą majątkowym.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3257748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4847345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TextBox 35"/>
          <p:cNvSpPr txBox="1"/>
          <p:nvPr/>
        </p:nvSpPr>
        <p:spPr>
          <a:xfrm>
            <a:off x="3127388" y="7048261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Koszty związane z zawarciem lub zmianą umowy pożyczki, w tym z ustanowieniem i zwolnieniem zabezpieczenia umowy pożyczki, pokrywa Beneficjent.</a:t>
            </a:r>
          </a:p>
        </p:txBody>
      </p:sp>
      <p:sp>
        <p:nvSpPr>
          <p:cNvPr id="36" name="Freeform 36"/>
          <p:cNvSpPr/>
          <p:nvPr/>
        </p:nvSpPr>
        <p:spPr>
          <a:xfrm>
            <a:off x="1784482" y="7162561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78652" y="-477982"/>
            <a:ext cx="3494100" cy="3465368"/>
            <a:chOff x="0" y="0"/>
            <a:chExt cx="920257" cy="912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0257" cy="912690"/>
            </a:xfrm>
            <a:custGeom>
              <a:avLst/>
              <a:gdLst/>
              <a:ahLst/>
              <a:cxnLst/>
              <a:rect l="l" t="t" r="r" b="b"/>
              <a:pathLst>
                <a:path w="920257" h="912690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868375"/>
                  </a:lnTo>
                  <a:cubicBezTo>
                    <a:pt x="920257" y="880128"/>
                    <a:pt x="915588" y="891400"/>
                    <a:pt x="907277" y="899710"/>
                  </a:cubicBezTo>
                  <a:cubicBezTo>
                    <a:pt x="898967" y="908021"/>
                    <a:pt x="887695" y="912690"/>
                    <a:pt x="875943" y="912690"/>
                  </a:cubicBezTo>
                  <a:lnTo>
                    <a:pt x="44314" y="912690"/>
                  </a:lnTo>
                  <a:cubicBezTo>
                    <a:pt x="32561" y="912690"/>
                    <a:pt x="21290" y="908021"/>
                    <a:pt x="12979" y="899710"/>
                  </a:cubicBezTo>
                  <a:cubicBezTo>
                    <a:pt x="4669" y="891400"/>
                    <a:pt x="0" y="880128"/>
                    <a:pt x="0" y="868375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20257" cy="95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28691" y="4021300"/>
            <a:ext cx="2144915" cy="2172566"/>
          </a:xfrm>
          <a:custGeom>
            <a:avLst/>
            <a:gdLst/>
            <a:ahLst/>
            <a:cxnLst/>
            <a:rect l="l" t="t" r="r" b="b"/>
            <a:pathLst>
              <a:path w="2144915" h="2172566">
                <a:moveTo>
                  <a:pt x="0" y="0"/>
                </a:moveTo>
                <a:lnTo>
                  <a:pt x="2144915" y="0"/>
                </a:lnTo>
                <a:lnTo>
                  <a:pt x="2144915" y="2172566"/>
                </a:lnTo>
                <a:lnTo>
                  <a:pt x="0" y="2172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10778652" y="3221182"/>
            <a:ext cx="3494100" cy="3864585"/>
            <a:chOff x="0" y="0"/>
            <a:chExt cx="920257" cy="10178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78652" y="7326008"/>
            <a:ext cx="3494100" cy="3864585"/>
            <a:chOff x="0" y="0"/>
            <a:chExt cx="920257" cy="10178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257" cy="1017833"/>
            </a:xfrm>
            <a:custGeom>
              <a:avLst/>
              <a:gdLst/>
              <a:ahLst/>
              <a:cxnLst/>
              <a:rect l="l" t="t" r="r" b="b"/>
              <a:pathLst>
                <a:path w="920257" h="1017833">
                  <a:moveTo>
                    <a:pt x="44314" y="0"/>
                  </a:moveTo>
                  <a:lnTo>
                    <a:pt x="875943" y="0"/>
                  </a:lnTo>
                  <a:cubicBezTo>
                    <a:pt x="887695" y="0"/>
                    <a:pt x="898967" y="4669"/>
                    <a:pt x="907277" y="12979"/>
                  </a:cubicBezTo>
                  <a:cubicBezTo>
                    <a:pt x="915588" y="21290"/>
                    <a:pt x="920257" y="32561"/>
                    <a:pt x="920257" y="44314"/>
                  </a:cubicBezTo>
                  <a:lnTo>
                    <a:pt x="920257" y="973519"/>
                  </a:lnTo>
                  <a:cubicBezTo>
                    <a:pt x="920257" y="985272"/>
                    <a:pt x="915588" y="996543"/>
                    <a:pt x="907277" y="1004854"/>
                  </a:cubicBezTo>
                  <a:cubicBezTo>
                    <a:pt x="898967" y="1013164"/>
                    <a:pt x="887695" y="1017833"/>
                    <a:pt x="875943" y="1017833"/>
                  </a:cubicBezTo>
                  <a:lnTo>
                    <a:pt x="44314" y="1017833"/>
                  </a:lnTo>
                  <a:cubicBezTo>
                    <a:pt x="32561" y="1017833"/>
                    <a:pt x="21290" y="1013164"/>
                    <a:pt x="12979" y="1004854"/>
                  </a:cubicBezTo>
                  <a:cubicBezTo>
                    <a:pt x="4669" y="996543"/>
                    <a:pt x="0" y="985272"/>
                    <a:pt x="0" y="973519"/>
                  </a:cubicBezTo>
                  <a:lnTo>
                    <a:pt x="0" y="44314"/>
                  </a:lnTo>
                  <a:cubicBezTo>
                    <a:pt x="0" y="32561"/>
                    <a:pt x="4669" y="21290"/>
                    <a:pt x="12979" y="12979"/>
                  </a:cubicBezTo>
                  <a:cubicBezTo>
                    <a:pt x="21290" y="4669"/>
                    <a:pt x="32561" y="0"/>
                    <a:pt x="44314" y="0"/>
                  </a:cubicBezTo>
                  <a:close/>
                </a:path>
              </a:pathLst>
            </a:custGeom>
            <a:solidFill>
              <a:srgbClr val="73ACB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20257" cy="105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91827" y="3734176"/>
            <a:ext cx="4533191" cy="2952407"/>
            <a:chOff x="0" y="0"/>
            <a:chExt cx="1193927" cy="77758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3927" cy="777589"/>
            </a:xfrm>
            <a:custGeom>
              <a:avLst/>
              <a:gdLst/>
              <a:ahLst/>
              <a:cxnLst/>
              <a:rect l="l" t="t" r="r" b="b"/>
              <a:pathLst>
                <a:path w="1193927" h="777589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743432"/>
                  </a:lnTo>
                  <a:cubicBezTo>
                    <a:pt x="1193927" y="762296"/>
                    <a:pt x="1178634" y="777589"/>
                    <a:pt x="1159770" y="777589"/>
                  </a:cubicBezTo>
                  <a:lnTo>
                    <a:pt x="34157" y="777589"/>
                  </a:lnTo>
                  <a:cubicBezTo>
                    <a:pt x="15292" y="777589"/>
                    <a:pt x="0" y="762296"/>
                    <a:pt x="0" y="743432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93927" cy="8156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328691" y="4074942"/>
            <a:ext cx="2144915" cy="2137115"/>
          </a:xfrm>
          <a:custGeom>
            <a:avLst/>
            <a:gdLst/>
            <a:ahLst/>
            <a:cxnLst/>
            <a:rect l="l" t="t" r="r" b="b"/>
            <a:pathLst>
              <a:path w="2144915" h="2137115">
                <a:moveTo>
                  <a:pt x="0" y="0"/>
                </a:moveTo>
                <a:lnTo>
                  <a:pt x="2144915" y="0"/>
                </a:lnTo>
                <a:lnTo>
                  <a:pt x="2144915" y="2137116"/>
                </a:lnTo>
                <a:lnTo>
                  <a:pt x="0" y="21371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6" name="Group 16"/>
          <p:cNvGrpSpPr/>
          <p:nvPr/>
        </p:nvGrpSpPr>
        <p:grpSpPr>
          <a:xfrm>
            <a:off x="14491827" y="-368044"/>
            <a:ext cx="4533191" cy="3890423"/>
            <a:chOff x="0" y="0"/>
            <a:chExt cx="1193927" cy="102463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5A8E5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1337461" y="3919342"/>
            <a:ext cx="2376483" cy="2376483"/>
          </a:xfrm>
          <a:custGeom>
            <a:avLst/>
            <a:gdLst/>
            <a:ahLst/>
            <a:cxnLst/>
            <a:rect l="l" t="t" r="r" b="b"/>
            <a:pathLst>
              <a:path w="2376483" h="2376483">
                <a:moveTo>
                  <a:pt x="0" y="0"/>
                </a:moveTo>
                <a:lnTo>
                  <a:pt x="2376482" y="0"/>
                </a:lnTo>
                <a:lnTo>
                  <a:pt x="2376482" y="2376482"/>
                </a:lnTo>
                <a:lnTo>
                  <a:pt x="0" y="2376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0" name="Group 20"/>
          <p:cNvGrpSpPr/>
          <p:nvPr/>
        </p:nvGrpSpPr>
        <p:grpSpPr>
          <a:xfrm>
            <a:off x="14491827" y="6896132"/>
            <a:ext cx="4533191" cy="4310503"/>
            <a:chOff x="0" y="0"/>
            <a:chExt cx="1193927" cy="11352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93927" cy="1135276"/>
            </a:xfrm>
            <a:custGeom>
              <a:avLst/>
              <a:gdLst/>
              <a:ahLst/>
              <a:cxnLst/>
              <a:rect l="l" t="t" r="r" b="b"/>
              <a:pathLst>
                <a:path w="1193927" h="1135276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1101120"/>
                  </a:lnTo>
                  <a:cubicBezTo>
                    <a:pt x="1193927" y="1119984"/>
                    <a:pt x="1178634" y="1135276"/>
                    <a:pt x="1159770" y="1135276"/>
                  </a:cubicBezTo>
                  <a:lnTo>
                    <a:pt x="34157" y="1135276"/>
                  </a:lnTo>
                  <a:cubicBezTo>
                    <a:pt x="15292" y="1135276"/>
                    <a:pt x="0" y="1119984"/>
                    <a:pt x="0" y="1101120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93927" cy="1173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445354" y="170198"/>
            <a:ext cx="3852171" cy="2722140"/>
          </a:xfrm>
          <a:custGeom>
            <a:avLst/>
            <a:gdLst/>
            <a:ahLst/>
            <a:cxnLst/>
            <a:rect l="l" t="t" r="r" b="b"/>
            <a:pathLst>
              <a:path w="3852171" h="2722140">
                <a:moveTo>
                  <a:pt x="0" y="0"/>
                </a:moveTo>
                <a:lnTo>
                  <a:pt x="3852171" y="0"/>
                </a:lnTo>
                <a:lnTo>
                  <a:pt x="3852171" y="2722140"/>
                </a:lnTo>
                <a:lnTo>
                  <a:pt x="0" y="27221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7" name="Freeform 27"/>
          <p:cNvSpPr/>
          <p:nvPr/>
        </p:nvSpPr>
        <p:spPr>
          <a:xfrm>
            <a:off x="15210044" y="7380731"/>
            <a:ext cx="2382208" cy="2377877"/>
          </a:xfrm>
          <a:custGeom>
            <a:avLst/>
            <a:gdLst/>
            <a:ahLst/>
            <a:cxnLst/>
            <a:rect l="l" t="t" r="r" b="b"/>
            <a:pathLst>
              <a:path w="2382208" h="2377877">
                <a:moveTo>
                  <a:pt x="0" y="0"/>
                </a:moveTo>
                <a:lnTo>
                  <a:pt x="2382208" y="0"/>
                </a:lnTo>
                <a:lnTo>
                  <a:pt x="2382208" y="2377876"/>
                </a:lnTo>
                <a:lnTo>
                  <a:pt x="0" y="23778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8" name="Freeform 28"/>
          <p:cNvSpPr/>
          <p:nvPr/>
        </p:nvSpPr>
        <p:spPr>
          <a:xfrm>
            <a:off x="11420551" y="392557"/>
            <a:ext cx="2210303" cy="2182172"/>
          </a:xfrm>
          <a:custGeom>
            <a:avLst/>
            <a:gdLst/>
            <a:ahLst/>
            <a:cxnLst/>
            <a:rect l="l" t="t" r="r" b="b"/>
            <a:pathLst>
              <a:path w="2210303" h="2182172">
                <a:moveTo>
                  <a:pt x="0" y="0"/>
                </a:moveTo>
                <a:lnTo>
                  <a:pt x="2210302" y="0"/>
                </a:lnTo>
                <a:lnTo>
                  <a:pt x="2210302" y="2182172"/>
                </a:lnTo>
                <a:lnTo>
                  <a:pt x="0" y="2182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11636312" y="7845238"/>
            <a:ext cx="1854981" cy="2016283"/>
          </a:xfrm>
          <a:custGeom>
            <a:avLst/>
            <a:gdLst/>
            <a:ahLst/>
            <a:cxnLst/>
            <a:rect l="l" t="t" r="r" b="b"/>
            <a:pathLst>
              <a:path w="1854981" h="2016283">
                <a:moveTo>
                  <a:pt x="0" y="0"/>
                </a:moveTo>
                <a:lnTo>
                  <a:pt x="1854980" y="0"/>
                </a:lnTo>
                <a:lnTo>
                  <a:pt x="1854980" y="2016283"/>
                </a:lnTo>
                <a:lnTo>
                  <a:pt x="0" y="20162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TextBox 30"/>
          <p:cNvSpPr txBox="1"/>
          <p:nvPr/>
        </p:nvSpPr>
        <p:spPr>
          <a:xfrm>
            <a:off x="1600824" y="3420952"/>
            <a:ext cx="7934325" cy="2782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6"/>
              </a:lnSpc>
            </a:pPr>
            <a:r>
              <a:rPr lang="en-US" sz="5512" b="1" u="sng" spc="-22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POŻYCZKI</a:t>
            </a:r>
          </a:p>
          <a:p>
            <a:pPr algn="l">
              <a:lnSpc>
                <a:spcPts val="7056"/>
              </a:lnSpc>
            </a:pPr>
            <a:r>
              <a:rPr lang="en-US" sz="5512" b="1" spc="-22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ZAGADNIENIA PROCEDURALNE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4551" y="-1591733"/>
            <a:ext cx="4533191" cy="3890423"/>
            <a:chOff x="0" y="0"/>
            <a:chExt cx="1193927" cy="10246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3927" cy="1024638"/>
            </a:xfrm>
            <a:custGeom>
              <a:avLst/>
              <a:gdLst/>
              <a:ahLst/>
              <a:cxnLst/>
              <a:rect l="l" t="t" r="r" b="b"/>
              <a:pathLst>
                <a:path w="1193927" h="1024638">
                  <a:moveTo>
                    <a:pt x="34157" y="0"/>
                  </a:moveTo>
                  <a:lnTo>
                    <a:pt x="1159770" y="0"/>
                  </a:lnTo>
                  <a:cubicBezTo>
                    <a:pt x="1178634" y="0"/>
                    <a:pt x="1193927" y="15292"/>
                    <a:pt x="1193927" y="34157"/>
                  </a:cubicBezTo>
                  <a:lnTo>
                    <a:pt x="1193927" y="990481"/>
                  </a:lnTo>
                  <a:cubicBezTo>
                    <a:pt x="1193927" y="1009346"/>
                    <a:pt x="1178634" y="1024638"/>
                    <a:pt x="1159770" y="1024638"/>
                  </a:cubicBezTo>
                  <a:lnTo>
                    <a:pt x="34157" y="1024638"/>
                  </a:lnTo>
                  <a:cubicBezTo>
                    <a:pt x="15292" y="1024638"/>
                    <a:pt x="0" y="1009346"/>
                    <a:pt x="0" y="990481"/>
                  </a:cubicBezTo>
                  <a:lnTo>
                    <a:pt x="0" y="34157"/>
                  </a:lnTo>
                  <a:cubicBezTo>
                    <a:pt x="0" y="15292"/>
                    <a:pt x="15292" y="0"/>
                    <a:pt x="34157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93927" cy="106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150" y="-303762"/>
            <a:ext cx="896373" cy="11009723"/>
            <a:chOff x="0" y="0"/>
            <a:chExt cx="236082" cy="289968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082" cy="2899680"/>
            </a:xfrm>
            <a:custGeom>
              <a:avLst/>
              <a:gdLst/>
              <a:ahLst/>
              <a:cxnLst/>
              <a:rect l="l" t="t" r="r" b="b"/>
              <a:pathLst>
                <a:path w="236082" h="2899680">
                  <a:moveTo>
                    <a:pt x="118041" y="0"/>
                  </a:moveTo>
                  <a:lnTo>
                    <a:pt x="118041" y="0"/>
                  </a:lnTo>
                  <a:cubicBezTo>
                    <a:pt x="149347" y="0"/>
                    <a:pt x="179371" y="12436"/>
                    <a:pt x="201508" y="34573"/>
                  </a:cubicBezTo>
                  <a:cubicBezTo>
                    <a:pt x="223645" y="56710"/>
                    <a:pt x="236082" y="86734"/>
                    <a:pt x="236082" y="118041"/>
                  </a:cubicBezTo>
                  <a:lnTo>
                    <a:pt x="236082" y="2781639"/>
                  </a:lnTo>
                  <a:cubicBezTo>
                    <a:pt x="236082" y="2812946"/>
                    <a:pt x="223645" y="2842970"/>
                    <a:pt x="201508" y="2865107"/>
                  </a:cubicBezTo>
                  <a:cubicBezTo>
                    <a:pt x="179371" y="2887244"/>
                    <a:pt x="149347" y="2899680"/>
                    <a:pt x="118041" y="2899680"/>
                  </a:cubicBezTo>
                  <a:lnTo>
                    <a:pt x="118041" y="2899680"/>
                  </a:lnTo>
                  <a:cubicBezTo>
                    <a:pt x="86734" y="2899680"/>
                    <a:pt x="56710" y="2887244"/>
                    <a:pt x="34573" y="2865107"/>
                  </a:cubicBezTo>
                  <a:cubicBezTo>
                    <a:pt x="12436" y="2842970"/>
                    <a:pt x="0" y="2812946"/>
                    <a:pt x="0" y="2781639"/>
                  </a:cubicBezTo>
                  <a:lnTo>
                    <a:pt x="0" y="118041"/>
                  </a:lnTo>
                  <a:cubicBezTo>
                    <a:pt x="0" y="86734"/>
                    <a:pt x="12436" y="56710"/>
                    <a:pt x="34573" y="34573"/>
                  </a:cubicBezTo>
                  <a:cubicBezTo>
                    <a:pt x="56710" y="12436"/>
                    <a:pt x="86734" y="0"/>
                    <a:pt x="118041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6082" cy="293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088333" y="9305058"/>
            <a:ext cx="12451912" cy="47625"/>
            <a:chOff x="0" y="0"/>
            <a:chExt cx="3279516" cy="125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79516" cy="12543"/>
            </a:xfrm>
            <a:custGeom>
              <a:avLst/>
              <a:gdLst/>
              <a:ahLst/>
              <a:cxnLst/>
              <a:rect l="l" t="t" r="r" b="b"/>
              <a:pathLst>
                <a:path w="3279516" h="12543">
                  <a:moveTo>
                    <a:pt x="6272" y="0"/>
                  </a:moveTo>
                  <a:lnTo>
                    <a:pt x="3273244" y="0"/>
                  </a:lnTo>
                  <a:cubicBezTo>
                    <a:pt x="3274907" y="0"/>
                    <a:pt x="3276503" y="661"/>
                    <a:pt x="3277679" y="1837"/>
                  </a:cubicBezTo>
                  <a:cubicBezTo>
                    <a:pt x="3278855" y="3013"/>
                    <a:pt x="3279516" y="4608"/>
                    <a:pt x="3279516" y="6272"/>
                  </a:cubicBezTo>
                  <a:lnTo>
                    <a:pt x="3279516" y="6272"/>
                  </a:lnTo>
                  <a:cubicBezTo>
                    <a:pt x="3279516" y="7935"/>
                    <a:pt x="3278855" y="9530"/>
                    <a:pt x="3277679" y="10706"/>
                  </a:cubicBezTo>
                  <a:cubicBezTo>
                    <a:pt x="3276503" y="11882"/>
                    <a:pt x="3274907" y="12543"/>
                    <a:pt x="3273244" y="12543"/>
                  </a:cubicBezTo>
                  <a:lnTo>
                    <a:pt x="6272" y="12543"/>
                  </a:lnTo>
                  <a:cubicBezTo>
                    <a:pt x="4608" y="12543"/>
                    <a:pt x="3013" y="11882"/>
                    <a:pt x="1837" y="10706"/>
                  </a:cubicBezTo>
                  <a:cubicBezTo>
                    <a:pt x="661" y="9530"/>
                    <a:pt x="0" y="7935"/>
                    <a:pt x="0" y="6272"/>
                  </a:cubicBezTo>
                  <a:lnTo>
                    <a:pt x="0" y="6272"/>
                  </a:lnTo>
                  <a:cubicBezTo>
                    <a:pt x="0" y="4608"/>
                    <a:pt x="661" y="3013"/>
                    <a:pt x="1837" y="1837"/>
                  </a:cubicBezTo>
                  <a:cubicBezTo>
                    <a:pt x="3013" y="661"/>
                    <a:pt x="4608" y="0"/>
                    <a:pt x="627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7951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982105" y="0"/>
            <a:ext cx="3139608" cy="2218607"/>
          </a:xfrm>
          <a:custGeom>
            <a:avLst/>
            <a:gdLst/>
            <a:ahLst/>
            <a:cxnLst/>
            <a:rect l="l" t="t" r="r" b="b"/>
            <a:pathLst>
              <a:path w="3139608" h="2218607">
                <a:moveTo>
                  <a:pt x="0" y="0"/>
                </a:moveTo>
                <a:lnTo>
                  <a:pt x="3139607" y="0"/>
                </a:lnTo>
                <a:lnTo>
                  <a:pt x="3139607" y="2218607"/>
                </a:lnTo>
                <a:lnTo>
                  <a:pt x="0" y="22186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3847767" y="9893658"/>
            <a:ext cx="2834707" cy="1502930"/>
            <a:chOff x="0" y="0"/>
            <a:chExt cx="746589" cy="3958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6AE8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7249" y="9893658"/>
            <a:ext cx="2834707" cy="1502930"/>
            <a:chOff x="0" y="0"/>
            <a:chExt cx="746589" cy="3958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B3CEA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726730" y="9893658"/>
            <a:ext cx="2834707" cy="1502930"/>
            <a:chOff x="0" y="0"/>
            <a:chExt cx="746589" cy="39583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A9CCD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953077" y="0"/>
            <a:ext cx="7941289" cy="12030692"/>
          </a:xfrm>
          <a:custGeom>
            <a:avLst/>
            <a:gdLst/>
            <a:ahLst/>
            <a:cxnLst/>
            <a:rect l="l" t="t" r="r" b="b"/>
            <a:pathLst>
              <a:path w="7941289" h="12030692">
                <a:moveTo>
                  <a:pt x="0" y="0"/>
                </a:moveTo>
                <a:lnTo>
                  <a:pt x="7941289" y="0"/>
                </a:lnTo>
                <a:lnTo>
                  <a:pt x="7941289" y="12030692"/>
                </a:lnTo>
                <a:lnTo>
                  <a:pt x="0" y="120306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4999"/>
            </a:blip>
            <a:stretch>
              <a:fillRect r="-114385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2" name="Group 22"/>
          <p:cNvGrpSpPr/>
          <p:nvPr/>
        </p:nvGrpSpPr>
        <p:grpSpPr>
          <a:xfrm>
            <a:off x="12666212" y="9893658"/>
            <a:ext cx="2834707" cy="1502930"/>
            <a:chOff x="0" y="0"/>
            <a:chExt cx="746589" cy="3958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F4D27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605693" y="9893658"/>
            <a:ext cx="2834707" cy="1502930"/>
            <a:chOff x="0" y="0"/>
            <a:chExt cx="746589" cy="39583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46589" cy="395834"/>
            </a:xfrm>
            <a:custGeom>
              <a:avLst/>
              <a:gdLst/>
              <a:ahLst/>
              <a:cxnLst/>
              <a:rect l="l" t="t" r="r" b="b"/>
              <a:pathLst>
                <a:path w="746589" h="395834">
                  <a:moveTo>
                    <a:pt x="54622" y="0"/>
                  </a:moveTo>
                  <a:lnTo>
                    <a:pt x="691967" y="0"/>
                  </a:lnTo>
                  <a:cubicBezTo>
                    <a:pt x="706454" y="0"/>
                    <a:pt x="720347" y="5755"/>
                    <a:pt x="730591" y="15999"/>
                  </a:cubicBezTo>
                  <a:cubicBezTo>
                    <a:pt x="740835" y="26242"/>
                    <a:pt x="746589" y="40136"/>
                    <a:pt x="746589" y="54622"/>
                  </a:cubicBezTo>
                  <a:lnTo>
                    <a:pt x="746589" y="341211"/>
                  </a:lnTo>
                  <a:cubicBezTo>
                    <a:pt x="746589" y="355698"/>
                    <a:pt x="740835" y="369591"/>
                    <a:pt x="730591" y="379835"/>
                  </a:cubicBezTo>
                  <a:cubicBezTo>
                    <a:pt x="720347" y="390079"/>
                    <a:pt x="706454" y="395834"/>
                    <a:pt x="691967" y="395834"/>
                  </a:cubicBezTo>
                  <a:lnTo>
                    <a:pt x="54622" y="395834"/>
                  </a:lnTo>
                  <a:cubicBezTo>
                    <a:pt x="40136" y="395834"/>
                    <a:pt x="26242" y="390079"/>
                    <a:pt x="15999" y="379835"/>
                  </a:cubicBezTo>
                  <a:cubicBezTo>
                    <a:pt x="5755" y="369591"/>
                    <a:pt x="0" y="355698"/>
                    <a:pt x="0" y="341211"/>
                  </a:cubicBezTo>
                  <a:lnTo>
                    <a:pt x="0" y="54622"/>
                  </a:lnTo>
                  <a:cubicBezTo>
                    <a:pt x="0" y="40136"/>
                    <a:pt x="5755" y="26242"/>
                    <a:pt x="15999" y="15999"/>
                  </a:cubicBezTo>
                  <a:cubicBezTo>
                    <a:pt x="26242" y="5755"/>
                    <a:pt x="40136" y="0"/>
                    <a:pt x="54622" y="0"/>
                  </a:cubicBezTo>
                  <a:close/>
                </a:path>
              </a:pathLst>
            </a:custGeom>
            <a:solidFill>
              <a:srgbClr val="88B9C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46589" cy="433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746042" y="9437220"/>
            <a:ext cx="9176899" cy="325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49"/>
              </a:lnSpc>
            </a:pPr>
            <a:r>
              <a:rPr lang="en-US" sz="1737" b="1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Wojewódzki Fundusz Ochrony Środowiska i Gospodarki Wodnej w Krakowie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3077" y="971550"/>
            <a:ext cx="12875202" cy="61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700" b="1" spc="37">
                <a:solidFill>
                  <a:srgbClr val="000000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Zagadnienia proceduralne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3077" y="1541799"/>
            <a:ext cx="1556622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b="1" spc="27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rPr>
              <a:t>POŻYCZKI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27388" y="2873654"/>
            <a:ext cx="13895658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Terminy rozpatrywania wniosków o pomoc finansową w danym roku kalendarzowym ustala Zarząd najpóźniej do dnia 31 grudnia roku poprzedniego.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17863" y="4112479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Nabór wniosków o dofinansowanie w postaci pożyczki odbywa się w trybie ciągłym, począwszy od 01 lutego 2025 r. do 31 grudnia 2025 r. </a:t>
            </a:r>
          </a:p>
        </p:txBody>
      </p:sp>
      <p:sp>
        <p:nvSpPr>
          <p:cNvPr id="33" name="Freeform 33"/>
          <p:cNvSpPr/>
          <p:nvPr/>
        </p:nvSpPr>
        <p:spPr>
          <a:xfrm>
            <a:off x="1784482" y="2998360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784482" y="4236774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30"/>
                </a:lnTo>
                <a:lnTo>
                  <a:pt x="0" y="45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TextBox 35"/>
          <p:cNvSpPr txBox="1"/>
          <p:nvPr/>
        </p:nvSpPr>
        <p:spPr>
          <a:xfrm>
            <a:off x="3127388" y="5366028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Rozpatrywanie wniosków odbywać się będzie w trybie ciągłym do wyczerpania środków finansowych przeznaczonych w planie działalności.</a:t>
            </a:r>
          </a:p>
        </p:txBody>
      </p:sp>
      <p:sp>
        <p:nvSpPr>
          <p:cNvPr id="36" name="Freeform 36"/>
          <p:cNvSpPr/>
          <p:nvPr/>
        </p:nvSpPr>
        <p:spPr>
          <a:xfrm>
            <a:off x="1784482" y="7602041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7" name="TextBox 37"/>
          <p:cNvSpPr txBox="1"/>
          <p:nvPr/>
        </p:nvSpPr>
        <p:spPr>
          <a:xfrm>
            <a:off x="3127388" y="6636434"/>
            <a:ext cx="13943283" cy="4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Wniosek o pomoc finansową należy złożyć na formularzu obwiązującym w Funduszu.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127388" y="7478216"/>
            <a:ext cx="13943283" cy="93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4"/>
              </a:lnSpc>
            </a:pPr>
            <a:r>
              <a:rPr lang="en-US" sz="2771" spc="27">
                <a:solidFill>
                  <a:srgbClr val="000000"/>
                </a:solidFill>
                <a:latin typeface="Futura"/>
                <a:ea typeface="Futura"/>
                <a:cs typeface="Futura"/>
                <a:sym typeface="Futura"/>
              </a:rPr>
              <a:t>Wniosek należy złożyć, w wyznaczonym terminie, zarówno w wersji elektronicznej poprzez Portal Beneficjenta oraz podpisanej (papierowej lub przez ePUAP).</a:t>
            </a:r>
          </a:p>
        </p:txBody>
      </p:sp>
      <p:sp>
        <p:nvSpPr>
          <p:cNvPr id="39" name="Freeform 39"/>
          <p:cNvSpPr/>
          <p:nvPr/>
        </p:nvSpPr>
        <p:spPr>
          <a:xfrm>
            <a:off x="1784482" y="5518717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0" name="Freeform 40"/>
          <p:cNvSpPr/>
          <p:nvPr/>
        </p:nvSpPr>
        <p:spPr>
          <a:xfrm>
            <a:off x="1784482" y="6693644"/>
            <a:ext cx="910232" cy="458529"/>
          </a:xfrm>
          <a:custGeom>
            <a:avLst/>
            <a:gdLst/>
            <a:ahLst/>
            <a:cxnLst/>
            <a:rect l="l" t="t" r="r" b="b"/>
            <a:pathLst>
              <a:path w="910232" h="458529">
                <a:moveTo>
                  <a:pt x="0" y="0"/>
                </a:moveTo>
                <a:lnTo>
                  <a:pt x="910231" y="0"/>
                </a:lnTo>
                <a:lnTo>
                  <a:pt x="910231" y="458529"/>
                </a:lnTo>
                <a:lnTo>
                  <a:pt x="0" y="458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1706</Words>
  <Application>Microsoft Office PowerPoint</Application>
  <PresentationFormat>Niestandardowy</PresentationFormat>
  <Paragraphs>155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Futura</vt:lpstr>
      <vt:lpstr>Arial</vt:lpstr>
      <vt:lpstr>Calibri</vt:lpstr>
      <vt:lpstr>Futura Bold</vt:lpstr>
      <vt:lpstr>Futura Ultra-Bold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WFOŚiGW Krk</dc:title>
  <dc:creator>Katarzyna Stadnik</dc:creator>
  <cp:lastModifiedBy>WFOSiGW</cp:lastModifiedBy>
  <cp:revision>2</cp:revision>
  <dcterms:created xsi:type="dcterms:W3CDTF">2006-08-16T00:00:00Z</dcterms:created>
  <dcterms:modified xsi:type="dcterms:W3CDTF">2025-02-11T14:52:49Z</dcterms:modified>
  <dc:identifier>DAGeCoGQZhY</dc:identifier>
</cp:coreProperties>
</file>