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62" r:id="rId2"/>
    <p:sldId id="561" r:id="rId3"/>
    <p:sldId id="564" r:id="rId4"/>
    <p:sldId id="565" r:id="rId5"/>
    <p:sldId id="571" r:id="rId6"/>
    <p:sldId id="566" r:id="rId7"/>
    <p:sldId id="572" r:id="rId8"/>
    <p:sldId id="573" r:id="rId9"/>
    <p:sldId id="563" r:id="rId10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97E356-82C0-F8F0-8649-B5E85DDE25E6}" name="Kowalczyk Dorota" initials="DK" userId="S::Dorota.Kowalczyk@nfosigw.gov.pl::c845639c-5ae5-487f-8b57-2debb3d842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latinLnBrk="0">
      <a:defRPr sz="1600">
        <a:latin typeface="Open sans bold"/>
        <a:ea typeface="+mn-ea"/>
        <a:cs typeface="+mn-cs"/>
        <a:sym typeface="Calibri"/>
      </a:defRPr>
    </a:lvl1pPr>
    <a:lvl2pPr indent="228600" defTabSz="1219200" latinLnBrk="0">
      <a:defRPr sz="1600">
        <a:latin typeface="+mn-lt"/>
        <a:ea typeface="+mn-ea"/>
        <a:cs typeface="+mn-cs"/>
        <a:sym typeface="Calibri"/>
      </a:defRPr>
    </a:lvl2pPr>
    <a:lvl3pPr indent="457200" defTabSz="1219200" latinLnBrk="0">
      <a:defRPr sz="1600">
        <a:latin typeface="+mn-lt"/>
        <a:ea typeface="+mn-ea"/>
        <a:cs typeface="+mn-cs"/>
        <a:sym typeface="Calibri"/>
      </a:defRPr>
    </a:lvl3pPr>
    <a:lvl4pPr indent="685800" defTabSz="1219200" latinLnBrk="0">
      <a:defRPr sz="1600">
        <a:latin typeface="+mn-lt"/>
        <a:ea typeface="+mn-ea"/>
        <a:cs typeface="+mn-cs"/>
        <a:sym typeface="Calibri"/>
      </a:defRPr>
    </a:lvl4pPr>
    <a:lvl5pPr indent="914400" defTabSz="1219200" latinLnBrk="0">
      <a:defRPr sz="1600">
        <a:latin typeface="+mn-lt"/>
        <a:ea typeface="+mn-ea"/>
        <a:cs typeface="+mn-cs"/>
        <a:sym typeface="Calibri"/>
      </a:defRPr>
    </a:lvl5pPr>
    <a:lvl6pPr indent="1143000" defTabSz="1219200" latinLnBrk="0">
      <a:defRPr sz="1600">
        <a:latin typeface="+mn-lt"/>
        <a:ea typeface="+mn-ea"/>
        <a:cs typeface="+mn-cs"/>
        <a:sym typeface="Calibri"/>
      </a:defRPr>
    </a:lvl6pPr>
    <a:lvl7pPr indent="1371600" defTabSz="1219200" latinLnBrk="0">
      <a:defRPr sz="1600">
        <a:latin typeface="+mn-lt"/>
        <a:ea typeface="+mn-ea"/>
        <a:cs typeface="+mn-cs"/>
        <a:sym typeface="Calibri"/>
      </a:defRPr>
    </a:lvl7pPr>
    <a:lvl8pPr indent="1600200" defTabSz="1219200" latinLnBrk="0">
      <a:defRPr sz="1600">
        <a:latin typeface="+mn-lt"/>
        <a:ea typeface="+mn-ea"/>
        <a:cs typeface="+mn-cs"/>
        <a:sym typeface="Calibri"/>
      </a:defRPr>
    </a:lvl8pPr>
    <a:lvl9pPr indent="1828800" defTabSz="1219200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14399" y="2840564"/>
            <a:ext cx="10363201" cy="196003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  <a:ea typeface="Open sans bold"/>
                <a:cs typeface="Open sans bold"/>
                <a:sym typeface="Source Sans Pro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Open sans bold"/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Open sans bold"/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Open sans bold"/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Open sans bold"/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Open sans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598" y="2133599"/>
            <a:ext cx="10972803" cy="603461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  <a:lvl2pPr>
              <a:defRPr>
                <a:latin typeface="Open sans bold"/>
              </a:defRPr>
            </a:lvl2pPr>
            <a:lvl3pPr>
              <a:defRPr>
                <a:latin typeface="Open sans bold"/>
              </a:defRPr>
            </a:lvl3pPr>
            <a:lvl4pPr>
              <a:defRPr>
                <a:latin typeface="Open sans bold"/>
              </a:defRPr>
            </a:lvl4pPr>
            <a:lvl5pPr>
              <a:defRPr>
                <a:latin typeface="Open sans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2" y="5875866"/>
            <a:ext cx="10363203" cy="1816103"/>
          </a:xfrm>
          <a:prstGeom prst="rect">
            <a:avLst/>
          </a:prstGeom>
        </p:spPr>
        <p:txBody>
          <a:bodyPr anchor="t"/>
          <a:lstStyle>
            <a:lvl1pPr algn="l">
              <a:defRPr sz="5200" b="1" cap="all">
                <a:latin typeface="Open sa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2" y="3875616"/>
            <a:ext cx="10363203" cy="200025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Open sans bold"/>
              </a:defRPr>
            </a:lvl1pPr>
            <a:lvl2pPr marL="0" indent="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Open sans bold"/>
              </a:defRPr>
            </a:lvl2pPr>
            <a:lvl3pPr marL="0" indent="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Open sans bold"/>
              </a:defRPr>
            </a:lvl3pPr>
            <a:lvl4pPr marL="0" indent="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Open sans bold"/>
              </a:defRPr>
            </a:lvl4pPr>
            <a:lvl5pPr marL="0" indent="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  <a:latin typeface="Open sans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598" y="2133599"/>
            <a:ext cx="5384804" cy="6034619"/>
          </a:xfrm>
          <a:prstGeom prst="rect">
            <a:avLst/>
          </a:prstGeom>
        </p:spPr>
        <p:txBody>
          <a:bodyPr/>
          <a:lstStyle>
            <a:lvl1pPr marL="440871" indent="-440871">
              <a:spcBef>
                <a:spcPts val="800"/>
              </a:spcBef>
              <a:defRPr sz="3600">
                <a:latin typeface="Open sans bold"/>
              </a:defRPr>
            </a:lvl1pPr>
            <a:lvl2pPr>
              <a:spcBef>
                <a:spcPts val="800"/>
              </a:spcBef>
              <a:defRPr sz="3600">
                <a:latin typeface="Open sans bold"/>
              </a:defRPr>
            </a:lvl2pPr>
            <a:lvl3pPr marL="1325877" indent="-411477">
              <a:spcBef>
                <a:spcPts val="800"/>
              </a:spcBef>
              <a:defRPr sz="3600">
                <a:latin typeface="Open sans bold"/>
              </a:defRPr>
            </a:lvl3pPr>
            <a:lvl4pPr marL="1828800" indent="-457200">
              <a:spcBef>
                <a:spcPts val="800"/>
              </a:spcBef>
              <a:defRPr sz="3600">
                <a:latin typeface="Open sans bold"/>
              </a:defRPr>
            </a:lvl4pPr>
            <a:lvl5pPr marL="2286000" indent="-457200">
              <a:spcBef>
                <a:spcPts val="800"/>
              </a:spcBef>
              <a:defRPr sz="3600">
                <a:latin typeface="Open sans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598" y="2046815"/>
            <a:ext cx="5386921" cy="85301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200" b="1">
                <a:latin typeface="Open sans bold"/>
              </a:defRPr>
            </a:lvl1pPr>
            <a:lvl2pPr marL="0" indent="0">
              <a:spcBef>
                <a:spcPts val="700"/>
              </a:spcBef>
              <a:buSzTx/>
              <a:buFontTx/>
              <a:buNone/>
              <a:defRPr sz="3200" b="1">
                <a:latin typeface="Open sans bold"/>
              </a:defRPr>
            </a:lvl2pPr>
            <a:lvl3pPr marL="0" indent="0">
              <a:spcBef>
                <a:spcPts val="700"/>
              </a:spcBef>
              <a:buSzTx/>
              <a:buFontTx/>
              <a:buNone/>
              <a:defRPr sz="3200" b="1">
                <a:latin typeface="Open sans bold"/>
              </a:defRPr>
            </a:lvl3pPr>
            <a:lvl4pPr marL="0" indent="0">
              <a:spcBef>
                <a:spcPts val="700"/>
              </a:spcBef>
              <a:buSzTx/>
              <a:buFontTx/>
              <a:buNone/>
              <a:defRPr sz="3200" b="1">
                <a:latin typeface="Open sans bold"/>
              </a:defRPr>
            </a:lvl4pPr>
            <a:lvl5pPr marL="0" indent="0">
              <a:spcBef>
                <a:spcPts val="700"/>
              </a:spcBef>
              <a:buSzTx/>
              <a:buFontTx/>
              <a:buNone/>
              <a:defRPr sz="3200" b="1">
                <a:latin typeface="Open sans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93366" y="2046815"/>
            <a:ext cx="5389036" cy="853019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Open sans bold"/>
              </a:defRPr>
            </a:lvl1pPr>
          </a:lstStyle>
          <a:p>
            <a:endParaRPr dirty="0"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23" y="-26676"/>
            <a:ext cx="24478846" cy="13769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03" y="-3972"/>
            <a:ext cx="13946567" cy="1842097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41494" y="13309087"/>
            <a:ext cx="373174" cy="36932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bold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9000118-9637-7CD8-F30E-197D0B204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561" y="11909562"/>
            <a:ext cx="5415727" cy="1832590"/>
          </a:xfrm>
          <a:prstGeom prst="rect">
            <a:avLst/>
          </a:prstGeom>
          <a:noFill/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5D6AA3F-B9C4-C385-2D0F-8F761C7560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52191" r="-1"/>
          <a:stretch/>
        </p:blipFill>
        <p:spPr>
          <a:xfrm>
            <a:off x="18502288" y="11909562"/>
            <a:ext cx="5881712" cy="183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598" y="366183"/>
            <a:ext cx="10972803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9227" y="8533887"/>
            <a:ext cx="373174" cy="369326"/>
          </a:xfrm>
          <a:prstGeom prst="rect">
            <a:avLst/>
          </a:prstGeom>
          <a:ln w="127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  <a:latin typeface="Open sans bold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Open sans bold"/>
          <a:ea typeface="+mn-ea"/>
          <a:cs typeface="+mn-cs"/>
          <a:sym typeface="Calibri"/>
        </a:defRPr>
      </a:lvl1pPr>
      <a:lvl2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50056" marR="0" indent="-450056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Open sans bold"/>
          <a:ea typeface="+mn-ea"/>
          <a:cs typeface="+mn-cs"/>
          <a:sym typeface="Calibri"/>
        </a:defRPr>
      </a:lvl1pPr>
      <a:lvl2pPr marL="885825" marR="0" indent="-428625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–"/>
        <a:tabLst/>
        <a:defRPr sz="4200" b="0" i="0" u="none" strike="noStrike" cap="none" spc="0" baseline="0">
          <a:solidFill>
            <a:srgbClr val="000000"/>
          </a:solidFill>
          <a:uFillTx/>
          <a:latin typeface="Open sans bold"/>
          <a:ea typeface="+mn-ea"/>
          <a:cs typeface="+mn-cs"/>
          <a:sym typeface="Calibri"/>
        </a:defRPr>
      </a:lvl2pPr>
      <a:lvl3pPr marL="1314450" marR="0" indent="-40005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Open sans bold"/>
          <a:ea typeface="+mn-ea"/>
          <a:cs typeface="+mn-cs"/>
          <a:sym typeface="Calibri"/>
        </a:defRPr>
      </a:lvl3pPr>
      <a:lvl4pPr marL="1851660" marR="0" indent="-48006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–"/>
        <a:tabLst/>
        <a:defRPr sz="4200" b="0" i="0" u="none" strike="noStrike" cap="none" spc="0" baseline="0">
          <a:solidFill>
            <a:srgbClr val="000000"/>
          </a:solidFill>
          <a:uFillTx/>
          <a:latin typeface="Open sans bold"/>
          <a:ea typeface="+mn-ea"/>
          <a:cs typeface="+mn-cs"/>
          <a:sym typeface="Calibri"/>
        </a:defRPr>
      </a:lvl4pPr>
      <a:lvl5pPr marL="2308860" marR="0" indent="-48006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»"/>
        <a:tabLst/>
        <a:defRPr sz="4200" b="0" i="0" u="none" strike="noStrike" cap="none" spc="0" baseline="0">
          <a:solidFill>
            <a:srgbClr val="000000"/>
          </a:solidFill>
          <a:uFillTx/>
          <a:latin typeface="Open sans bold"/>
          <a:ea typeface="+mn-ea"/>
          <a:cs typeface="+mn-cs"/>
          <a:sym typeface="Calibri"/>
        </a:defRPr>
      </a:lvl5pPr>
      <a:lvl6pPr marL="2766060" marR="0" indent="-48006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223260" marR="0" indent="-48006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804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1376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5wLzGu_2nabKNk85MDEga0dx8E-o-qMt/view" TargetMode="External"/><Relationship Id="rId2" Type="http://schemas.openxmlformats.org/officeDocument/2006/relationships/hyperlink" Target="https://gwd.nfosigw.gov.pl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live/hzDpKD1e9H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F23D3-F26E-5D95-83AE-5FB55421D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96916526-DC7A-C4BB-DD9C-8173F32258A9}"/>
              </a:ext>
            </a:extLst>
          </p:cNvPr>
          <p:cNvSpPr txBox="1"/>
          <p:nvPr/>
        </p:nvSpPr>
        <p:spPr>
          <a:xfrm>
            <a:off x="1212573" y="2057842"/>
            <a:ext cx="1711518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lang="pl-PL" sz="5400" dirty="0">
              <a:latin typeface="Open sans bold"/>
            </a:endParaRPr>
          </a:p>
        </p:txBody>
      </p:sp>
      <p:sp>
        <p:nvSpPr>
          <p:cNvPr id="124" name="Naprawiamy program, żeby zabezpieczyć Polki i Polaków  przed nadużyciami.…">
            <a:extLst>
              <a:ext uri="{FF2B5EF4-FFF2-40B4-BE49-F238E27FC236}">
                <a16:creationId xmlns:a16="http://schemas.microsoft.com/office/drawing/2014/main" id="{1C3E50C0-997E-E50C-EADF-76B4D5F1AC84}"/>
              </a:ext>
            </a:extLst>
          </p:cNvPr>
          <p:cNvSpPr txBox="1"/>
          <p:nvPr/>
        </p:nvSpPr>
        <p:spPr>
          <a:xfrm>
            <a:off x="1212573" y="3103004"/>
            <a:ext cx="21229984" cy="879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825500">
              <a:lnSpc>
                <a:spcPct val="120000"/>
              </a:lnSpc>
              <a:defRPr sz="2600">
                <a:solidFill>
                  <a:srgbClr val="404040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pPr>
            <a:endParaRPr lang="pl-PL" sz="4400" b="1" spc="-87" dirty="0">
              <a:solidFill>
                <a:srgbClr val="B03F6D"/>
              </a:solidFill>
              <a:latin typeface="Open sans bold"/>
              <a:ea typeface="Source Sans Pro Semibold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723E97-ED88-2143-03FB-E4C737D334DB}"/>
              </a:ext>
            </a:extLst>
          </p:cNvPr>
          <p:cNvSpPr txBox="1"/>
          <p:nvPr/>
        </p:nvSpPr>
        <p:spPr>
          <a:xfrm>
            <a:off x="2293088" y="2548360"/>
            <a:ext cx="1979782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 bold"/>
                <a:cs typeface="Arial" panose="020B0604020202020204" pitchFamily="34" charset="0"/>
              </a:rPr>
              <a:t>Audyty energetyczne w nowej </a:t>
            </a:r>
            <a:r>
              <a:rPr lang="pl-PL" sz="4800" b="1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rPr>
              <a:t>odsłonie </a:t>
            </a:r>
            <a:r>
              <a:rPr lang="pl-PL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 bold"/>
                <a:cs typeface="Arial" panose="020B0604020202020204" pitchFamily="34" charset="0"/>
              </a:rPr>
              <a:t>Programu Czyste Powietrze</a:t>
            </a:r>
            <a:endParaRPr lang="pl-PL" sz="4800" b="1" dirty="0">
              <a:solidFill>
                <a:schemeClr val="accent1">
                  <a:lumMod val="75000"/>
                </a:schemeClr>
              </a:solidFill>
              <a:latin typeface="Open sans bold"/>
              <a:cs typeface="Arial" panose="020B0604020202020204" pitchFamily="34" charset="0"/>
            </a:endParaRPr>
          </a:p>
        </p:txBody>
      </p:sp>
      <p:pic>
        <p:nvPicPr>
          <p:cNvPr id="6" name="Obraz 5" descr="Obraz zawierający tekst, Czcionka, logo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48E1068-B463-AF32-BB1E-D28DEAF2F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24" y="3692360"/>
            <a:ext cx="9848094" cy="663087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7F1C99F-4FAE-3C2F-EE06-81C39B01DD02}"/>
              </a:ext>
            </a:extLst>
          </p:cNvPr>
          <p:cNvSpPr txBox="1"/>
          <p:nvPr/>
        </p:nvSpPr>
        <p:spPr>
          <a:xfrm>
            <a:off x="18804067" y="1190847"/>
            <a:ext cx="4436786" cy="553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Open sans bold"/>
                <a:cs typeface="Arial" panose="020B0604020202020204" pitchFamily="34" charset="0"/>
                <a:sym typeface="Calibri"/>
              </a:rPr>
              <a:t>Modlniczka, 11.06.2025 r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bold"/>
                <a:sym typeface="Calibri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5EC1626-7E7E-8277-80E6-E92828E78567}"/>
              </a:ext>
            </a:extLst>
          </p:cNvPr>
          <p:cNvSpPr txBox="1"/>
          <p:nvPr/>
        </p:nvSpPr>
        <p:spPr>
          <a:xfrm>
            <a:off x="1212572" y="10612996"/>
            <a:ext cx="20199597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rPr>
              <a:t>Spotkanie z Audytorami Energetycznymi</a:t>
            </a:r>
            <a:endParaRPr lang="pl-PL" dirty="0"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7310582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E974A-B2FD-0419-FB44-121B3598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9E21BC6E-D83C-6F7C-0065-D94223E943B9}"/>
              </a:ext>
            </a:extLst>
          </p:cNvPr>
          <p:cNvSpPr txBox="1"/>
          <p:nvPr/>
        </p:nvSpPr>
        <p:spPr>
          <a:xfrm>
            <a:off x="1859023" y="1958093"/>
            <a:ext cx="2066595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pl-PL" sz="4800" b="1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rPr>
              <a:t>Zakres przedsięwzięcia (standard energetyczny budynku)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B4DFA2F-FEAC-C74B-E340-9F7392B97F08}"/>
              </a:ext>
            </a:extLst>
          </p:cNvPr>
          <p:cNvSpPr/>
          <p:nvPr/>
        </p:nvSpPr>
        <p:spPr>
          <a:xfrm>
            <a:off x="14292469" y="3970055"/>
            <a:ext cx="9660836" cy="2992933"/>
          </a:xfrm>
          <a:prstGeom prst="rect">
            <a:avLst/>
          </a:prstGeom>
          <a:solidFill>
            <a:srgbClr val="BF336E"/>
          </a:solidFill>
          <a:ln w="12700">
            <a:miter lim="400000"/>
          </a:ln>
        </p:spPr>
        <p:txBody>
          <a:bodyPr lIns="60958" tIns="60958" rIns="60958" bIns="60958" anchor="ctr"/>
          <a:lstStyle/>
          <a:p>
            <a:endParaRPr lang="pl-PL" sz="4400" dirty="0">
              <a:latin typeface="Open sans bold"/>
            </a:endParaRPr>
          </a:p>
        </p:txBody>
      </p:sp>
      <p:sp>
        <p:nvSpPr>
          <p:cNvPr id="8" name="Naprawiamy program, żeby zabezpieczyć Polki i Polaków  przed nadużyciami.…">
            <a:extLst>
              <a:ext uri="{FF2B5EF4-FFF2-40B4-BE49-F238E27FC236}">
                <a16:creationId xmlns:a16="http://schemas.microsoft.com/office/drawing/2014/main" id="{B3BD1D44-ED3D-64A0-6875-0AB721E55F65}"/>
              </a:ext>
            </a:extLst>
          </p:cNvPr>
          <p:cNvSpPr txBox="1"/>
          <p:nvPr/>
        </p:nvSpPr>
        <p:spPr>
          <a:xfrm>
            <a:off x="14789426" y="3307796"/>
            <a:ext cx="8666922" cy="812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825500">
              <a:lnSpc>
                <a:spcPct val="120000"/>
              </a:lnSpc>
              <a:defRPr sz="2600">
                <a:solidFill>
                  <a:srgbClr val="404040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pP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4F20752-D32D-77F9-AD1B-7DD4320C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1" y="2696757"/>
            <a:ext cx="14008285" cy="1037810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A5440DE-13CF-08D4-8E28-429C23AC2471}"/>
              </a:ext>
            </a:extLst>
          </p:cNvPr>
          <p:cNvSpPr txBox="1"/>
          <p:nvPr/>
        </p:nvSpPr>
        <p:spPr>
          <a:xfrm>
            <a:off x="14611993" y="3970055"/>
            <a:ext cx="8666922" cy="2692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825500">
              <a:lnSpc>
                <a:spcPct val="120000"/>
              </a:lnSpc>
              <a:defRPr sz="2600">
                <a:solidFill>
                  <a:srgbClr val="404040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pPr>
            <a:r>
              <a:rPr lang="pl-PL" sz="3200" b="1" u="sng" dirty="0">
                <a:solidFill>
                  <a:schemeClr val="bg1"/>
                </a:solidFill>
              </a:rPr>
              <a:t>Dofinansowanie w najwyższym progu tylko dla budynku/lokalu, w którym zapotrzebowanie na energię użytkową do ogrzewania wynosi powyżej </a:t>
            </a:r>
            <a:br>
              <a:rPr lang="pl-PL" sz="3200" b="1" u="sng" dirty="0">
                <a:solidFill>
                  <a:schemeClr val="bg1"/>
                </a:solidFill>
              </a:rPr>
            </a:br>
            <a:r>
              <a:rPr lang="pl-PL" sz="3200" b="1" u="sng" dirty="0">
                <a:solidFill>
                  <a:schemeClr val="bg1"/>
                </a:solidFill>
              </a:rPr>
              <a:t>140 kWh/(m2*rok)</a:t>
            </a:r>
            <a:r>
              <a:rPr lang="pl-PL" sz="4800" b="1" u="sng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5884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53755-1D41-73AA-5175-22A1D0650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1390F784-42C5-F81A-302B-EAABEB587AFE}"/>
              </a:ext>
            </a:extLst>
          </p:cNvPr>
          <p:cNvSpPr txBox="1"/>
          <p:nvPr/>
        </p:nvSpPr>
        <p:spPr>
          <a:xfrm>
            <a:off x="1212573" y="2057842"/>
            <a:ext cx="1711518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lang="pl-PL" sz="5400" dirty="0">
              <a:latin typeface="Open sans bold"/>
            </a:endParaRPr>
          </a:p>
        </p:txBody>
      </p:sp>
      <p:sp>
        <p:nvSpPr>
          <p:cNvPr id="124" name="Naprawiamy program, żeby zabezpieczyć Polki i Polaków  przed nadużyciami.…">
            <a:extLst>
              <a:ext uri="{FF2B5EF4-FFF2-40B4-BE49-F238E27FC236}">
                <a16:creationId xmlns:a16="http://schemas.microsoft.com/office/drawing/2014/main" id="{434246EE-2B8F-32A9-DB74-0B47E03BD8AF}"/>
              </a:ext>
            </a:extLst>
          </p:cNvPr>
          <p:cNvSpPr txBox="1"/>
          <p:nvPr/>
        </p:nvSpPr>
        <p:spPr>
          <a:xfrm>
            <a:off x="1212573" y="3103004"/>
            <a:ext cx="21229984" cy="879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825500">
              <a:lnSpc>
                <a:spcPct val="120000"/>
              </a:lnSpc>
              <a:defRPr sz="2600">
                <a:solidFill>
                  <a:srgbClr val="404040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pPr>
            <a:endParaRPr lang="pl-PL" sz="4400" b="1" spc="-87" dirty="0">
              <a:solidFill>
                <a:srgbClr val="B03F6D"/>
              </a:solidFill>
              <a:latin typeface="Open sans bold"/>
              <a:ea typeface="Source Sans Pro Semibold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A4281A-B30F-C9C2-5FAA-CE4718F57ED7}"/>
              </a:ext>
            </a:extLst>
          </p:cNvPr>
          <p:cNvSpPr txBox="1"/>
          <p:nvPr/>
        </p:nvSpPr>
        <p:spPr>
          <a:xfrm>
            <a:off x="1428365" y="1885904"/>
            <a:ext cx="1979782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pl-PL" sz="4800" b="1" spc="-57" dirty="0">
                <a:solidFill>
                  <a:schemeClr val="accent1">
                    <a:lumMod val="75000"/>
                  </a:schemeClr>
                </a:solidFill>
                <a:latin typeface="Open sans bold"/>
                <a:ea typeface="Source Sans Pro Semibold"/>
                <a:cs typeface="Arial" panose="020B0604020202020204" pitchFamily="34" charset="0"/>
              </a:rPr>
              <a:t>Wymagania wynikające z Programu Czyste Powietrze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21DEC5-B0C5-4FF5-4AF3-ED591DAE7C91}"/>
              </a:ext>
            </a:extLst>
          </p:cNvPr>
          <p:cNvSpPr txBox="1"/>
          <p:nvPr/>
        </p:nvSpPr>
        <p:spPr>
          <a:xfrm>
            <a:off x="1428365" y="3749458"/>
            <a:ext cx="22257027" cy="6124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Open sans bold"/>
              </a:rPr>
              <a:t>Dotacja do przedsięwzięcia w budynku/lokalu mieszkalnym, wskazanego w tabeli 9.2.2. „Rodzaje przedsięwzięć”, należna jest po spełnieniu łącznie następujących warunków:</a:t>
            </a:r>
          </a:p>
          <a:p>
            <a:pPr algn="just"/>
            <a:endParaRPr lang="pl-PL" sz="2800" dirty="0">
              <a:latin typeface="Open sans 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dirty="0">
                <a:latin typeface="Open sans bold"/>
              </a:rPr>
              <a:t>Został przeprowadzony audyt energetyczny budynku/lokalu mieszkalnego i został sporządzony na obowiązującym w ramach Programu wzorze Dokument podsumowujący audyt energetyczny budynku/lokalu mieszkalnego i </a:t>
            </a:r>
            <a:r>
              <a:rPr lang="pl-PL" sz="2800" b="1" dirty="0">
                <a:latin typeface="Open sans bold"/>
              </a:rPr>
              <a:t>złożony wraz z wnioskiem o dofinansowanie</a:t>
            </a:r>
            <a:r>
              <a:rPr lang="pl-PL" sz="2800" dirty="0">
                <a:latin typeface="Open sans bold"/>
              </a:rPr>
              <a:t>. Audyt energetyczny oraz Dokument podsumowujący audyt energetyczny musi być podpisany przez osobę wpisaną do rejestru osób uprawnionych do sporządzania świadectw charakterystyki energetycznej </a:t>
            </a:r>
            <a:r>
              <a:rPr lang="pl-PL" sz="2800" baseline="30000" dirty="0">
                <a:latin typeface="Open sans bold"/>
              </a:rPr>
              <a:t>35 36;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800" dirty="0">
              <a:latin typeface="Open sans 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b="1" dirty="0">
                <a:latin typeface="Open sans bold"/>
              </a:rPr>
              <a:t>Po zakończeniu realizacji przedsięwzięcia </a:t>
            </a:r>
            <a:r>
              <a:rPr lang="pl-PL" sz="2800" dirty="0">
                <a:latin typeface="Open sans bold"/>
              </a:rPr>
              <a:t>zostało wykonane świadectwo charakterystyki energetycznej budynku/lokalu mieszkalnego potwierdzające osiągnięcie zmniejszenia zapotrzebowania na energię użytkową do ogrzewania zgodnie z warunkami określonymi </a:t>
            </a:r>
            <a:br>
              <a:rPr lang="pl-PL" sz="2800" dirty="0">
                <a:latin typeface="Open sans bold"/>
              </a:rPr>
            </a:br>
            <a:r>
              <a:rPr lang="pl-PL" sz="2800" dirty="0">
                <a:latin typeface="Open sans bold"/>
              </a:rPr>
              <a:t>w powyższej tabeli, w zależności od realizowanego rodzaju przedsięwzięcia i dostarczone wraz z wnioskiem o płatność końcową.</a:t>
            </a:r>
          </a:p>
          <a:p>
            <a:pPr algn="just"/>
            <a:endParaRPr lang="pl-PL" sz="2800" dirty="0">
              <a:latin typeface="Open sans 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b="1" dirty="0">
                <a:latin typeface="Open sans bold"/>
              </a:rPr>
              <a:t>Zrealizowany został w całości zakres przedsięwzięcia wskazany w Dokumencie podsumowującym audyt energetyczny budynku/lokalu mieszkalnego</a:t>
            </a:r>
            <a:r>
              <a:rPr lang="pl-PL" sz="2800" dirty="0">
                <a:latin typeface="Open sans bold"/>
              </a:rPr>
              <a:t>.</a:t>
            </a:r>
            <a:r>
              <a:rPr lang="pl-PL" sz="2800" baseline="30000" dirty="0">
                <a:latin typeface="Open sans bold"/>
              </a:rPr>
              <a:t>37 38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3F1A794-D5A9-C486-6F87-B9E1AD013287}"/>
              </a:ext>
            </a:extLst>
          </p:cNvPr>
          <p:cNvSpPr txBox="1"/>
          <p:nvPr/>
        </p:nvSpPr>
        <p:spPr>
          <a:xfrm>
            <a:off x="1428365" y="3060777"/>
            <a:ext cx="2022104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3200" b="1" dirty="0">
                <a:latin typeface="Open sans bold"/>
              </a:rPr>
              <a:t>Rozdział 9.3.1. Ogólne warunki przyznania i wypłaty dofinansowania pkt 18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201084C-A3A5-DFB8-5CAD-151E0D349EB3}"/>
              </a:ext>
            </a:extLst>
          </p:cNvPr>
          <p:cNvSpPr txBox="1"/>
          <p:nvPr/>
        </p:nvSpPr>
        <p:spPr>
          <a:xfrm>
            <a:off x="1757549" y="11168376"/>
            <a:ext cx="20475303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l-PL" sz="2000" baseline="30000" dirty="0">
                <a:latin typeface="Open sans bold"/>
              </a:rPr>
              <a:t>37</a:t>
            </a:r>
            <a:r>
              <a:rPr lang="pl-PL" sz="2000" dirty="0">
                <a:latin typeface="Open sans bold"/>
              </a:rPr>
              <a:t> </a:t>
            </a:r>
            <a:r>
              <a:rPr lang="pl-PL" sz="2000" b="1" dirty="0">
                <a:latin typeface="Open sans bold"/>
              </a:rPr>
              <a:t>Nie będą dofinansowywane zadania niewchodzące w zakres przedsięwzięcia wskazany w Dokumencie podsumowującym audyt energetyczny budynku/lokalu mieszkalnego</a:t>
            </a:r>
            <a:r>
              <a:rPr lang="pl-PL" sz="2000" dirty="0">
                <a:latin typeface="Open sans bold"/>
              </a:rPr>
              <a:t>.</a:t>
            </a:r>
          </a:p>
          <a:p>
            <a:pPr algn="just"/>
            <a:r>
              <a:rPr lang="pl-PL" sz="2000" baseline="30000" dirty="0">
                <a:latin typeface="Open sans bold"/>
              </a:rPr>
              <a:t>38</a:t>
            </a:r>
            <a:r>
              <a:rPr lang="pl-PL" sz="2000" dirty="0">
                <a:latin typeface="Open sans bold"/>
              </a:rPr>
              <a:t> Dla wniosków o dofinansowanie składanych w terminie do czterech miesięcy od daty wskazanej w ogłoszeniu, audyt energetyczny może zawierać </a:t>
            </a:r>
          </a:p>
          <a:p>
            <a:pPr algn="just"/>
            <a:r>
              <a:rPr lang="pl-PL" sz="2000" dirty="0" err="1">
                <a:latin typeface="Open sans bold"/>
              </a:rPr>
              <a:t>mikroinstalację</a:t>
            </a:r>
            <a:r>
              <a:rPr lang="pl-PL" sz="2000" dirty="0">
                <a:latin typeface="Open sans bold"/>
              </a:rPr>
              <a:t> fotowoltaiczną, która nie będzie zrealizowana w ramach przedsięwzięcia.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409747D-C18A-3517-DD48-4B551A8EB09F}"/>
              </a:ext>
            </a:extLst>
          </p:cNvPr>
          <p:cNvSpPr txBox="1"/>
          <p:nvPr/>
        </p:nvSpPr>
        <p:spPr>
          <a:xfrm>
            <a:off x="1757549" y="9856128"/>
            <a:ext cx="20503117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l-PL" sz="2000" baseline="30000" dirty="0">
                <a:latin typeface="Open sans bold"/>
              </a:rPr>
              <a:t>35</a:t>
            </a:r>
            <a:r>
              <a:rPr lang="pl-PL" sz="2000" dirty="0">
                <a:latin typeface="Open sans bold"/>
              </a:rPr>
              <a:t> Rejestr osób uprawnionych do sporządzania Świadectw Charakterystyki Energetycznej, o którym mowa w art. 31 ust. 1 pkt 1 Ustawy z dnia 29 sierpnia 2014 r. o charakterystyce energetycznej budynków.</a:t>
            </a:r>
          </a:p>
          <a:p>
            <a:pPr algn="just"/>
            <a:r>
              <a:rPr lang="pl-PL" sz="2000" baseline="30000" dirty="0">
                <a:latin typeface="Open sans bold"/>
              </a:rPr>
              <a:t>36</a:t>
            </a:r>
            <a:r>
              <a:rPr lang="pl-PL" sz="2000" dirty="0">
                <a:latin typeface="Open sans bold"/>
              </a:rPr>
              <a:t> Dla wniosków o dofinansowanie składanych w terminie do czterech miesięcy od daty wskazanej w ogłoszeniu nie jest wymagane podpisanie audytu energetycznego przez osobę wpisaną do rejestru osób uprawnionych do sporządzania świadectw charakterystyki energetycznej.</a:t>
            </a:r>
          </a:p>
        </p:txBody>
      </p:sp>
    </p:spTree>
    <p:extLst>
      <p:ext uri="{BB962C8B-B14F-4D97-AF65-F5344CB8AC3E}">
        <p14:creationId xmlns:p14="http://schemas.microsoft.com/office/powerpoint/2010/main" val="19734547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9B938-8161-E216-38A8-DAC3F42FF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25420273-3A2A-D245-F9B5-10E38AC84A92}"/>
              </a:ext>
            </a:extLst>
          </p:cNvPr>
          <p:cNvSpPr txBox="1"/>
          <p:nvPr/>
        </p:nvSpPr>
        <p:spPr>
          <a:xfrm>
            <a:off x="1212573" y="2057842"/>
            <a:ext cx="1711518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lang="pl-PL" sz="5400" dirty="0">
              <a:latin typeface="Open sans bold"/>
            </a:endParaRPr>
          </a:p>
        </p:txBody>
      </p:sp>
      <p:sp>
        <p:nvSpPr>
          <p:cNvPr id="124" name="Naprawiamy program, żeby zabezpieczyć Polki i Polaków  przed nadużyciami.…">
            <a:extLst>
              <a:ext uri="{FF2B5EF4-FFF2-40B4-BE49-F238E27FC236}">
                <a16:creationId xmlns:a16="http://schemas.microsoft.com/office/drawing/2014/main" id="{671E3604-AD3F-FEB2-9A7F-FC08C5676A18}"/>
              </a:ext>
            </a:extLst>
          </p:cNvPr>
          <p:cNvSpPr txBox="1"/>
          <p:nvPr/>
        </p:nvSpPr>
        <p:spPr>
          <a:xfrm>
            <a:off x="1212573" y="3103004"/>
            <a:ext cx="21229984" cy="879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825500">
              <a:lnSpc>
                <a:spcPct val="120000"/>
              </a:lnSpc>
              <a:defRPr sz="2600">
                <a:solidFill>
                  <a:srgbClr val="404040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pPr>
            <a:endParaRPr lang="pl-PL" sz="4400" b="1" spc="-87" dirty="0">
              <a:solidFill>
                <a:srgbClr val="B03F6D"/>
              </a:solidFill>
              <a:latin typeface="Open sans bold"/>
              <a:ea typeface="Source Sans Pro Semibold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B0D8A4-A19F-1308-C592-E7C8CBF7393D}"/>
              </a:ext>
            </a:extLst>
          </p:cNvPr>
          <p:cNvSpPr txBox="1"/>
          <p:nvPr/>
        </p:nvSpPr>
        <p:spPr>
          <a:xfrm>
            <a:off x="1407281" y="1681506"/>
            <a:ext cx="1979782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pl-PL" sz="4800" b="1" spc="-57" dirty="0">
                <a:solidFill>
                  <a:schemeClr val="accent1">
                    <a:lumMod val="75000"/>
                  </a:schemeClr>
                </a:solidFill>
                <a:latin typeface="Open sans bold"/>
                <a:ea typeface="Source Sans Pro Semibold"/>
                <a:cs typeface="Arial" panose="020B0604020202020204" pitchFamily="34" charset="0"/>
              </a:rPr>
              <a:t>Wymagania wynikające z Programu Czyste Powietrze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5182D8A-6A3D-3C2E-0D41-7F1C0C0EB4D3}"/>
              </a:ext>
            </a:extLst>
          </p:cNvPr>
          <p:cNvSpPr txBox="1"/>
          <p:nvPr/>
        </p:nvSpPr>
        <p:spPr>
          <a:xfrm>
            <a:off x="1407281" y="2619586"/>
            <a:ext cx="21035276" cy="946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l-PL" sz="2800" b="1" dirty="0">
                <a:latin typeface="Open sans bold"/>
              </a:rPr>
              <a:t>Załącznik nr 2 do Programu Priorytetowego „Czyste Powietrze” – Koszty kwalifikowane oraz maksymalny poziom dofinansowania</a:t>
            </a:r>
          </a:p>
          <a:p>
            <a:pPr algn="just"/>
            <a:endParaRPr lang="pl-PL" sz="2700" dirty="0">
              <a:latin typeface="Open sans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700" dirty="0">
                <a:latin typeface="Open sans bold"/>
              </a:rPr>
              <a:t>Przeprowadzony audyt energetyczny musi spełniać wymogi określone Rozporządzeniem Ministra Infrastruktury z dnia 17 marca 2009 r. </a:t>
            </a:r>
            <a:br>
              <a:rPr lang="pl-PL" sz="2700" dirty="0">
                <a:latin typeface="Open sans bold"/>
              </a:rPr>
            </a:br>
            <a:r>
              <a:rPr lang="pl-PL" sz="2700" dirty="0">
                <a:latin typeface="Open sans bold"/>
              </a:rPr>
              <a:t>w sprawie szczegółowego zakresu i formy audytu energetycznego oraz części audytu remontowego, wzorów kart audytów, a także algorytmu oceny opłacalności przedsięwzięcia termomodernizacyjnego (Dz.U. nr 43 z dn.18.03.2009 r., poz. 346) z </a:t>
            </a:r>
            <a:r>
              <a:rPr lang="pl-PL" sz="2700" dirty="0" err="1">
                <a:latin typeface="Open sans bold"/>
              </a:rPr>
              <a:t>późn</a:t>
            </a:r>
            <a:r>
              <a:rPr lang="pl-PL" sz="2700" dirty="0">
                <a:latin typeface="Open sans bold"/>
              </a:rPr>
              <a:t>. zm.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000" dirty="0">
              <a:latin typeface="Open sans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700" dirty="0">
                <a:latin typeface="Open sans bold"/>
              </a:rPr>
              <a:t>Metody wskazania zaleceń dotyczące opłacalnej ekonomicznie i wykonalnej technicznie poprawy charakterystyki energetycznej budynku/lokalu mieszkalnego wskazane w dokumencie podsumowującym ocenę energetyczną budynku/lokalu mieszkalnego muszą być wykonane zgodnie z Ustawą z dnia z dnia 29 sierpnia 2014 r. o charakterystyce energetycznej budynków (t. j. Dz.U. 2024 poz. 101 z </a:t>
            </a:r>
            <a:r>
              <a:rPr lang="pl-PL" sz="2700" dirty="0" err="1">
                <a:latin typeface="Open sans bold"/>
              </a:rPr>
              <a:t>późn</a:t>
            </a:r>
            <a:r>
              <a:rPr lang="pl-PL" sz="2700" dirty="0">
                <a:latin typeface="Open sans bold"/>
              </a:rPr>
              <a:t>. zm.) oraz Rozporządzeniem Ministra Infrastruktury i Rozwoju z dnia 27 lutego 2015 r. w sprawie metodologii wyznaczania charakterystyki energetycznej budynku lub części budynku oraz świadectw charakterystyki energetycznej (Dz.U. 2015 poz. 376 z </a:t>
            </a:r>
            <a:r>
              <a:rPr lang="pl-PL" sz="2700" dirty="0" err="1">
                <a:latin typeface="Open sans bold"/>
              </a:rPr>
              <a:t>późn</a:t>
            </a:r>
            <a:r>
              <a:rPr lang="pl-PL" sz="2700" dirty="0">
                <a:latin typeface="Open sans bold"/>
              </a:rPr>
              <a:t>. zm.).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000" dirty="0">
              <a:latin typeface="Open sans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700" dirty="0">
                <a:latin typeface="Open sans bold"/>
              </a:rPr>
              <a:t>Świadectwo charakterystyki energetycznej musi być wykonane zgodnie z Ustawą z dnia 29 sierpnia 2014 r. o charakterystyce energetycznej budynków (</a:t>
            </a:r>
            <a:r>
              <a:rPr lang="pl-PL" sz="2700" dirty="0" err="1">
                <a:latin typeface="Open sans bold"/>
              </a:rPr>
              <a:t>t.j</a:t>
            </a:r>
            <a:r>
              <a:rPr lang="pl-PL" sz="2700" dirty="0">
                <a:latin typeface="Open sans bold"/>
              </a:rPr>
              <a:t>. Dz.U. 2024 poz. 101) oraz Rozporządzeniem Ministra Infrastruktury i Rozwoju z dnia 27 lutego 2015 r. w sprawie metodologii wyznaczania charakterystyki energetycznej budynku lub części budynku oraz świadectw charakterystyki energetycznej (Dz.U. 2015 poz. 376 z </a:t>
            </a:r>
            <a:r>
              <a:rPr lang="pl-PL" sz="2700" dirty="0" err="1">
                <a:latin typeface="Open sans bold"/>
              </a:rPr>
              <a:t>późn</a:t>
            </a:r>
            <a:r>
              <a:rPr lang="pl-PL" sz="2700" dirty="0">
                <a:latin typeface="Open sans bold"/>
              </a:rPr>
              <a:t>. zm.).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000" dirty="0">
              <a:latin typeface="Open sans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700" dirty="0">
                <a:latin typeface="Open sans bold"/>
              </a:rPr>
              <a:t>Powyższe dokumenty muszą być wykonane przez osoby wpisane do Rejestru osób uprawnionych do sporządzania Świadectw Charakterystyki Energetycznej, o którym mowa w art. 31 ust. 1 pkt 1 Ustawy z dnia 29 sierpnia 2014 r. o charakterystyce energetycznej budynków (t. j. Dz.U. 2024 poz. 101 z </a:t>
            </a:r>
            <a:r>
              <a:rPr lang="pl-PL" sz="2700" dirty="0" err="1">
                <a:latin typeface="Open sans bold"/>
              </a:rPr>
              <a:t>późn</a:t>
            </a:r>
            <a:r>
              <a:rPr lang="pl-PL" sz="2700" dirty="0">
                <a:latin typeface="Open sans bold"/>
              </a:rPr>
              <a:t>. zm.).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000" dirty="0">
              <a:latin typeface="Open sans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700" dirty="0">
                <a:latin typeface="Open sans bold"/>
              </a:rPr>
              <a:t>Wymagania techniczne dla przenikalności cieplnej określone zostały w rozporządzeniu Ministra Infrastruktury z dnia 12 kwietnia 2002 r. </a:t>
            </a:r>
            <a:br>
              <a:rPr lang="pl-PL" sz="2700" dirty="0">
                <a:latin typeface="Open sans bold"/>
              </a:rPr>
            </a:br>
            <a:r>
              <a:rPr lang="pl-PL" sz="2700" dirty="0">
                <a:latin typeface="Open sans bold"/>
              </a:rPr>
              <a:t>w sprawie warunków technicznych, jakim powinny odpowiadać budynki i ich usytuowanie (tj. Dz. U. z 2015 r., poz. 1422, z </a:t>
            </a:r>
            <a:r>
              <a:rPr lang="pl-PL" sz="2700" dirty="0" err="1">
                <a:latin typeface="Open sans bold"/>
              </a:rPr>
              <a:t>późn</a:t>
            </a:r>
            <a:r>
              <a:rPr lang="pl-PL" sz="2700" dirty="0">
                <a:latin typeface="Open sans bold"/>
              </a:rPr>
              <a:t>. zm.), </a:t>
            </a:r>
          </a:p>
        </p:txBody>
      </p:sp>
    </p:spTree>
    <p:extLst>
      <p:ext uri="{BB962C8B-B14F-4D97-AF65-F5344CB8AC3E}">
        <p14:creationId xmlns:p14="http://schemas.microsoft.com/office/powerpoint/2010/main" val="15666275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4034C-CCCB-CAD9-7C3F-F192C28B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8EE1B70-557C-C39D-2D5E-A2E8E3D7A1C6}"/>
              </a:ext>
            </a:extLst>
          </p:cNvPr>
          <p:cNvSpPr txBox="1"/>
          <p:nvPr/>
        </p:nvSpPr>
        <p:spPr>
          <a:xfrm>
            <a:off x="1779792" y="1994769"/>
            <a:ext cx="1791118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pl-PL" sz="4800" b="1" spc="-57" dirty="0">
                <a:solidFill>
                  <a:schemeClr val="accent1">
                    <a:lumMod val="75000"/>
                  </a:schemeClr>
                </a:solidFill>
                <a:latin typeface="Open sans bold"/>
                <a:ea typeface="Source Sans Pro Semibold"/>
                <a:cs typeface="Arial" panose="020B0604020202020204" pitchFamily="34" charset="0"/>
              </a:rPr>
              <a:t>Dokument podsumowujący audyt energetyczny (DPAE)</a:t>
            </a:r>
          </a:p>
        </p:txBody>
      </p:sp>
      <p:sp>
        <p:nvSpPr>
          <p:cNvPr id="124" name="Naprawiamy program, żeby zabezpieczyć Polki i Polaków  przed nadużyciami.…">
            <a:extLst>
              <a:ext uri="{FF2B5EF4-FFF2-40B4-BE49-F238E27FC236}">
                <a16:creationId xmlns:a16="http://schemas.microsoft.com/office/drawing/2014/main" id="{E636A29B-AE00-58C1-5C86-4F405B40C051}"/>
              </a:ext>
            </a:extLst>
          </p:cNvPr>
          <p:cNvSpPr txBox="1"/>
          <p:nvPr/>
        </p:nvSpPr>
        <p:spPr>
          <a:xfrm>
            <a:off x="1779792" y="3181550"/>
            <a:ext cx="18337008" cy="2339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algn="just"/>
            <a:r>
              <a:rPr lang="pl-PL" sz="2800" b="1" dirty="0">
                <a:latin typeface="Open sans bold"/>
              </a:rPr>
              <a:t>W DPAE </a:t>
            </a:r>
            <a:r>
              <a:rPr lang="pl-PL" sz="2800" dirty="0">
                <a:latin typeface="Open sans bold"/>
              </a:rPr>
              <a:t>znajdują się dane, które pochodzą zarówno z </a:t>
            </a:r>
            <a:r>
              <a:rPr lang="pl-PL" sz="2800" b="1" dirty="0">
                <a:latin typeface="Open sans bold"/>
              </a:rPr>
              <a:t>audytu energetycznego </a:t>
            </a:r>
            <a:r>
              <a:rPr lang="pl-PL" sz="2800" dirty="0">
                <a:latin typeface="Open sans bold"/>
              </a:rPr>
              <a:t>– informacje o stanie technicznym budynku oraz zakresie przedsięwzięcia (wykaz i opis wszystkich koniecznych do realizacji prac i ich parametryzacja), jak również wyliczane, które należy wykonać zgodnie z metodyką dotyczącą świadectw </a:t>
            </a:r>
            <a:r>
              <a:rPr lang="pl-PL" sz="3200" dirty="0">
                <a:latin typeface="Open sans bold"/>
              </a:rPr>
              <a:t>charakterystyki</a:t>
            </a:r>
            <a:r>
              <a:rPr lang="pl-PL" sz="2800" dirty="0">
                <a:latin typeface="Open sans bold"/>
              </a:rPr>
              <a:t> energetycznej tj. wartości wskaźników rocznego zapotrzebowania na energię użytkową, końcową i pierwotną (informacje wykraczające poza zakres wynikający z karty audytu energetycznego).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DEB7DB-3802-D95B-D7CC-592283AE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92" y="5968763"/>
            <a:ext cx="21304216" cy="589207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5A478B16-FEAD-13D3-7E82-DE1C8A05D561}"/>
              </a:ext>
            </a:extLst>
          </p:cNvPr>
          <p:cNvSpPr/>
          <p:nvPr/>
        </p:nvSpPr>
        <p:spPr>
          <a:xfrm>
            <a:off x="1748690" y="5909950"/>
            <a:ext cx="21602722" cy="16858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 bold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4892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57C78-A10E-88FA-6DBD-1A4175CC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26F3A383-4E6A-2F71-A660-EBAFA09B8D84}"/>
              </a:ext>
            </a:extLst>
          </p:cNvPr>
          <p:cNvSpPr txBox="1"/>
          <p:nvPr/>
        </p:nvSpPr>
        <p:spPr>
          <a:xfrm>
            <a:off x="1212573" y="2057842"/>
            <a:ext cx="1711518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lang="pl-PL" sz="5400" dirty="0">
              <a:latin typeface="Open sans bold"/>
            </a:endParaRPr>
          </a:p>
        </p:txBody>
      </p:sp>
      <p:sp>
        <p:nvSpPr>
          <p:cNvPr id="124" name="Naprawiamy program, żeby zabezpieczyć Polki i Polaków  przed nadużyciami.…">
            <a:extLst>
              <a:ext uri="{FF2B5EF4-FFF2-40B4-BE49-F238E27FC236}">
                <a16:creationId xmlns:a16="http://schemas.microsoft.com/office/drawing/2014/main" id="{020C0304-EE13-23ED-FE2F-190B34AD52B4}"/>
              </a:ext>
            </a:extLst>
          </p:cNvPr>
          <p:cNvSpPr txBox="1"/>
          <p:nvPr/>
        </p:nvSpPr>
        <p:spPr>
          <a:xfrm>
            <a:off x="1212573" y="3103004"/>
            <a:ext cx="21229984" cy="879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825500">
              <a:lnSpc>
                <a:spcPct val="120000"/>
              </a:lnSpc>
              <a:defRPr sz="2600">
                <a:solidFill>
                  <a:srgbClr val="404040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pPr>
            <a:endParaRPr lang="pl-PL" sz="4400" b="1" spc="-87" dirty="0">
              <a:solidFill>
                <a:srgbClr val="B03F6D"/>
              </a:solidFill>
              <a:latin typeface="Open sans bold"/>
              <a:ea typeface="Source Sans Pro Semibold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A44FD0-B728-D512-E34B-FF7F86F49663}"/>
              </a:ext>
            </a:extLst>
          </p:cNvPr>
          <p:cNvSpPr txBox="1"/>
          <p:nvPr/>
        </p:nvSpPr>
        <p:spPr>
          <a:xfrm>
            <a:off x="2188464" y="2272007"/>
            <a:ext cx="1979782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pl-PL" sz="4800" b="1" spc="-57" dirty="0">
                <a:solidFill>
                  <a:schemeClr val="accent1">
                    <a:lumMod val="75000"/>
                  </a:schemeClr>
                </a:solidFill>
                <a:latin typeface="Open sans bold"/>
                <a:ea typeface="Source Sans Pro Semibold"/>
                <a:cs typeface="Arial" panose="020B0604020202020204" pitchFamily="34" charset="0"/>
              </a:rPr>
              <a:t>Informacje dodatkowe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C9D9356-0035-9B0C-7765-DFFDF54FE1F6}"/>
              </a:ext>
            </a:extLst>
          </p:cNvPr>
          <p:cNvSpPr txBox="1"/>
          <p:nvPr/>
        </p:nvSpPr>
        <p:spPr>
          <a:xfrm>
            <a:off x="2188464" y="3719836"/>
            <a:ext cx="18840450" cy="7848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dirty="0">
                <a:latin typeface="Open sans bold"/>
              </a:rPr>
              <a:t>Dokument podsumowujący audyt energetyczny stanowi załącznik do wniosku o dofinansowanie i musi być wykonany przed audytora za pomocą generatora wniosków o dofinansowanie </a:t>
            </a:r>
            <a:r>
              <a:rPr lang="pl-PL" sz="2800" dirty="0">
                <a:latin typeface="Open sans bold"/>
                <a:hlinkClick r:id="rId2"/>
              </a:rPr>
              <a:t>https://gwd.nfosigw.gov.pl/</a:t>
            </a:r>
            <a:r>
              <a:rPr lang="pl-PL" sz="2800" dirty="0">
                <a:latin typeface="Open sans bold"/>
              </a:rPr>
              <a:t> </a:t>
            </a:r>
          </a:p>
          <a:p>
            <a:pPr algn="just"/>
            <a:endParaRPr lang="pl-PL" sz="2800" dirty="0">
              <a:latin typeface="Open sans 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Open sans bold"/>
              </a:rPr>
              <a:t>Podczas wypełniania dokumentu podsumowującego au</a:t>
            </a:r>
            <a:r>
              <a:rPr lang="pl-PL" sz="2800" dirty="0">
                <a:latin typeface="Open sans bold"/>
              </a:rPr>
              <a:t>dyt energetyczny należy kierować się INSTRUKCJĄ WYPEŁNIANIA I SKŁADANIA DOKUMENTU PODSUMOWUJĄCEGO AUDYT ENERGETYCZNY W RAMACH PROGRAMU PRIORYTETOWEGO „CZYSTE POWIETRZE”, dostępną pod linkiem:</a:t>
            </a:r>
          </a:p>
          <a:p>
            <a:pPr algn="just"/>
            <a:r>
              <a:rPr lang="pl-PL" sz="2800" dirty="0">
                <a:latin typeface="Open sans bold"/>
                <a:hlinkClick r:id="rId3"/>
              </a:rPr>
              <a:t>https://drive.google.com/file/d/15wLzGu_2nabKNk85MDEga0dx8E-o-qMt/view</a:t>
            </a:r>
            <a:endParaRPr lang="pl-PL" sz="2800" dirty="0">
              <a:latin typeface="Open sans bold"/>
            </a:endParaRPr>
          </a:p>
          <a:p>
            <a:pPr algn="just"/>
            <a:endParaRPr lang="pl-PL" sz="2800" dirty="0">
              <a:latin typeface="Open sans 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Open sans bold"/>
              </a:rPr>
              <a:t>Instrukcja DPAE wskazuje, w których miejscach należy do obliczeń stosować metodykę </a:t>
            </a:r>
            <a:r>
              <a:rPr lang="pl-PL" sz="2800" dirty="0">
                <a:latin typeface="Open sans bold"/>
              </a:rPr>
              <a:t>dotyczącą świadectw charakterystyki energetycznej  - pojawia się informacja:</a:t>
            </a:r>
          </a:p>
          <a:p>
            <a:pPr algn="just"/>
            <a:endParaRPr lang="pl-PL" sz="2800" dirty="0">
              <a:latin typeface="Open sans bold"/>
            </a:endParaRPr>
          </a:p>
          <a:p>
            <a:pPr algn="just"/>
            <a:r>
              <a:rPr lang="pl-PL" sz="2800" b="1" dirty="0">
                <a:latin typeface="Open sans bold"/>
              </a:rPr>
              <a:t>„</a:t>
            </a:r>
            <a:r>
              <a:rPr lang="pl-PL" sz="2800" b="1" i="1" dirty="0">
                <a:latin typeface="Open sans bold"/>
              </a:rPr>
              <a:t>Uwaga! Wskaźniki rocznego zapotrzebowania na energię należy wyliczyć zgodnie z obowiązującą w Polsce </a:t>
            </a:r>
            <a:br>
              <a:rPr lang="pl-PL" sz="2800" b="1" i="1" dirty="0">
                <a:latin typeface="Open sans bold"/>
              </a:rPr>
            </a:br>
            <a:r>
              <a:rPr lang="pl-PL" sz="2800" b="1" i="1" dirty="0">
                <a:latin typeface="Open sans bold"/>
              </a:rPr>
              <a:t>w dniu sporządzenia DPAE metodyką wykonania świadectwa charakterystyki energetycznej budynku”</a:t>
            </a:r>
          </a:p>
          <a:p>
            <a:pPr algn="just"/>
            <a:endParaRPr lang="pl-PL" sz="2800" b="1" i="1" u="none" strike="noStrike" dirty="0">
              <a:solidFill>
                <a:srgbClr val="000000"/>
              </a:solidFill>
              <a:effectLst/>
              <a:latin typeface="Open sans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latin typeface="Open sans bold"/>
              </a:rPr>
              <a:t>W dokumentacji naboru znajduje się wzór umowy na wykonanie audytu energetycznego (nie jest to dokument obowiązkowy, ale rekomendowany przez Autorów Programu)</a:t>
            </a:r>
          </a:p>
          <a:p>
            <a:pPr algn="just"/>
            <a:endParaRPr lang="pl-PL" sz="2800" b="1" i="1" u="none" strike="noStrike" dirty="0">
              <a:solidFill>
                <a:srgbClr val="000000"/>
              </a:solidFill>
              <a:effectLst/>
              <a:latin typeface="Open sans bold"/>
            </a:endParaRPr>
          </a:p>
          <a:p>
            <a:r>
              <a:rPr lang="pl-PL" sz="2800" i="1" dirty="0">
                <a:latin typeface="Open sans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6285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AA827A3-A185-EFAE-B057-871C50E38C2C}"/>
              </a:ext>
            </a:extLst>
          </p:cNvPr>
          <p:cNvSpPr txBox="1"/>
          <p:nvPr/>
        </p:nvSpPr>
        <p:spPr>
          <a:xfrm>
            <a:off x="1940675" y="3168626"/>
            <a:ext cx="18132552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bold"/>
                <a:sym typeface="Calibri"/>
              </a:rPr>
              <a:t>Narodowy Fundusz Ochrony Środowiska i Gospodarki Wodnej  zrealizował szkolenie w ramach cyklu  Akademia Czystego Powietrza w dniu  10.04.2025 r., podczas którego omówiono m.in.  </a:t>
            </a:r>
            <a:r>
              <a:rPr lang="pl-PL" sz="3200" dirty="0">
                <a:latin typeface="Open sans bold"/>
              </a:rPr>
              <a:t>w jaki sposób wypełnić Dokument Podsumowujący Audyt</a:t>
            </a: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bold"/>
                <a:sym typeface="Calibri"/>
              </a:rPr>
              <a:t> Energetyczny  - poniżej link do nagrania: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F495953-75AB-8F64-DF56-B45F4BE3ADBD}"/>
              </a:ext>
            </a:extLst>
          </p:cNvPr>
          <p:cNvSpPr txBox="1"/>
          <p:nvPr/>
        </p:nvSpPr>
        <p:spPr>
          <a:xfrm>
            <a:off x="1940675" y="11649123"/>
            <a:ext cx="122301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3600" dirty="0">
                <a:latin typeface="Open sans bold"/>
                <a:hlinkClick r:id="rId2"/>
              </a:rPr>
              <a:t>https://www.youtube.com/live/hzDpKD1e9HI</a:t>
            </a:r>
            <a:endParaRPr lang="pl-PL" sz="3600" dirty="0">
              <a:latin typeface="Open sans bold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4D6F91-2223-0A3B-B2FD-FE8499FF2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75" y="5148820"/>
            <a:ext cx="14580916" cy="608976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1A6D781-D87D-E0B5-3E94-9EFFBBD6BDC3}"/>
              </a:ext>
            </a:extLst>
          </p:cNvPr>
          <p:cNvSpPr txBox="1"/>
          <p:nvPr/>
        </p:nvSpPr>
        <p:spPr>
          <a:xfrm>
            <a:off x="1940675" y="10547374"/>
            <a:ext cx="1789023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b="1" dirty="0"/>
              <a:t>https://czystepowietrze.gov.pl/do-pobrania/materialy-akademii-czystego-powietrza/2025-5-edycja/materialy-wideo/webinarium-2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D60A1CA-8628-829A-536D-2A94C999807C}"/>
              </a:ext>
            </a:extLst>
          </p:cNvPr>
          <p:cNvSpPr txBox="1"/>
          <p:nvPr/>
        </p:nvSpPr>
        <p:spPr>
          <a:xfrm>
            <a:off x="1940675" y="2132362"/>
            <a:ext cx="1224176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pl-PL" sz="4800" b="1" spc="-57" dirty="0">
                <a:solidFill>
                  <a:schemeClr val="accent1">
                    <a:lumMod val="75000"/>
                  </a:schemeClr>
                </a:solidFill>
                <a:latin typeface="Open sans bold"/>
                <a:ea typeface="Source Sans Pro Semibold"/>
                <a:cs typeface="Arial" panose="020B060402020202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40495334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5FE1D0B-C00E-5D39-1D68-2420DE6BFC0D}"/>
              </a:ext>
            </a:extLst>
          </p:cNvPr>
          <p:cNvSpPr txBox="1"/>
          <p:nvPr/>
        </p:nvSpPr>
        <p:spPr>
          <a:xfrm>
            <a:off x="2397642" y="2916682"/>
            <a:ext cx="1223807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pl-PL" sz="4800" b="1" spc="-57" dirty="0">
                <a:solidFill>
                  <a:schemeClr val="accent1">
                    <a:lumMod val="75000"/>
                  </a:schemeClr>
                </a:solidFill>
                <a:latin typeface="Open sans bold"/>
                <a:ea typeface="Source Sans Pro Semibold"/>
                <a:cs typeface="Arial" panose="020B0604020202020204" pitchFamily="34" charset="0"/>
              </a:rPr>
              <a:t>Dokumentacja Programu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97C3BC8-F6B4-0336-88AE-9ADAF3DA1219}"/>
              </a:ext>
            </a:extLst>
          </p:cNvPr>
          <p:cNvSpPr txBox="1"/>
          <p:nvPr/>
        </p:nvSpPr>
        <p:spPr>
          <a:xfrm>
            <a:off x="12971721" y="8043699"/>
            <a:ext cx="1223807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4800" dirty="0"/>
              <a:t>https://czystepowietrze.gov.pl/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F59ABDF-7905-7283-A327-2FB62F8010B2}"/>
              </a:ext>
            </a:extLst>
          </p:cNvPr>
          <p:cNvSpPr txBox="1"/>
          <p:nvPr/>
        </p:nvSpPr>
        <p:spPr>
          <a:xfrm>
            <a:off x="560140" y="10989190"/>
            <a:ext cx="1223807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4800" dirty="0"/>
              <a:t>https://portal.wfos.krakow.pl/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C6DBA5B-6AF3-BE33-9942-67A9CE8EE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721" y="2263172"/>
            <a:ext cx="11132353" cy="554251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D4DA1E6-4311-8086-E3D9-FE892251D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40" y="4401189"/>
            <a:ext cx="10135121" cy="58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54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76102-F60C-0DD7-C58E-003A0AE18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4">
            <a:extLst>
              <a:ext uri="{FF2B5EF4-FFF2-40B4-BE49-F238E27FC236}">
                <a16:creationId xmlns:a16="http://schemas.microsoft.com/office/drawing/2014/main" id="{496E24DF-900F-32F4-889E-16C3B19E1FA8}"/>
              </a:ext>
            </a:extLst>
          </p:cNvPr>
          <p:cNvSpPr txBox="1"/>
          <p:nvPr/>
        </p:nvSpPr>
        <p:spPr>
          <a:xfrm>
            <a:off x="1380852" y="2111665"/>
            <a:ext cx="201274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4200" b="1" spc="-57">
                <a:solidFill>
                  <a:srgbClr val="2B6EC5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lang="pl-PL" sz="5400" dirty="0">
              <a:latin typeface="Open sans bold"/>
            </a:endParaRPr>
          </a:p>
        </p:txBody>
      </p:sp>
      <p:sp>
        <p:nvSpPr>
          <p:cNvPr id="3" name="Naprawiamy program, żeby zabezpieczyć Polki i Polaków  przed nadużyciami.…">
            <a:extLst>
              <a:ext uri="{FF2B5EF4-FFF2-40B4-BE49-F238E27FC236}">
                <a16:creationId xmlns:a16="http://schemas.microsoft.com/office/drawing/2014/main" id="{02D05BEF-15E9-207E-828A-F89BC1C1A8CF}"/>
              </a:ext>
            </a:extLst>
          </p:cNvPr>
          <p:cNvSpPr txBox="1"/>
          <p:nvPr/>
        </p:nvSpPr>
        <p:spPr>
          <a:xfrm>
            <a:off x="1380852" y="3286421"/>
            <a:ext cx="15694573" cy="88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825500">
              <a:lnSpc>
                <a:spcPct val="120000"/>
              </a:lnSpc>
              <a:defRPr sz="2600">
                <a:solidFill>
                  <a:srgbClr val="404040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pPr>
            <a:endParaRPr lang="pl-PL" sz="4400" dirty="0">
              <a:highlight>
                <a:srgbClr val="FFFF00"/>
              </a:highlight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AC372EC-6759-BDD8-F7EA-E202E8454FFD}"/>
              </a:ext>
            </a:extLst>
          </p:cNvPr>
          <p:cNvSpPr txBox="1"/>
          <p:nvPr/>
        </p:nvSpPr>
        <p:spPr>
          <a:xfrm>
            <a:off x="6072962" y="9135377"/>
            <a:ext cx="12238074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 sz="4200" b="1" spc="-57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pl-PL" sz="4800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rPr>
              <a:t>Dziękuję za uwagę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Open sans bold"/>
              <a:cs typeface="Arial" panose="020B0604020202020204" pitchFamily="34" charset="0"/>
            </a:endParaRPr>
          </a:p>
          <a:p>
            <a:pPr algn="ctr">
              <a:defRPr sz="4200" b="1" spc="-57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rPr>
              <a:t>Justyna Jesionek</a:t>
            </a:r>
          </a:p>
        </p:txBody>
      </p:sp>
      <p:pic>
        <p:nvPicPr>
          <p:cNvPr id="12" name="Obraz 11" descr="Obraz zawierający tekst, Czcionka, logo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230A14A-AD06-6174-AA96-EB4B6AAAE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2942662"/>
            <a:ext cx="8686801" cy="584895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CF653-0C68-6D96-48EB-C7BB23381D94}"/>
              </a:ext>
            </a:extLst>
          </p:cNvPr>
          <p:cNvSpPr txBox="1"/>
          <p:nvPr/>
        </p:nvSpPr>
        <p:spPr>
          <a:xfrm>
            <a:off x="18804067" y="1190847"/>
            <a:ext cx="4436786" cy="553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Open sans bold"/>
                <a:cs typeface="Arial" panose="020B0604020202020204" pitchFamily="34" charset="0"/>
                <a:sym typeface="Calibri"/>
              </a:rPr>
              <a:t>Modlniczka,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rPr>
              <a:t>11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Open sans bold"/>
                <a:cs typeface="Arial" panose="020B0604020202020204" pitchFamily="34" charset="0"/>
                <a:sym typeface="Calibri"/>
              </a:rPr>
              <a:t>.06.2025 r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bold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2963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1050</Words>
  <Application>Microsoft Office PowerPoint</Application>
  <PresentationFormat>Niestandardowy</PresentationFormat>
  <Paragraphs>56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Open sans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Bieniecka-Popardowska Donata</dc:creator>
  <cp:lastModifiedBy>WFOSiGW</cp:lastModifiedBy>
  <cp:revision>95</cp:revision>
  <cp:lastPrinted>2025-03-19T09:40:30Z</cp:lastPrinted>
  <dcterms:modified xsi:type="dcterms:W3CDTF">2025-06-11T06:28:20Z</dcterms:modified>
</cp:coreProperties>
</file>