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87" r:id="rId5"/>
    <p:sldId id="261" r:id="rId6"/>
    <p:sldId id="262" r:id="rId7"/>
    <p:sldId id="263" r:id="rId8"/>
    <p:sldId id="264" r:id="rId9"/>
    <p:sldId id="265" r:id="rId10"/>
    <p:sldId id="288" r:id="rId11"/>
    <p:sldId id="290" r:id="rId12"/>
    <p:sldId id="289" r:id="rId13"/>
    <p:sldId id="266" r:id="rId14"/>
    <p:sldId id="267" r:id="rId15"/>
    <p:sldId id="286" r:id="rId16"/>
    <p:sldId id="268" r:id="rId17"/>
    <p:sldId id="269" r:id="rId18"/>
    <p:sldId id="270" r:id="rId19"/>
    <p:sldId id="271" r:id="rId20"/>
    <p:sldId id="259" r:id="rId21"/>
    <p:sldId id="26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94658"/>
  </p:normalViewPr>
  <p:slideViewPr>
    <p:cSldViewPr snapToGrid="0">
      <p:cViewPr varScale="1">
        <p:scale>
          <a:sx n="117" d="100"/>
          <a:sy n="117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55C37-CDDB-46F9-B92A-79424157B797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A6ED69-F988-4B85-A546-E6CF75E4AFAE}">
      <dgm:prSet/>
      <dgm:spPr/>
      <dgm:t>
        <a:bodyPr/>
        <a:lstStyle/>
        <a:p>
          <a:r>
            <a:rPr lang="pl-PL"/>
            <a:t>Różnice nabór do końca 2024 vs nabór po 31.03</a:t>
          </a:r>
          <a:endParaRPr lang="en-US"/>
        </a:p>
      </dgm:t>
    </dgm:pt>
    <dgm:pt modelId="{2ADBBB0B-C350-4849-844C-49FBEE2FB8BD}" type="parTrans" cxnId="{BA4EE841-0169-4DC6-84E6-759ACDD63D97}">
      <dgm:prSet/>
      <dgm:spPr/>
      <dgm:t>
        <a:bodyPr/>
        <a:lstStyle/>
        <a:p>
          <a:endParaRPr lang="en-US"/>
        </a:p>
      </dgm:t>
    </dgm:pt>
    <dgm:pt modelId="{67F2283C-3ADD-4AF9-A8FF-8D006DFAEDAC}" type="sibTrans" cxnId="{BA4EE841-0169-4DC6-84E6-759ACDD63D97}">
      <dgm:prSet/>
      <dgm:spPr/>
      <dgm:t>
        <a:bodyPr/>
        <a:lstStyle/>
        <a:p>
          <a:endParaRPr lang="en-US"/>
        </a:p>
      </dgm:t>
    </dgm:pt>
    <dgm:pt modelId="{537E04C1-D6A7-49C7-B30B-F3CEB50D05F8}">
      <dgm:prSet/>
      <dgm:spPr/>
      <dgm:t>
        <a:bodyPr/>
        <a:lstStyle/>
        <a:p>
          <a:r>
            <a:rPr lang="pl-PL"/>
            <a:t>Wizja lokalna przed przygotowaniem audytu</a:t>
          </a:r>
          <a:endParaRPr lang="en-US"/>
        </a:p>
      </dgm:t>
    </dgm:pt>
    <dgm:pt modelId="{7BDFADEB-6FB1-4B1B-8CFB-91D3EF3239AE}" type="parTrans" cxnId="{F80A842D-6586-41C5-B16C-DDD604880414}">
      <dgm:prSet/>
      <dgm:spPr/>
      <dgm:t>
        <a:bodyPr/>
        <a:lstStyle/>
        <a:p>
          <a:endParaRPr lang="en-US"/>
        </a:p>
      </dgm:t>
    </dgm:pt>
    <dgm:pt modelId="{67FBB1FE-8C38-4893-B7B0-335F6B5F0754}" type="sibTrans" cxnId="{F80A842D-6586-41C5-B16C-DDD604880414}">
      <dgm:prSet/>
      <dgm:spPr/>
      <dgm:t>
        <a:bodyPr/>
        <a:lstStyle/>
        <a:p>
          <a:endParaRPr lang="en-US"/>
        </a:p>
      </dgm:t>
    </dgm:pt>
    <dgm:pt modelId="{459B9F02-9603-4E29-8D0F-FC1E07A2E89F}">
      <dgm:prSet/>
      <dgm:spPr/>
      <dgm:t>
        <a:bodyPr/>
        <a:lstStyle/>
        <a:p>
          <a:r>
            <a:rPr lang="pl-PL"/>
            <a:t>Audyt wg Rozporządzenia</a:t>
          </a:r>
          <a:endParaRPr lang="en-US"/>
        </a:p>
      </dgm:t>
    </dgm:pt>
    <dgm:pt modelId="{4735B8B0-80F5-4384-B4A5-4CB796576216}" type="parTrans" cxnId="{B42E6962-F8D2-4469-BB77-76833B21A09B}">
      <dgm:prSet/>
      <dgm:spPr/>
      <dgm:t>
        <a:bodyPr/>
        <a:lstStyle/>
        <a:p>
          <a:endParaRPr lang="en-US"/>
        </a:p>
      </dgm:t>
    </dgm:pt>
    <dgm:pt modelId="{55626C83-9EF1-496D-A048-51C9735AE621}" type="sibTrans" cxnId="{B42E6962-F8D2-4469-BB77-76833B21A09B}">
      <dgm:prSet/>
      <dgm:spPr/>
      <dgm:t>
        <a:bodyPr/>
        <a:lstStyle/>
        <a:p>
          <a:endParaRPr lang="en-US"/>
        </a:p>
      </dgm:t>
    </dgm:pt>
    <dgm:pt modelId="{A43B179D-E112-4BD4-8576-751F7D47BB5B}">
      <dgm:prSet/>
      <dgm:spPr/>
      <dgm:t>
        <a:bodyPr/>
        <a:lstStyle/>
        <a:p>
          <a:r>
            <a:rPr lang="pl-PL"/>
            <a:t>Różnice w metodologii vs świadectwo</a:t>
          </a:r>
          <a:endParaRPr lang="en-US"/>
        </a:p>
      </dgm:t>
    </dgm:pt>
    <dgm:pt modelId="{E9BE7D11-62D8-4B6B-B7BD-04A3AD64093F}" type="parTrans" cxnId="{6185F244-9B4B-4458-9375-8CCD989CD99D}">
      <dgm:prSet/>
      <dgm:spPr/>
      <dgm:t>
        <a:bodyPr/>
        <a:lstStyle/>
        <a:p>
          <a:endParaRPr lang="en-US"/>
        </a:p>
      </dgm:t>
    </dgm:pt>
    <dgm:pt modelId="{5B4DDFFD-E744-4D5B-A1EC-B5D7FE0F8C89}" type="sibTrans" cxnId="{6185F244-9B4B-4458-9375-8CCD989CD99D}">
      <dgm:prSet/>
      <dgm:spPr/>
      <dgm:t>
        <a:bodyPr/>
        <a:lstStyle/>
        <a:p>
          <a:endParaRPr lang="en-US"/>
        </a:p>
      </dgm:t>
    </dgm:pt>
    <dgm:pt modelId="{B51E69F0-0472-4C5A-AADE-EFF2AC72A926}">
      <dgm:prSet/>
      <dgm:spPr/>
      <dgm:t>
        <a:bodyPr/>
        <a:lstStyle/>
        <a:p>
          <a:r>
            <a:rPr lang="pl-PL"/>
            <a:t>Wypełnienie DPAE</a:t>
          </a:r>
          <a:endParaRPr lang="en-US"/>
        </a:p>
      </dgm:t>
    </dgm:pt>
    <dgm:pt modelId="{414A9DB1-8765-4AB1-8955-2E0D7D3E03B1}" type="parTrans" cxnId="{62003AB0-550C-49BD-B691-6A0BBF1DE022}">
      <dgm:prSet/>
      <dgm:spPr/>
      <dgm:t>
        <a:bodyPr/>
        <a:lstStyle/>
        <a:p>
          <a:endParaRPr lang="en-US"/>
        </a:p>
      </dgm:t>
    </dgm:pt>
    <dgm:pt modelId="{19785E26-6C1A-48CE-8AC3-47F8C2EBF8A9}" type="sibTrans" cxnId="{62003AB0-550C-49BD-B691-6A0BBF1DE022}">
      <dgm:prSet/>
      <dgm:spPr/>
      <dgm:t>
        <a:bodyPr/>
        <a:lstStyle/>
        <a:p>
          <a:endParaRPr lang="en-US"/>
        </a:p>
      </dgm:t>
    </dgm:pt>
    <dgm:pt modelId="{B1BA17BA-11B8-4BDF-8267-551F974A4FF5}">
      <dgm:prSet/>
      <dgm:spPr/>
      <dgm:t>
        <a:bodyPr/>
        <a:lstStyle/>
        <a:p>
          <a:r>
            <a:rPr lang="pl-PL"/>
            <a:t>Najczęstsze błędy</a:t>
          </a:r>
          <a:endParaRPr lang="en-US"/>
        </a:p>
      </dgm:t>
    </dgm:pt>
    <dgm:pt modelId="{4DA0092F-474A-4095-8621-C7458E269880}" type="parTrans" cxnId="{C40AAE35-6141-4897-B5B1-529D2272B74A}">
      <dgm:prSet/>
      <dgm:spPr/>
      <dgm:t>
        <a:bodyPr/>
        <a:lstStyle/>
        <a:p>
          <a:endParaRPr lang="en-US"/>
        </a:p>
      </dgm:t>
    </dgm:pt>
    <dgm:pt modelId="{5EB2DE29-9EC4-47CF-AA9D-C617EBA77B25}" type="sibTrans" cxnId="{C40AAE35-6141-4897-B5B1-529D2272B74A}">
      <dgm:prSet/>
      <dgm:spPr/>
      <dgm:t>
        <a:bodyPr/>
        <a:lstStyle/>
        <a:p>
          <a:endParaRPr lang="en-US"/>
        </a:p>
      </dgm:t>
    </dgm:pt>
    <dgm:pt modelId="{B6B7D250-DCFC-43D7-90FE-5EC45A025052}">
      <dgm:prSet/>
      <dgm:spPr/>
      <dgm:t>
        <a:bodyPr/>
        <a:lstStyle/>
        <a:p>
          <a:r>
            <a:rPr lang="pl-PL"/>
            <a:t>Q&amp;A</a:t>
          </a:r>
          <a:endParaRPr lang="en-US"/>
        </a:p>
      </dgm:t>
    </dgm:pt>
    <dgm:pt modelId="{72E6EFB6-6EB1-4942-A033-094C26EB295C}" type="parTrans" cxnId="{815805D5-B5AD-4DFD-AB3A-4BCDC9BDD419}">
      <dgm:prSet/>
      <dgm:spPr/>
      <dgm:t>
        <a:bodyPr/>
        <a:lstStyle/>
        <a:p>
          <a:endParaRPr lang="en-US"/>
        </a:p>
      </dgm:t>
    </dgm:pt>
    <dgm:pt modelId="{E92FA198-FE20-4666-909E-FA0C421E0178}" type="sibTrans" cxnId="{815805D5-B5AD-4DFD-AB3A-4BCDC9BDD419}">
      <dgm:prSet/>
      <dgm:spPr/>
      <dgm:t>
        <a:bodyPr/>
        <a:lstStyle/>
        <a:p>
          <a:endParaRPr lang="en-US"/>
        </a:p>
      </dgm:t>
    </dgm:pt>
    <dgm:pt modelId="{4F6B9D8A-9149-437A-90DE-C6EDD995C103}" type="pres">
      <dgm:prSet presAssocID="{A5755C37-CDDB-46F9-B92A-79424157B797}" presName="Name0" presStyleCnt="0">
        <dgm:presLayoutVars>
          <dgm:dir/>
          <dgm:animLvl val="lvl"/>
          <dgm:resizeHandles val="exact"/>
        </dgm:presLayoutVars>
      </dgm:prSet>
      <dgm:spPr/>
    </dgm:pt>
    <dgm:pt modelId="{FAB2EADA-9895-49B8-9BFF-DDB8E12C0FDE}" type="pres">
      <dgm:prSet presAssocID="{E4A6ED69-F988-4B85-A546-E6CF75E4AFAE}" presName="linNode" presStyleCnt="0"/>
      <dgm:spPr/>
    </dgm:pt>
    <dgm:pt modelId="{8231A5EF-C572-4145-8D93-C3695F6CC5D5}" type="pres">
      <dgm:prSet presAssocID="{E4A6ED69-F988-4B85-A546-E6CF75E4AFAE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A085D4BD-96B2-433F-AB0C-8FE5B32CF9B6}" type="pres">
      <dgm:prSet presAssocID="{67F2283C-3ADD-4AF9-A8FF-8D006DFAEDAC}" presName="sp" presStyleCnt="0"/>
      <dgm:spPr/>
    </dgm:pt>
    <dgm:pt modelId="{18DC2FF1-6763-4A69-BEAF-77C31D2BEDA9}" type="pres">
      <dgm:prSet presAssocID="{537E04C1-D6A7-49C7-B30B-F3CEB50D05F8}" presName="linNode" presStyleCnt="0"/>
      <dgm:spPr/>
    </dgm:pt>
    <dgm:pt modelId="{E533A227-C725-446D-883E-7C27F56767DC}" type="pres">
      <dgm:prSet presAssocID="{537E04C1-D6A7-49C7-B30B-F3CEB50D05F8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4375D08D-0A25-42C6-8D3A-BC6DC3AF05D9}" type="pres">
      <dgm:prSet presAssocID="{67FBB1FE-8C38-4893-B7B0-335F6B5F0754}" presName="sp" presStyleCnt="0"/>
      <dgm:spPr/>
    </dgm:pt>
    <dgm:pt modelId="{AF230B1F-6DE8-4AB3-9010-01EDD365A3A9}" type="pres">
      <dgm:prSet presAssocID="{459B9F02-9603-4E29-8D0F-FC1E07A2E89F}" presName="linNode" presStyleCnt="0"/>
      <dgm:spPr/>
    </dgm:pt>
    <dgm:pt modelId="{08995974-9495-4098-BE4A-50753E9A6C5D}" type="pres">
      <dgm:prSet presAssocID="{459B9F02-9603-4E29-8D0F-FC1E07A2E89F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DDD38F05-373C-44C4-A3FD-32785A0FA842}" type="pres">
      <dgm:prSet presAssocID="{55626C83-9EF1-496D-A048-51C9735AE621}" presName="sp" presStyleCnt="0"/>
      <dgm:spPr/>
    </dgm:pt>
    <dgm:pt modelId="{A42D7C81-9D1C-4CC5-A18A-45FD10F8BCC0}" type="pres">
      <dgm:prSet presAssocID="{A43B179D-E112-4BD4-8576-751F7D47BB5B}" presName="linNode" presStyleCnt="0"/>
      <dgm:spPr/>
    </dgm:pt>
    <dgm:pt modelId="{8ABFEB0E-43A5-4D65-8344-0FFD3FB7EC47}" type="pres">
      <dgm:prSet presAssocID="{A43B179D-E112-4BD4-8576-751F7D47BB5B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7A3EAA7B-613F-4789-801D-6D94192E8268}" type="pres">
      <dgm:prSet presAssocID="{5B4DDFFD-E744-4D5B-A1EC-B5D7FE0F8C89}" presName="sp" presStyleCnt="0"/>
      <dgm:spPr/>
    </dgm:pt>
    <dgm:pt modelId="{EB74551F-7BE2-4C33-A2E4-95AFDEF29478}" type="pres">
      <dgm:prSet presAssocID="{B51E69F0-0472-4C5A-AADE-EFF2AC72A926}" presName="linNode" presStyleCnt="0"/>
      <dgm:spPr/>
    </dgm:pt>
    <dgm:pt modelId="{6F770917-A5BF-4A34-9989-855F29747E4C}" type="pres">
      <dgm:prSet presAssocID="{B51E69F0-0472-4C5A-AADE-EFF2AC72A926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15E75A8A-9C17-4FD3-829C-10B3A2D19FF4}" type="pres">
      <dgm:prSet presAssocID="{19785E26-6C1A-48CE-8AC3-47F8C2EBF8A9}" presName="sp" presStyleCnt="0"/>
      <dgm:spPr/>
    </dgm:pt>
    <dgm:pt modelId="{37FAD5D2-5648-4F1E-B962-BCE392AB6AF9}" type="pres">
      <dgm:prSet presAssocID="{B1BA17BA-11B8-4BDF-8267-551F974A4FF5}" presName="linNode" presStyleCnt="0"/>
      <dgm:spPr/>
    </dgm:pt>
    <dgm:pt modelId="{4913CD42-B29E-474F-9414-65EC918F862B}" type="pres">
      <dgm:prSet presAssocID="{B1BA17BA-11B8-4BDF-8267-551F974A4FF5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CF6C3FC3-14C4-4AB2-97B3-1C9FCA7DD980}" type="pres">
      <dgm:prSet presAssocID="{5EB2DE29-9EC4-47CF-AA9D-C617EBA77B25}" presName="sp" presStyleCnt="0"/>
      <dgm:spPr/>
    </dgm:pt>
    <dgm:pt modelId="{C36BBC87-39A2-447A-A0A4-89391D6E25D5}" type="pres">
      <dgm:prSet presAssocID="{B6B7D250-DCFC-43D7-90FE-5EC45A025052}" presName="linNode" presStyleCnt="0"/>
      <dgm:spPr/>
    </dgm:pt>
    <dgm:pt modelId="{023856F4-5D48-4DED-85D7-8C47523E9573}" type="pres">
      <dgm:prSet presAssocID="{B6B7D250-DCFC-43D7-90FE-5EC45A025052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4AFEE909-0364-4DDB-AD6E-943B86CA5062}" type="presOf" srcId="{537E04C1-D6A7-49C7-B30B-F3CEB50D05F8}" destId="{E533A227-C725-446D-883E-7C27F56767DC}" srcOrd="0" destOrd="0" presId="urn:microsoft.com/office/officeart/2005/8/layout/vList5"/>
    <dgm:cxn modelId="{F80A842D-6586-41C5-B16C-DDD604880414}" srcId="{A5755C37-CDDB-46F9-B92A-79424157B797}" destId="{537E04C1-D6A7-49C7-B30B-F3CEB50D05F8}" srcOrd="1" destOrd="0" parTransId="{7BDFADEB-6FB1-4B1B-8CFB-91D3EF3239AE}" sibTransId="{67FBB1FE-8C38-4893-B7B0-335F6B5F0754}"/>
    <dgm:cxn modelId="{C40AAE35-6141-4897-B5B1-529D2272B74A}" srcId="{A5755C37-CDDB-46F9-B92A-79424157B797}" destId="{B1BA17BA-11B8-4BDF-8267-551F974A4FF5}" srcOrd="5" destOrd="0" parTransId="{4DA0092F-474A-4095-8621-C7458E269880}" sibTransId="{5EB2DE29-9EC4-47CF-AA9D-C617EBA77B25}"/>
    <dgm:cxn modelId="{ED569D38-265A-491A-A861-49908B30DBCD}" type="presOf" srcId="{E4A6ED69-F988-4B85-A546-E6CF75E4AFAE}" destId="{8231A5EF-C572-4145-8D93-C3695F6CC5D5}" srcOrd="0" destOrd="0" presId="urn:microsoft.com/office/officeart/2005/8/layout/vList5"/>
    <dgm:cxn modelId="{BA4EE841-0169-4DC6-84E6-759ACDD63D97}" srcId="{A5755C37-CDDB-46F9-B92A-79424157B797}" destId="{E4A6ED69-F988-4B85-A546-E6CF75E4AFAE}" srcOrd="0" destOrd="0" parTransId="{2ADBBB0B-C350-4849-844C-49FBEE2FB8BD}" sibTransId="{67F2283C-3ADD-4AF9-A8FF-8D006DFAEDAC}"/>
    <dgm:cxn modelId="{6185F244-9B4B-4458-9375-8CCD989CD99D}" srcId="{A5755C37-CDDB-46F9-B92A-79424157B797}" destId="{A43B179D-E112-4BD4-8576-751F7D47BB5B}" srcOrd="3" destOrd="0" parTransId="{E9BE7D11-62D8-4B6B-B7BD-04A3AD64093F}" sibTransId="{5B4DDFFD-E744-4D5B-A1EC-B5D7FE0F8C89}"/>
    <dgm:cxn modelId="{B42E6962-F8D2-4469-BB77-76833B21A09B}" srcId="{A5755C37-CDDB-46F9-B92A-79424157B797}" destId="{459B9F02-9603-4E29-8D0F-FC1E07A2E89F}" srcOrd="2" destOrd="0" parTransId="{4735B8B0-80F5-4384-B4A5-4CB796576216}" sibTransId="{55626C83-9EF1-496D-A048-51C9735AE621}"/>
    <dgm:cxn modelId="{BA6617A2-CCD2-4A2C-9F6E-E3F45E5F03A5}" type="presOf" srcId="{A5755C37-CDDB-46F9-B92A-79424157B797}" destId="{4F6B9D8A-9149-437A-90DE-C6EDD995C103}" srcOrd="0" destOrd="0" presId="urn:microsoft.com/office/officeart/2005/8/layout/vList5"/>
    <dgm:cxn modelId="{F9EA7EA9-5A6D-485D-B33D-D9600618CA4F}" type="presOf" srcId="{B1BA17BA-11B8-4BDF-8267-551F974A4FF5}" destId="{4913CD42-B29E-474F-9414-65EC918F862B}" srcOrd="0" destOrd="0" presId="urn:microsoft.com/office/officeart/2005/8/layout/vList5"/>
    <dgm:cxn modelId="{62003AB0-550C-49BD-B691-6A0BBF1DE022}" srcId="{A5755C37-CDDB-46F9-B92A-79424157B797}" destId="{B51E69F0-0472-4C5A-AADE-EFF2AC72A926}" srcOrd="4" destOrd="0" parTransId="{414A9DB1-8765-4AB1-8955-2E0D7D3E03B1}" sibTransId="{19785E26-6C1A-48CE-8AC3-47F8C2EBF8A9}"/>
    <dgm:cxn modelId="{D495A8B8-D8B1-469B-8D9D-A098EA944F5E}" type="presOf" srcId="{459B9F02-9603-4E29-8D0F-FC1E07A2E89F}" destId="{08995974-9495-4098-BE4A-50753E9A6C5D}" srcOrd="0" destOrd="0" presId="urn:microsoft.com/office/officeart/2005/8/layout/vList5"/>
    <dgm:cxn modelId="{3C4834CF-1C6E-452D-BB13-40FB57B49FFD}" type="presOf" srcId="{A43B179D-E112-4BD4-8576-751F7D47BB5B}" destId="{8ABFEB0E-43A5-4D65-8344-0FFD3FB7EC47}" srcOrd="0" destOrd="0" presId="urn:microsoft.com/office/officeart/2005/8/layout/vList5"/>
    <dgm:cxn modelId="{E623F7D3-937E-4BE4-B209-3277DD1F1888}" type="presOf" srcId="{B6B7D250-DCFC-43D7-90FE-5EC45A025052}" destId="{023856F4-5D48-4DED-85D7-8C47523E9573}" srcOrd="0" destOrd="0" presId="urn:microsoft.com/office/officeart/2005/8/layout/vList5"/>
    <dgm:cxn modelId="{815805D5-B5AD-4DFD-AB3A-4BCDC9BDD419}" srcId="{A5755C37-CDDB-46F9-B92A-79424157B797}" destId="{B6B7D250-DCFC-43D7-90FE-5EC45A025052}" srcOrd="6" destOrd="0" parTransId="{72E6EFB6-6EB1-4942-A033-094C26EB295C}" sibTransId="{E92FA198-FE20-4666-909E-FA0C421E0178}"/>
    <dgm:cxn modelId="{714BF7F3-2432-4786-A500-D0A05930A159}" type="presOf" srcId="{B51E69F0-0472-4C5A-AADE-EFF2AC72A926}" destId="{6F770917-A5BF-4A34-9989-855F29747E4C}" srcOrd="0" destOrd="0" presId="urn:microsoft.com/office/officeart/2005/8/layout/vList5"/>
    <dgm:cxn modelId="{4A78B3EC-CDBE-4854-B31A-708B4B9D4197}" type="presParOf" srcId="{4F6B9D8A-9149-437A-90DE-C6EDD995C103}" destId="{FAB2EADA-9895-49B8-9BFF-DDB8E12C0FDE}" srcOrd="0" destOrd="0" presId="urn:microsoft.com/office/officeart/2005/8/layout/vList5"/>
    <dgm:cxn modelId="{C0D41222-5173-44F4-BDC6-DC24FD9E930B}" type="presParOf" srcId="{FAB2EADA-9895-49B8-9BFF-DDB8E12C0FDE}" destId="{8231A5EF-C572-4145-8D93-C3695F6CC5D5}" srcOrd="0" destOrd="0" presId="urn:microsoft.com/office/officeart/2005/8/layout/vList5"/>
    <dgm:cxn modelId="{1222C724-60CA-4EB5-93C2-E0D3A61B47E4}" type="presParOf" srcId="{4F6B9D8A-9149-437A-90DE-C6EDD995C103}" destId="{A085D4BD-96B2-433F-AB0C-8FE5B32CF9B6}" srcOrd="1" destOrd="0" presId="urn:microsoft.com/office/officeart/2005/8/layout/vList5"/>
    <dgm:cxn modelId="{FAA8ADD0-8C90-4E04-9AA7-86B24D905289}" type="presParOf" srcId="{4F6B9D8A-9149-437A-90DE-C6EDD995C103}" destId="{18DC2FF1-6763-4A69-BEAF-77C31D2BEDA9}" srcOrd="2" destOrd="0" presId="urn:microsoft.com/office/officeart/2005/8/layout/vList5"/>
    <dgm:cxn modelId="{2AD2A423-92A2-4B74-A94B-AD5CA5CBAE6A}" type="presParOf" srcId="{18DC2FF1-6763-4A69-BEAF-77C31D2BEDA9}" destId="{E533A227-C725-446D-883E-7C27F56767DC}" srcOrd="0" destOrd="0" presId="urn:microsoft.com/office/officeart/2005/8/layout/vList5"/>
    <dgm:cxn modelId="{BB9F32F3-0AB5-489A-A8B4-CDD077C83551}" type="presParOf" srcId="{4F6B9D8A-9149-437A-90DE-C6EDD995C103}" destId="{4375D08D-0A25-42C6-8D3A-BC6DC3AF05D9}" srcOrd="3" destOrd="0" presId="urn:microsoft.com/office/officeart/2005/8/layout/vList5"/>
    <dgm:cxn modelId="{C861B77E-1265-435C-A0EA-10C08F4AEB98}" type="presParOf" srcId="{4F6B9D8A-9149-437A-90DE-C6EDD995C103}" destId="{AF230B1F-6DE8-4AB3-9010-01EDD365A3A9}" srcOrd="4" destOrd="0" presId="urn:microsoft.com/office/officeart/2005/8/layout/vList5"/>
    <dgm:cxn modelId="{B4FE5F24-EE36-4CFA-BED4-E3FE492E3EF8}" type="presParOf" srcId="{AF230B1F-6DE8-4AB3-9010-01EDD365A3A9}" destId="{08995974-9495-4098-BE4A-50753E9A6C5D}" srcOrd="0" destOrd="0" presId="urn:microsoft.com/office/officeart/2005/8/layout/vList5"/>
    <dgm:cxn modelId="{923D57FC-9C2B-419A-AF40-6A57140D738A}" type="presParOf" srcId="{4F6B9D8A-9149-437A-90DE-C6EDD995C103}" destId="{DDD38F05-373C-44C4-A3FD-32785A0FA842}" srcOrd="5" destOrd="0" presId="urn:microsoft.com/office/officeart/2005/8/layout/vList5"/>
    <dgm:cxn modelId="{F52732A4-13FA-439F-A7AE-342B8A02A9C6}" type="presParOf" srcId="{4F6B9D8A-9149-437A-90DE-C6EDD995C103}" destId="{A42D7C81-9D1C-4CC5-A18A-45FD10F8BCC0}" srcOrd="6" destOrd="0" presId="urn:microsoft.com/office/officeart/2005/8/layout/vList5"/>
    <dgm:cxn modelId="{48CC4858-F1F9-439D-A30E-CE574C112FCD}" type="presParOf" srcId="{A42D7C81-9D1C-4CC5-A18A-45FD10F8BCC0}" destId="{8ABFEB0E-43A5-4D65-8344-0FFD3FB7EC47}" srcOrd="0" destOrd="0" presId="urn:microsoft.com/office/officeart/2005/8/layout/vList5"/>
    <dgm:cxn modelId="{D0D1AFF7-B10F-4A9D-B33D-D2999F823476}" type="presParOf" srcId="{4F6B9D8A-9149-437A-90DE-C6EDD995C103}" destId="{7A3EAA7B-613F-4789-801D-6D94192E8268}" srcOrd="7" destOrd="0" presId="urn:microsoft.com/office/officeart/2005/8/layout/vList5"/>
    <dgm:cxn modelId="{2FB2D349-ED9A-4671-90A0-92238721FD25}" type="presParOf" srcId="{4F6B9D8A-9149-437A-90DE-C6EDD995C103}" destId="{EB74551F-7BE2-4C33-A2E4-95AFDEF29478}" srcOrd="8" destOrd="0" presId="urn:microsoft.com/office/officeart/2005/8/layout/vList5"/>
    <dgm:cxn modelId="{1C693883-0949-4C95-917A-BD5D4457012E}" type="presParOf" srcId="{EB74551F-7BE2-4C33-A2E4-95AFDEF29478}" destId="{6F770917-A5BF-4A34-9989-855F29747E4C}" srcOrd="0" destOrd="0" presId="urn:microsoft.com/office/officeart/2005/8/layout/vList5"/>
    <dgm:cxn modelId="{158E48F8-B3FF-40FF-8339-1FD9E4FF0A84}" type="presParOf" srcId="{4F6B9D8A-9149-437A-90DE-C6EDD995C103}" destId="{15E75A8A-9C17-4FD3-829C-10B3A2D19FF4}" srcOrd="9" destOrd="0" presId="urn:microsoft.com/office/officeart/2005/8/layout/vList5"/>
    <dgm:cxn modelId="{C79C6547-A584-4338-9431-4421E0FAF8CA}" type="presParOf" srcId="{4F6B9D8A-9149-437A-90DE-C6EDD995C103}" destId="{37FAD5D2-5648-4F1E-B962-BCE392AB6AF9}" srcOrd="10" destOrd="0" presId="urn:microsoft.com/office/officeart/2005/8/layout/vList5"/>
    <dgm:cxn modelId="{8682DEF1-0E7C-42D6-9BD0-A12B4EA95DCA}" type="presParOf" srcId="{37FAD5D2-5648-4F1E-B962-BCE392AB6AF9}" destId="{4913CD42-B29E-474F-9414-65EC918F862B}" srcOrd="0" destOrd="0" presId="urn:microsoft.com/office/officeart/2005/8/layout/vList5"/>
    <dgm:cxn modelId="{A2C2ACA4-2909-4B6E-B1DF-DA4073FFC43F}" type="presParOf" srcId="{4F6B9D8A-9149-437A-90DE-C6EDD995C103}" destId="{CF6C3FC3-14C4-4AB2-97B3-1C9FCA7DD980}" srcOrd="11" destOrd="0" presId="urn:microsoft.com/office/officeart/2005/8/layout/vList5"/>
    <dgm:cxn modelId="{887DF1D1-53CA-44EF-8C6C-126838CF5441}" type="presParOf" srcId="{4F6B9D8A-9149-437A-90DE-C6EDD995C103}" destId="{C36BBC87-39A2-447A-A0A4-89391D6E25D5}" srcOrd="12" destOrd="0" presId="urn:microsoft.com/office/officeart/2005/8/layout/vList5"/>
    <dgm:cxn modelId="{0179DF42-892F-4A81-B664-9C27D11B1CCC}" type="presParOf" srcId="{C36BBC87-39A2-447A-A0A4-89391D6E25D5}" destId="{023856F4-5D48-4DED-85D7-8C47523E95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1A5EF-C572-4145-8D93-C3695F6CC5D5}">
      <dsp:nvSpPr>
        <dsp:cNvPr id="0" name=""/>
        <dsp:cNvSpPr/>
      </dsp:nvSpPr>
      <dsp:spPr>
        <a:xfrm>
          <a:off x="2212339" y="469"/>
          <a:ext cx="2488882" cy="75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Różnice nabór do końca 2024 vs nabór po 31.03</a:t>
          </a:r>
          <a:endParaRPr lang="en-US" sz="1800" kern="1200"/>
        </a:p>
      </dsp:txBody>
      <dsp:txXfrm>
        <a:off x="2249063" y="37193"/>
        <a:ext cx="2415434" cy="678854"/>
      </dsp:txXfrm>
    </dsp:sp>
    <dsp:sp modelId="{E533A227-C725-446D-883E-7C27F56767DC}">
      <dsp:nvSpPr>
        <dsp:cNvPr id="0" name=""/>
        <dsp:cNvSpPr/>
      </dsp:nvSpPr>
      <dsp:spPr>
        <a:xfrm>
          <a:off x="2212339" y="790387"/>
          <a:ext cx="2488882" cy="75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Wizja lokalna przed przygotowaniem audytu</a:t>
          </a:r>
          <a:endParaRPr lang="en-US" sz="1800" kern="1200"/>
        </a:p>
      </dsp:txBody>
      <dsp:txXfrm>
        <a:off x="2249063" y="827111"/>
        <a:ext cx="2415434" cy="678854"/>
      </dsp:txXfrm>
    </dsp:sp>
    <dsp:sp modelId="{08995974-9495-4098-BE4A-50753E9A6C5D}">
      <dsp:nvSpPr>
        <dsp:cNvPr id="0" name=""/>
        <dsp:cNvSpPr/>
      </dsp:nvSpPr>
      <dsp:spPr>
        <a:xfrm>
          <a:off x="2212339" y="1580305"/>
          <a:ext cx="2488882" cy="75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Audyt wg Rozporządzenia</a:t>
          </a:r>
          <a:endParaRPr lang="en-US" sz="1800" kern="1200"/>
        </a:p>
      </dsp:txBody>
      <dsp:txXfrm>
        <a:off x="2249063" y="1617029"/>
        <a:ext cx="2415434" cy="678854"/>
      </dsp:txXfrm>
    </dsp:sp>
    <dsp:sp modelId="{8ABFEB0E-43A5-4D65-8344-0FFD3FB7EC47}">
      <dsp:nvSpPr>
        <dsp:cNvPr id="0" name=""/>
        <dsp:cNvSpPr/>
      </dsp:nvSpPr>
      <dsp:spPr>
        <a:xfrm>
          <a:off x="2212339" y="2370223"/>
          <a:ext cx="2488882" cy="75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Różnice w metodologii vs świadectwo</a:t>
          </a:r>
          <a:endParaRPr lang="en-US" sz="1800" kern="1200"/>
        </a:p>
      </dsp:txBody>
      <dsp:txXfrm>
        <a:off x="2249063" y="2406947"/>
        <a:ext cx="2415434" cy="678854"/>
      </dsp:txXfrm>
    </dsp:sp>
    <dsp:sp modelId="{6F770917-A5BF-4A34-9989-855F29747E4C}">
      <dsp:nvSpPr>
        <dsp:cNvPr id="0" name=""/>
        <dsp:cNvSpPr/>
      </dsp:nvSpPr>
      <dsp:spPr>
        <a:xfrm>
          <a:off x="2212339" y="3160141"/>
          <a:ext cx="2488882" cy="75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Wypełnienie DPAE</a:t>
          </a:r>
          <a:endParaRPr lang="en-US" sz="1800" kern="1200"/>
        </a:p>
      </dsp:txBody>
      <dsp:txXfrm>
        <a:off x="2249063" y="3196865"/>
        <a:ext cx="2415434" cy="678854"/>
      </dsp:txXfrm>
    </dsp:sp>
    <dsp:sp modelId="{4913CD42-B29E-474F-9414-65EC918F862B}">
      <dsp:nvSpPr>
        <dsp:cNvPr id="0" name=""/>
        <dsp:cNvSpPr/>
      </dsp:nvSpPr>
      <dsp:spPr>
        <a:xfrm>
          <a:off x="2212339" y="3950059"/>
          <a:ext cx="2488882" cy="75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Najczęstsze błędy</a:t>
          </a:r>
          <a:endParaRPr lang="en-US" sz="1800" kern="1200"/>
        </a:p>
      </dsp:txBody>
      <dsp:txXfrm>
        <a:off x="2249063" y="3986783"/>
        <a:ext cx="2415434" cy="678854"/>
      </dsp:txXfrm>
    </dsp:sp>
    <dsp:sp modelId="{023856F4-5D48-4DED-85D7-8C47523E9573}">
      <dsp:nvSpPr>
        <dsp:cNvPr id="0" name=""/>
        <dsp:cNvSpPr/>
      </dsp:nvSpPr>
      <dsp:spPr>
        <a:xfrm>
          <a:off x="2212339" y="4739977"/>
          <a:ext cx="2488882" cy="75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Q&amp;A</a:t>
          </a:r>
          <a:endParaRPr lang="en-US" sz="1800" kern="1200"/>
        </a:p>
      </dsp:txBody>
      <dsp:txXfrm>
        <a:off x="2249063" y="4776701"/>
        <a:ext cx="2415434" cy="67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67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24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49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12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34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23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56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10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13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35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01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3A3701C-1377-4F29-8473-4C8CE70928E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1F33DFA-C017-4FAA-9783-094BD31AC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52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5A0888-B53D-F4FB-31B7-B75251D5B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Audyty energetyczne w programie priorytetowym Czyste Powietrze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854AF8-5288-97D0-9848-823A265F5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mgr inż. Maciej Pacholec</a:t>
            </a:r>
          </a:p>
        </p:txBody>
      </p:sp>
    </p:spTree>
    <p:extLst>
      <p:ext uri="{BB962C8B-B14F-4D97-AF65-F5344CB8AC3E}">
        <p14:creationId xmlns:p14="http://schemas.microsoft.com/office/powerpoint/2010/main" val="265531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3031C-7DF9-F4DD-FDB7-8BD43D43E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1CE313-DC76-5832-F24B-E3198654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Przyjęcie odpowiednich współczynników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A2B836-9821-996A-E9BE-6229ADED0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011681"/>
            <a:ext cx="10773157" cy="1075938"/>
          </a:xfrm>
        </p:spPr>
        <p:txBody>
          <a:bodyPr/>
          <a:lstStyle/>
          <a:p>
            <a:pPr marL="0" indent="0" algn="just">
              <a:buNone/>
            </a:pPr>
            <a:r>
              <a:rPr lang="pl-PL"/>
              <a:t>Rozporządzenie Ministra Energii w sprawie szczegółowego zakresu i sposobu sporządzania audytu efektywności energetycznej oraz metod obliczania oszczędności energii z dnia 5 października 2017 r.</a:t>
            </a:r>
          </a:p>
          <a:p>
            <a:pPr marL="457200" indent="-457200" algn="just">
              <a:buAutoNum type="arabicPeriod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1F610B0-776B-21A5-BA46-2EAA7029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557" y="3087618"/>
            <a:ext cx="60674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1DEA71-7BB3-97C0-333B-B0717B124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DDA619-E4C1-D948-C755-CE87EBBF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Przyjęcie odpowiednich współczynników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16BCB4-816A-5E51-DED5-8A428BE3B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>
                <a:solidFill>
                  <a:srgbClr val="FFFFFF"/>
                </a:solidFill>
              </a:rPr>
              <a:t>Nieobowiązujące Rozporządzenie w sprawie świadectw energetycznych z 2008 r.</a:t>
            </a:r>
          </a:p>
          <a:p>
            <a:pPr marL="0" indent="0">
              <a:buNone/>
            </a:pPr>
            <a:endParaRPr lang="pl-PL" sz="1800">
              <a:solidFill>
                <a:srgbClr val="FFFFF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2D59F9-D4B7-4132-0324-A41F2CFB4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69974"/>
              </p:ext>
            </p:extLst>
          </p:nvPr>
        </p:nvGraphicFramePr>
        <p:xfrm>
          <a:off x="633999" y="758114"/>
          <a:ext cx="6278529" cy="5352037"/>
        </p:xfrm>
        <a:graphic>
          <a:graphicData uri="http://schemas.openxmlformats.org/drawingml/2006/table">
            <a:tbl>
              <a:tblPr firstRow="1" bandRow="1"/>
              <a:tblGrid>
                <a:gridCol w="735712">
                  <a:extLst>
                    <a:ext uri="{9D8B030D-6E8A-4147-A177-3AD203B41FA5}">
                      <a16:colId xmlns:a16="http://schemas.microsoft.com/office/drawing/2014/main" val="212660476"/>
                    </a:ext>
                  </a:extLst>
                </a:gridCol>
                <a:gridCol w="2776482">
                  <a:extLst>
                    <a:ext uri="{9D8B030D-6E8A-4147-A177-3AD203B41FA5}">
                      <a16:colId xmlns:a16="http://schemas.microsoft.com/office/drawing/2014/main" val="3848459137"/>
                    </a:ext>
                  </a:extLst>
                </a:gridCol>
                <a:gridCol w="2766335">
                  <a:extLst>
                    <a:ext uri="{9D8B030D-6E8A-4147-A177-3AD203B41FA5}">
                      <a16:colId xmlns:a16="http://schemas.microsoft.com/office/drawing/2014/main" val="3294372629"/>
                    </a:ext>
                  </a:extLst>
                </a:gridCol>
              </a:tblGrid>
              <a:tr h="504261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Lp.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Rodzaj okna / drzwi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Obliczeniowy współczynnik U [W/(m² · K)]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634282"/>
                  </a:ext>
                </a:extLst>
              </a:tr>
              <a:tr h="504261"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1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/>
                        <a:t>Okno krosnowe</a:t>
                      </a:r>
                      <a:r>
                        <a:rPr lang="pl-PL" sz="1300"/>
                        <a:t> – pojedynczo oszklone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/>
                        <a:t>5,0</a:t>
                      </a:r>
                      <a:endParaRPr lang="pl-PL" sz="1300"/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70972"/>
                  </a:ext>
                </a:extLst>
              </a:tr>
              <a:tr h="504261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2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Okno jednoramowe, szyba zespolona </a:t>
                      </a:r>
                      <a:r>
                        <a:rPr lang="pl-PL" sz="1300" b="1" dirty="0"/>
                        <a:t>jednokomorowa</a:t>
                      </a:r>
                      <a:endParaRPr lang="pl-PL" sz="1300" dirty="0"/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3,0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485477"/>
                  </a:ext>
                </a:extLst>
              </a:tr>
              <a:tr h="504261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3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Okno jednoramowe, szyba zespolona </a:t>
                      </a:r>
                      <a:r>
                        <a:rPr lang="pl-PL" sz="1300" b="1" dirty="0"/>
                        <a:t>dwukomorowa</a:t>
                      </a:r>
                      <a:endParaRPr lang="pl-PL" sz="1300" dirty="0"/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2,3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747069"/>
                  </a:ext>
                </a:extLst>
              </a:tr>
              <a:tr h="504261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4a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Okno </a:t>
                      </a:r>
                      <a:r>
                        <a:rPr lang="pl-PL" sz="1300" b="1" dirty="0"/>
                        <a:t>skrzynkowe / ościeżnicowe</a:t>
                      </a:r>
                      <a:r>
                        <a:rPr lang="pl-PL" sz="1300" dirty="0"/>
                        <a:t>, oszklenie </a:t>
                      </a:r>
                      <a:r>
                        <a:rPr lang="pl-PL" sz="1300" b="1" dirty="0"/>
                        <a:t>podwójne</a:t>
                      </a:r>
                      <a:endParaRPr lang="pl-PL" sz="1300" dirty="0"/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2,6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004411"/>
                  </a:ext>
                </a:extLst>
              </a:tr>
              <a:tr h="504261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4b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Okno </a:t>
                      </a:r>
                      <a:r>
                        <a:rPr lang="pl-PL" sz="1300" b="1" dirty="0"/>
                        <a:t>skrzynkowe / ościeżnicowe</a:t>
                      </a:r>
                      <a:r>
                        <a:rPr lang="pl-PL" sz="1300" dirty="0"/>
                        <a:t>, oszklenie </a:t>
                      </a:r>
                      <a:r>
                        <a:rPr lang="pl-PL" sz="1300" b="1" dirty="0"/>
                        <a:t>potrójne</a:t>
                      </a:r>
                      <a:endParaRPr lang="pl-PL" sz="1300" dirty="0"/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2,0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991148"/>
                  </a:ext>
                </a:extLst>
              </a:tr>
              <a:tr h="504261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5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Okno </a:t>
                      </a:r>
                      <a:r>
                        <a:rPr lang="pl-PL" sz="1300" b="1" dirty="0"/>
                        <a:t>zespolone</a:t>
                      </a:r>
                      <a:r>
                        <a:rPr lang="pl-PL" sz="1300" dirty="0"/>
                        <a:t>, oszklenie podwójne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2,6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163895"/>
                  </a:ext>
                </a:extLst>
              </a:tr>
              <a:tr h="504261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6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Okno </a:t>
                      </a:r>
                      <a:r>
                        <a:rPr lang="pl-PL" sz="1300" b="1"/>
                        <a:t>zespolone</a:t>
                      </a:r>
                      <a:r>
                        <a:rPr lang="pl-PL" sz="1300"/>
                        <a:t>, oszklenie potrójne </a:t>
                      </a:r>
                      <a:r>
                        <a:rPr lang="pl-PL" sz="1300" i="1"/>
                        <a:t>(w tym jedna szyba jednokomorowa)</a:t>
                      </a:r>
                      <a:endParaRPr lang="pl-PL" sz="1300"/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2,2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248770"/>
                  </a:ext>
                </a:extLst>
              </a:tr>
              <a:tr h="504261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7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/>
                        <a:t>Drzwi nieocieplane</a:t>
                      </a:r>
                      <a:r>
                        <a:rPr lang="pl-PL" sz="1300"/>
                        <a:t> – pojedynczo oszklone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5,1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797819"/>
                  </a:ext>
                </a:extLst>
              </a:tr>
              <a:tr h="309427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8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/>
                        <a:t>Drzwi deskowe / klepkowe</a:t>
                      </a:r>
                      <a:endParaRPr lang="pl-PL" sz="1300"/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2,5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647729"/>
                  </a:ext>
                </a:extLst>
              </a:tr>
              <a:tr h="504261">
                <a:tc>
                  <a:txBody>
                    <a:bodyPr/>
                    <a:lstStyle/>
                    <a:p>
                      <a:pPr algn="ctr"/>
                      <a:r>
                        <a:rPr lang="pl-PL" sz="1300"/>
                        <a:t>9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/>
                        <a:t>Drzwi izolowane</a:t>
                      </a:r>
                      <a:r>
                        <a:rPr lang="pl-PL" sz="1300"/>
                        <a:t> z płyt w ramie stalowej lub aluminiowej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1,4</a:t>
                      </a:r>
                    </a:p>
                  </a:txBody>
                  <a:tcPr marL="67832" marR="67832" marT="33916" marB="339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794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78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1D3B7-4DB0-1D9A-6ADC-88C03BCB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A6FBE0-5196-6054-F081-7BF6BB55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Przyjęcie odpowiednich współczynników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525854-AD09-FDCF-092F-21798430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2459876"/>
            <a:ext cx="6278529" cy="1948509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328F161-247D-92FD-42D1-0AAFE569C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FFFFFF"/>
                </a:solidFill>
              </a:rPr>
              <a:t>Norma PN-EN ISO 10077-1:2017-10</a:t>
            </a:r>
          </a:p>
          <a:p>
            <a:pPr marL="457200" indent="-457200">
              <a:buAutoNum type="arabicPeriod"/>
            </a:pPr>
            <a:endParaRPr lang="pl-PL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3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2C1AB1-F3BF-ABCF-C945-820B61382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9F64B-CAC6-F49A-D262-041E94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3566160" cy="35803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Pomiary</a:t>
            </a:r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722F66E4-E8C2-BBDE-ACF8-FA20CF92A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7181" y="877539"/>
            <a:ext cx="3438144" cy="294493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E2E1AA5-8A83-FCD7-9D49-F47EA1B6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37" y="897575"/>
            <a:ext cx="3300984" cy="290486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6BFCD66-0B8D-F9ED-85E3-680AD2550D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648" r="2759"/>
          <a:stretch>
            <a:fillRect/>
          </a:stretch>
        </p:blipFill>
        <p:spPr>
          <a:xfrm>
            <a:off x="4849037" y="4269666"/>
            <a:ext cx="3300984" cy="1903116"/>
          </a:xfrm>
          <a:prstGeom prst="rect">
            <a:avLst/>
          </a:prstGeom>
        </p:spPr>
      </p:pic>
      <p:pic>
        <p:nvPicPr>
          <p:cNvPr id="6" name="Symbol zastępczy zawartości 5" descr="Obraz zawierający tekst, na wolnym powietrzu, dom, niebo&#10;&#10;Zawartość wygenerowana przez AI może być niepoprawna.">
            <a:extLst>
              <a:ext uri="{FF2B5EF4-FFF2-40B4-BE49-F238E27FC236}">
                <a16:creationId xmlns:a16="http://schemas.microsoft.com/office/drawing/2014/main" id="{E83FA65C-B2E7-2A3E-0A88-F467FAE2C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r="12203" b="-3"/>
          <a:stretch>
            <a:fillRect/>
          </a:stretch>
        </p:blipFill>
        <p:spPr>
          <a:xfrm>
            <a:off x="8287180" y="4230134"/>
            <a:ext cx="3438143" cy="19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6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AD20D-D12F-281E-5CA5-7402064FF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758813-8388-FDBF-40C1-433233EF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BF500F-9A82-8AFF-15F9-0CE0EC91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Podpis inwestora</a:t>
            </a:r>
          </a:p>
          <a:p>
            <a:r>
              <a:rPr lang="pl-PL" dirty="0"/>
              <a:t>Ustalenie oczekiwań inwestora vs metodologia</a:t>
            </a:r>
          </a:p>
          <a:p>
            <a:r>
              <a:rPr lang="pl-PL" dirty="0"/>
              <a:t>Umowa z inwestorem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621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A2A2B9-D343-87FF-7E43-D35316A4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obliczeń </a:t>
            </a:r>
            <a:r>
              <a:rPr lang="pl-PL" dirty="0" err="1"/>
              <a:t>Eu,Ek,Ep</a:t>
            </a:r>
            <a:endParaRPr lang="pl-PL" dirty="0"/>
          </a:p>
        </p:txBody>
      </p:sp>
      <p:pic>
        <p:nvPicPr>
          <p:cNvPr id="9" name="Symbol zastępczy zawartości 8" descr="Obraz zawierający tekst, zrzut ekranu, Czcionka, linia&#10;&#10;Zawartość wygenerowana przez AI może być niepoprawna.">
            <a:extLst>
              <a:ext uri="{FF2B5EF4-FFF2-40B4-BE49-F238E27FC236}">
                <a16:creationId xmlns:a16="http://schemas.microsoft.com/office/drawing/2014/main" id="{5AECDB37-7F59-768F-D147-255C47DF0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785" y="2011363"/>
            <a:ext cx="5650705" cy="3767137"/>
          </a:xfrm>
        </p:spPr>
      </p:pic>
    </p:spTree>
    <p:extLst>
      <p:ext uri="{BB962C8B-B14F-4D97-AF65-F5344CB8AC3E}">
        <p14:creationId xmlns:p14="http://schemas.microsoft.com/office/powerpoint/2010/main" val="4310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E35A6-774B-BCFD-5AB6-0FA3268A3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439636-CDDD-4F1D-84D9-255E42A1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Audyt wg Rozporządzenia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F75FA0-829C-E58D-D7E7-862127E4B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F22538A-9269-7B97-B37E-18523A10D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581" y="1690688"/>
            <a:ext cx="60864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5A73E-77DD-7148-13EC-1E75D45E6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FA9CF8-13CA-F89E-410E-AA3E311C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Audyt wg Rozporządzenia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A1053-978F-617B-FE64-F9C582880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C51352C-75A0-30BD-F692-F3308B52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459" y="1953201"/>
            <a:ext cx="60579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4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B826C-09AF-CD7B-474F-A7AF20129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7CD2FC-DA18-C99B-F825-E4F438E0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Audyt wg Rozporządzenia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7EAD5F-EB3D-7DB9-C3C5-CD1BB2A09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1AF16B4-3C9E-BE29-9430-443644C97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2011680"/>
            <a:ext cx="4457222" cy="441257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BA40ACC-890C-F809-CBED-506FFE0D4BF6}"/>
              </a:ext>
            </a:extLst>
          </p:cNvPr>
          <p:cNvSpPr txBox="1"/>
          <p:nvPr/>
        </p:nvSpPr>
        <p:spPr>
          <a:xfrm>
            <a:off x="6096000" y="1973065"/>
            <a:ext cx="39792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Wentylacja:</a:t>
            </a:r>
          </a:p>
          <a:p>
            <a:r>
              <a:rPr lang="pl-PL" dirty="0"/>
              <a:t>PN‑83/B‑03430/Az3:2000</a:t>
            </a:r>
          </a:p>
          <a:p>
            <a:r>
              <a:rPr lang="pl-PL" dirty="0"/>
              <a:t>ŚCHE:</a:t>
            </a:r>
          </a:p>
          <a:p>
            <a:r>
              <a:rPr lang="pl-PL" dirty="0"/>
              <a:t>metodologia sporządzania świadectw</a:t>
            </a:r>
          </a:p>
        </p:txBody>
      </p:sp>
    </p:spTree>
    <p:extLst>
      <p:ext uri="{BB962C8B-B14F-4D97-AF65-F5344CB8AC3E}">
        <p14:creationId xmlns:p14="http://schemas.microsoft.com/office/powerpoint/2010/main" val="122790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C767E-2005-54A4-0C8C-7FFE6D9D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Audyt – minimalny 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42EC20-8E86-CE87-0FE8-BD54B27F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l-PL" dirty="0"/>
              <a:t>Strona tytułowa – zgodnie ze wzorem</a:t>
            </a:r>
          </a:p>
          <a:p>
            <a:pPr marL="514350" indent="-514350">
              <a:buAutoNum type="arabicParenR"/>
            </a:pPr>
            <a:r>
              <a:rPr lang="pl-PL" dirty="0"/>
              <a:t>Karta audytu – zgodnie ze wzorem</a:t>
            </a:r>
          </a:p>
          <a:p>
            <a:pPr marL="514350" indent="-514350">
              <a:buAutoNum type="arabicParenR"/>
            </a:pPr>
            <a:r>
              <a:rPr lang="pl-PL" dirty="0"/>
              <a:t>Wykaz dokumentów źródłowych oraz wytyczne i wagi inwestora ( w tym wielkość środków trwałych ( w tym zakładane środki własne)</a:t>
            </a:r>
          </a:p>
          <a:p>
            <a:pPr marL="514350" indent="-514350">
              <a:buAutoNum type="arabicParenR"/>
            </a:pPr>
            <a:r>
              <a:rPr lang="pl-PL" dirty="0"/>
              <a:t>Inwentaryzacja </a:t>
            </a:r>
            <a:r>
              <a:rPr lang="pl-PL" dirty="0" err="1"/>
              <a:t>techniczno</a:t>
            </a:r>
            <a:r>
              <a:rPr lang="pl-PL" dirty="0"/>
              <a:t> – budowlana</a:t>
            </a:r>
          </a:p>
          <a:p>
            <a:pPr marL="514350" indent="-514350">
              <a:buAutoNum type="arabicParenR"/>
            </a:pPr>
            <a:r>
              <a:rPr lang="pl-PL" dirty="0"/>
              <a:t>Ocena stanu technicznego</a:t>
            </a:r>
          </a:p>
        </p:txBody>
      </p:sp>
    </p:spTree>
    <p:extLst>
      <p:ext uri="{BB962C8B-B14F-4D97-AF65-F5344CB8AC3E}">
        <p14:creationId xmlns:p14="http://schemas.microsoft.com/office/powerpoint/2010/main" val="418967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A18498-24EA-B87F-AFC5-6FEFED5D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5632980"/>
          </a:xfrm>
        </p:spPr>
        <p:txBody>
          <a:bodyPr>
            <a:normAutofit/>
          </a:bodyPr>
          <a:lstStyle/>
          <a:p>
            <a:r>
              <a:rPr lang="pl-PL" sz="4400"/>
              <a:t>Agenda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D0E44CB-9C3D-2414-5D03-F42EBEFE3F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845313"/>
              </p:ext>
            </p:extLst>
          </p:nvPr>
        </p:nvGraphicFramePr>
        <p:xfrm>
          <a:off x="633413" y="639763"/>
          <a:ext cx="6913562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389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DCF10-F3FF-4014-14F6-EE8A0BC35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1705A0-2075-AB10-EC39-096DF0FE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Inwentaryzacja techniczno-budowlana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F63EF-4307-7175-AEDF-44F23E411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Opis konstrukcji, technologii, niezbędne dane powierzchniowe i kubaturowe</a:t>
            </a:r>
          </a:p>
          <a:p>
            <a:r>
              <a:rPr lang="pl-PL" dirty="0"/>
              <a:t>Uproszczona dokumentacja techniczna, w tym rzuty poziome</a:t>
            </a:r>
          </a:p>
          <a:p>
            <a:r>
              <a:rPr lang="pl-PL" dirty="0"/>
              <a:t>Opis techniczny podstawowych elementów budynku</a:t>
            </a:r>
          </a:p>
          <a:p>
            <a:r>
              <a:rPr lang="pl-PL" dirty="0"/>
              <a:t>Charakterystykę energetyczną budynku (moc zamówiona, zapotrzebowanie na ciepło, zużycie energii, wysokość taryf i opłat)</a:t>
            </a:r>
          </a:p>
          <a:p>
            <a:r>
              <a:rPr lang="pl-PL" dirty="0"/>
              <a:t>Charakterystyka systemu grzewczego w szczególności sprawności składowe</a:t>
            </a:r>
          </a:p>
          <a:p>
            <a:r>
              <a:rPr lang="pl-PL" dirty="0"/>
              <a:t>Charakterystyka instalacji ciepłej wody użytkowej – w szczególności sprawności składowe</a:t>
            </a:r>
          </a:p>
          <a:p>
            <a:r>
              <a:rPr lang="pl-PL" dirty="0"/>
              <a:t>Charakterystyka kotłowni</a:t>
            </a:r>
          </a:p>
          <a:p>
            <a:r>
              <a:rPr lang="pl-PL" dirty="0"/>
              <a:t>Charakterystyka systemu wentylacji (rodzaj i typ)</a:t>
            </a:r>
          </a:p>
          <a:p>
            <a:pPr algn="just"/>
            <a:r>
              <a:rPr lang="pl-PL" dirty="0"/>
              <a:t>Charakterystyka instalacji gazowej – gdy ma wpływ na ulepszenie lub przedsięwzięcie termomodernizacyjne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016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3211F-7739-DEDC-4589-EC8CB6343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43FF12-EC81-EAB7-6112-ECC24D19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stanu technicznego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89728C-8659-330F-055E-CC6273CA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wg Rozporządzenia – Ocena stanu technicznego budynku w zakresie istotnym dla wskazania ulepszeń termomodernizacyjnych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D0CBEB0-FE3F-68C0-410B-640B5844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90" y="3710141"/>
            <a:ext cx="9099375" cy="168247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5A92E48-4015-3138-3D29-1BC278A320F3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Audyt – minimalny zakres</a:t>
            </a:r>
          </a:p>
        </p:txBody>
      </p:sp>
    </p:spTree>
    <p:extLst>
      <p:ext uri="{BB962C8B-B14F-4D97-AF65-F5344CB8AC3E}">
        <p14:creationId xmlns:p14="http://schemas.microsoft.com/office/powerpoint/2010/main" val="1579278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DA2A1-ECE1-078D-7963-60FC29528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03BC5-6F56-F25A-30A3-EE0DA426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Audyt – minimalny 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C32243-DCCE-B2E6-12EB-8626121C4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6) Zestawienie wskazanych rodzajów ulepszeń oraz przedsięwzięć wykonanych zgodnie z algorytmem</a:t>
            </a:r>
          </a:p>
          <a:p>
            <a:pPr marL="0" indent="0">
              <a:buNone/>
            </a:pPr>
            <a:r>
              <a:rPr lang="pl-PL" dirty="0"/>
              <a:t>7) Dokumentacja wykonania kolejnych kroków optymalizacyjnych</a:t>
            </a:r>
          </a:p>
          <a:p>
            <a:pPr marL="0" indent="0">
              <a:buNone/>
            </a:pPr>
            <a:r>
              <a:rPr lang="pl-PL" dirty="0"/>
              <a:t>8) Opis techniczny, niezbędne szkice, przedmiar robót </a:t>
            </a:r>
          </a:p>
        </p:txBody>
      </p:sp>
    </p:spTree>
    <p:extLst>
      <p:ext uri="{BB962C8B-B14F-4D97-AF65-F5344CB8AC3E}">
        <p14:creationId xmlns:p14="http://schemas.microsoft.com/office/powerpoint/2010/main" val="4037846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42471-ADE8-F8EB-1EC5-C8315DD6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24C3B6-27F2-20CF-3967-8D2F53315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l-PL" dirty="0"/>
              <a:t>Wskazanie wariantów przedsięwzięcia</a:t>
            </a:r>
          </a:p>
          <a:p>
            <a:pPr marL="514350" indent="-514350">
              <a:buAutoNum type="arabicParenR"/>
            </a:pPr>
            <a:r>
              <a:rPr lang="pl-PL" dirty="0"/>
              <a:t>Obliczenie kosztów inwestycyjnych</a:t>
            </a:r>
          </a:p>
          <a:p>
            <a:pPr marL="514350" indent="-514350">
              <a:buAutoNum type="arabicParenR"/>
            </a:pPr>
            <a:r>
              <a:rPr lang="pl-PL" dirty="0"/>
              <a:t>Sporządzenie bilansu ciepła dla wariantów</a:t>
            </a:r>
          </a:p>
          <a:p>
            <a:pPr marL="514350" indent="-514350">
              <a:buAutoNum type="arabicParenR"/>
            </a:pPr>
            <a:r>
              <a:rPr lang="pl-PL" dirty="0"/>
              <a:t>Obliczenie kosztów wytwarzania ciepła oraz efektów ekonomicznych dla wariantów</a:t>
            </a:r>
          </a:p>
          <a:p>
            <a:pPr marL="514350" indent="-514350">
              <a:buAutoNum type="arabicParenR"/>
            </a:pPr>
            <a:r>
              <a:rPr lang="pl-PL" dirty="0"/>
              <a:t>Wybór optymalnego wariantu (z uwzględnieniem deklarowanych przez inwestora środków własnych) </a:t>
            </a:r>
          </a:p>
        </p:txBody>
      </p:sp>
    </p:spTree>
    <p:extLst>
      <p:ext uri="{BB962C8B-B14F-4D97-AF65-F5344CB8AC3E}">
        <p14:creationId xmlns:p14="http://schemas.microsoft.com/office/powerpoint/2010/main" val="61653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A7E74-2E06-32E6-A3E6-23DE51274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4D7A6D-18D4-3898-6B7B-E45CB026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D6831A-EA77-3D34-F5A1-7D93EA2F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l-PL" dirty="0"/>
              <a:t>Wskazanie wariantów przedsięwzięcia</a:t>
            </a:r>
          </a:p>
          <a:p>
            <a:pPr marL="514350" indent="-514350">
              <a:buAutoNum type="arabicParenR"/>
            </a:pPr>
            <a:r>
              <a:rPr lang="pl-PL" dirty="0"/>
              <a:t>Obliczenie kosztów inwestycyjnych</a:t>
            </a:r>
          </a:p>
          <a:p>
            <a:pPr marL="514350" indent="-514350">
              <a:buAutoNum type="arabicParenR"/>
            </a:pPr>
            <a:r>
              <a:rPr lang="pl-PL" dirty="0"/>
              <a:t>Sporządzenie bilansu ciepła dla wariantów</a:t>
            </a:r>
          </a:p>
          <a:p>
            <a:pPr marL="514350" indent="-514350">
              <a:buAutoNum type="arabicParenR"/>
            </a:pPr>
            <a:r>
              <a:rPr lang="pl-PL" dirty="0"/>
              <a:t>Obliczenie kosztów wytwarzania ciepła oraz efektów ekonomicznych dla wariantów</a:t>
            </a:r>
          </a:p>
          <a:p>
            <a:pPr marL="514350" indent="-514350">
              <a:buAutoNum type="arabicParenR"/>
            </a:pPr>
            <a:r>
              <a:rPr lang="pl-PL" dirty="0"/>
              <a:t>Wybór optymalnego wariantu (z uwzględnieniem deklarowanych przez inwestora środków własnych) </a:t>
            </a:r>
          </a:p>
        </p:txBody>
      </p:sp>
    </p:spTree>
    <p:extLst>
      <p:ext uri="{BB962C8B-B14F-4D97-AF65-F5344CB8AC3E}">
        <p14:creationId xmlns:p14="http://schemas.microsoft.com/office/powerpoint/2010/main" val="3383461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032B7-857D-F9BB-4C51-E654B2FA1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B6EB8C-288D-ADF1-7857-DEFCD5F4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Różnice w wynikach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15075E8-2836-5EA9-EBA1-B19D53BA2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720041"/>
              </p:ext>
            </p:extLst>
          </p:nvPr>
        </p:nvGraphicFramePr>
        <p:xfrm>
          <a:off x="676275" y="2011363"/>
          <a:ext cx="107537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574">
                  <a:extLst>
                    <a:ext uri="{9D8B030D-6E8A-4147-A177-3AD203B41FA5}">
                      <a16:colId xmlns:a16="http://schemas.microsoft.com/office/drawing/2014/main" val="3919856085"/>
                    </a:ext>
                  </a:extLst>
                </a:gridCol>
                <a:gridCol w="3584574">
                  <a:extLst>
                    <a:ext uri="{9D8B030D-6E8A-4147-A177-3AD203B41FA5}">
                      <a16:colId xmlns:a16="http://schemas.microsoft.com/office/drawing/2014/main" val="3709273719"/>
                    </a:ext>
                  </a:extLst>
                </a:gridCol>
                <a:gridCol w="3584574">
                  <a:extLst>
                    <a:ext uri="{9D8B030D-6E8A-4147-A177-3AD203B41FA5}">
                      <a16:colId xmlns:a16="http://schemas.microsoft.com/office/drawing/2014/main" val="897516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dirty="0" err="1"/>
                        <a:t>Katergoria</a:t>
                      </a:r>
                      <a:r>
                        <a:rPr lang="pl-PL" sz="1400" dirty="0"/>
                        <a:t> / Cecha</a:t>
                      </a:r>
                    </a:p>
                  </a:txBody>
                  <a:tcPr marL="93511" marR="93511"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Audyt energetyczny</a:t>
                      </a:r>
                    </a:p>
                  </a:txBody>
                  <a:tcPr marL="93511" marR="93511"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Świadectwo charakterystyki energetycznej</a:t>
                      </a:r>
                    </a:p>
                  </a:txBody>
                  <a:tcPr marL="93511" marR="93511" anchor="ctr"/>
                </a:tc>
                <a:extLst>
                  <a:ext uri="{0D108BD9-81ED-4DB2-BD59-A6C34878D82A}">
                    <a16:rowId xmlns:a16="http://schemas.microsoft.com/office/drawing/2014/main" val="29253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Energia pomocnicza </a:t>
                      </a:r>
                    </a:p>
                  </a:txBody>
                  <a:tcPr marL="93511" marR="9351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 zawsze uwzględniona</a:t>
                      </a:r>
                    </a:p>
                  </a:txBody>
                  <a:tcPr marL="93511" marR="9351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Powinna zostać uwzględniona</a:t>
                      </a:r>
                    </a:p>
                  </a:txBody>
                  <a:tcPr marL="93511" marR="93511"/>
                </a:tc>
                <a:extLst>
                  <a:ext uri="{0D108BD9-81ED-4DB2-BD59-A6C34878D82A}">
                    <a16:rowId xmlns:a16="http://schemas.microsoft.com/office/drawing/2014/main" val="260883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Chłodzenie</a:t>
                      </a:r>
                    </a:p>
                  </a:txBody>
                  <a:tcPr marL="93511" marR="9351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 zawiera</a:t>
                      </a:r>
                    </a:p>
                  </a:txBody>
                  <a:tcPr marL="93511" marR="9351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Zawiera</a:t>
                      </a:r>
                    </a:p>
                  </a:txBody>
                  <a:tcPr marL="93511" marR="93511"/>
                </a:tc>
                <a:extLst>
                  <a:ext uri="{0D108BD9-81ED-4DB2-BD59-A6C34878D82A}">
                    <a16:rowId xmlns:a16="http://schemas.microsoft.com/office/drawing/2014/main" val="328974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Przerwy w ogrzewaniu</a:t>
                      </a:r>
                    </a:p>
                  </a:txBody>
                  <a:tcPr marL="93511" marR="9351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Zawiera</a:t>
                      </a:r>
                    </a:p>
                  </a:txBody>
                  <a:tcPr marL="93511" marR="9351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 zawiera</a:t>
                      </a:r>
                    </a:p>
                  </a:txBody>
                  <a:tcPr marL="93511" marR="93511"/>
                </a:tc>
                <a:extLst>
                  <a:ext uri="{0D108BD9-81ED-4DB2-BD59-A6C34878D82A}">
                    <a16:rowId xmlns:a16="http://schemas.microsoft.com/office/drawing/2014/main" val="387896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Wentylacja</a:t>
                      </a:r>
                    </a:p>
                  </a:txBody>
                  <a:tcPr marL="93511" marR="9351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Norma branżowa</a:t>
                      </a:r>
                    </a:p>
                  </a:txBody>
                  <a:tcPr marL="93511" marR="9351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Metodologia ŚCHE</a:t>
                      </a:r>
                    </a:p>
                  </a:txBody>
                  <a:tcPr marL="93511" marR="93511"/>
                </a:tc>
                <a:extLst>
                  <a:ext uri="{0D108BD9-81ED-4DB2-BD59-A6C34878D82A}">
                    <a16:rowId xmlns:a16="http://schemas.microsoft.com/office/drawing/2014/main" val="237607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Ciepła woda użytkowa</a:t>
                      </a:r>
                    </a:p>
                  </a:txBody>
                  <a:tcPr marL="93511" marR="9351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Norma branżowa</a:t>
                      </a:r>
                    </a:p>
                  </a:txBody>
                  <a:tcPr marL="93511" marR="9351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Metodologia ŚCHE</a:t>
                      </a:r>
                    </a:p>
                  </a:txBody>
                  <a:tcPr marL="93511" marR="93511"/>
                </a:tc>
                <a:extLst>
                  <a:ext uri="{0D108BD9-81ED-4DB2-BD59-A6C34878D82A}">
                    <a16:rowId xmlns:a16="http://schemas.microsoft.com/office/drawing/2014/main" val="294973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846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D8A6F-B29D-5E9B-C10F-53F938C1D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5D26F1-BD04-3770-16E8-50123283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DPAE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726445F-1154-D5D3-0FB7-0D71D8BA8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825625"/>
            <a:ext cx="6705600" cy="10382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4AF1BD6-0548-54EB-2891-0FF5AEB05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1" y="2881823"/>
            <a:ext cx="3919380" cy="36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91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C009C-2CE4-5771-A612-7418513A3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A663A3-633A-F1CF-1A2E-914A65EE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DPAE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0AE1832-751F-55E8-400F-E358C8D01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1978025"/>
            <a:ext cx="62007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63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7BD98-4A3F-7D75-E15D-A431D80B7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429B11-BC34-2FE8-A56D-FEA23CB8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DPAE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ECAA69-F873-588F-786D-43E71714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162050"/>
            <a:ext cx="6781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652D-0BE2-4234-E829-9F95BBBFB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3C07E8-B332-DBD8-41A6-21AF6D52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DPAE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4FB8AC-09FC-C4F7-F91E-3F3E37DC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5" y="2128837"/>
            <a:ext cx="67627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9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2C155-D758-2383-86B8-C1DD838E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B9B669-EBFE-623D-412C-68F1F4C5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Najistotniejsze różnice dla audytorów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B1B0C93-2FD6-5A49-F0CC-DDCE77B48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260406"/>
              </p:ext>
            </p:extLst>
          </p:nvPr>
        </p:nvGraphicFramePr>
        <p:xfrm>
          <a:off x="1008184" y="1969476"/>
          <a:ext cx="9974040" cy="444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680">
                  <a:extLst>
                    <a:ext uri="{9D8B030D-6E8A-4147-A177-3AD203B41FA5}">
                      <a16:colId xmlns:a16="http://schemas.microsoft.com/office/drawing/2014/main" val="2521896281"/>
                    </a:ext>
                  </a:extLst>
                </a:gridCol>
                <a:gridCol w="3324680">
                  <a:extLst>
                    <a:ext uri="{9D8B030D-6E8A-4147-A177-3AD203B41FA5}">
                      <a16:colId xmlns:a16="http://schemas.microsoft.com/office/drawing/2014/main" val="1586351009"/>
                    </a:ext>
                  </a:extLst>
                </a:gridCol>
                <a:gridCol w="3324680">
                  <a:extLst>
                    <a:ext uri="{9D8B030D-6E8A-4147-A177-3AD203B41FA5}">
                      <a16:colId xmlns:a16="http://schemas.microsoft.com/office/drawing/2014/main" val="232640274"/>
                    </a:ext>
                  </a:extLst>
                </a:gridCol>
              </a:tblGrid>
              <a:tr h="618458">
                <a:tc>
                  <a:txBody>
                    <a:bodyPr/>
                    <a:lstStyle/>
                    <a:p>
                      <a:r>
                        <a:rPr lang="pl-PL" sz="1400" dirty="0" err="1"/>
                        <a:t>Katergoria</a:t>
                      </a:r>
                      <a:r>
                        <a:rPr lang="pl-PL" sz="1400" dirty="0"/>
                        <a:t> / Cecha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Zasady do końca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Nowe zasady obowiązujące od 31 marca 2025 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374733"/>
                  </a:ext>
                </a:extLst>
              </a:tr>
              <a:tr h="618458">
                <a:tc>
                  <a:txBody>
                    <a:bodyPr/>
                    <a:lstStyle/>
                    <a:p>
                      <a:r>
                        <a:rPr lang="pl-PL" sz="1400" dirty="0"/>
                        <a:t>Dofinansowanie do kotłów gazowych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TAK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3052813"/>
                  </a:ext>
                </a:extLst>
              </a:tr>
              <a:tr h="618458">
                <a:tc>
                  <a:txBody>
                    <a:bodyPr/>
                    <a:lstStyle/>
                    <a:p>
                      <a:r>
                        <a:rPr lang="pl-PL" sz="1400" dirty="0"/>
                        <a:t>Dofinansowanie do instalacji fotowoltaicznej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TAK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5383"/>
                  </a:ext>
                </a:extLst>
              </a:tr>
              <a:tr h="618458">
                <a:tc>
                  <a:txBody>
                    <a:bodyPr/>
                    <a:lstStyle/>
                    <a:p>
                      <a:r>
                        <a:rPr lang="pl-PL" sz="1400" dirty="0"/>
                        <a:t>Kompleksowa termomodernizacja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40% oszczędności </a:t>
                      </a:r>
                      <a:r>
                        <a:rPr lang="pl-PL" sz="1400" b="1" dirty="0"/>
                        <a:t>lub</a:t>
                      </a:r>
                      <a:r>
                        <a:rPr lang="pl-PL" sz="1400" dirty="0"/>
                        <a:t> </a:t>
                      </a:r>
                      <a:r>
                        <a:rPr lang="pl-PL" sz="1400" b="1" dirty="0"/>
                        <a:t>Eu poniżej 80/kWhm</a:t>
                      </a:r>
                      <a:r>
                        <a:rPr lang="pl-PL" sz="1400" b="1" baseline="30000" dirty="0"/>
                        <a:t>2</a:t>
                      </a:r>
                      <a:r>
                        <a:rPr lang="pl-PL" sz="1400" b="1" dirty="0"/>
                        <a:t>rok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40% oszczędności </a:t>
                      </a:r>
                      <a:r>
                        <a:rPr lang="pl-PL" sz="1400" b="1" dirty="0"/>
                        <a:t>i Eu poniżej 140 kWh/m</a:t>
                      </a:r>
                      <a:r>
                        <a:rPr lang="pl-PL" sz="1400" b="1" baseline="30000" dirty="0"/>
                        <a:t>2</a:t>
                      </a:r>
                      <a:r>
                        <a:rPr lang="pl-PL" sz="1400" b="1" dirty="0"/>
                        <a:t>rok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031696"/>
                  </a:ext>
                </a:extLst>
              </a:tr>
              <a:tr h="628353">
                <a:tc>
                  <a:txBody>
                    <a:bodyPr/>
                    <a:lstStyle/>
                    <a:p>
                      <a:r>
                        <a:rPr lang="pl-PL" sz="1400" dirty="0"/>
                        <a:t>Maksymalne kwoty dotacji dla ocieplenia przegród budowlanych, wymiany stolarki okiennej i drzwiowej, bramy garażowej,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Tak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437777"/>
                  </a:ext>
                </a:extLst>
              </a:tr>
              <a:tr h="618458">
                <a:tc>
                  <a:txBody>
                    <a:bodyPr/>
                    <a:lstStyle/>
                    <a:p>
                      <a:r>
                        <a:rPr lang="pl-PL" sz="1400" dirty="0"/>
                        <a:t>Audyt energetyczny / DPAE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Audyt energetyczny wg rozporządzenia i DPAE wg danych z audytu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Audyt energetyczny wg rozporządzenia i DPAE wg metodologii wykonywania ŚCHE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541398"/>
                  </a:ext>
                </a:extLst>
              </a:tr>
              <a:tr h="618458">
                <a:tc>
                  <a:txBody>
                    <a:bodyPr/>
                    <a:lstStyle/>
                    <a:p>
                      <a:r>
                        <a:rPr lang="pl-PL" sz="1400" dirty="0"/>
                        <a:t>Czas wykonania audytu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Możliwe po złożeniu wniosku o dofinansowanie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Przed złożeniem wniosku o dofinansowanie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917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491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B40D2-287E-BA06-8E00-2B28B9AE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32BED-FCA2-D811-68B0-7C87E2E0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DPAE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0AB552-7644-9833-605F-0E32D017F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2224087"/>
            <a:ext cx="6848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86E81-713E-A7CE-9C7F-F1A5A66DE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198CE9-76BF-9716-096B-1B630D4E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DPAE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BFF22E-507F-0EAF-9BD4-10B3063EB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33562"/>
            <a:ext cx="6858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0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1E86A-3E8E-1E28-89E0-E7DF05C52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FFD71-67EB-1F15-D3CA-CEFCB255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DPAE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FDF5A3-0589-3ED2-C9C3-885DF22F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971675"/>
            <a:ext cx="67818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13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B560D-B0A4-7464-8587-9EBBBE65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A231F1-EE9E-83A0-5611-C32A61E1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DPAE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EDB8BA6-B1B2-3FEF-C605-60B0D79A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1614487"/>
            <a:ext cx="67722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61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BC2D3-84BD-9C51-AA43-7ECF9D153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49701-3DA1-5F5F-1B61-4E31922D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Błędy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E93E15-6D20-221E-E636-D1BA5085C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pl-PL" dirty="0"/>
              <a:t>Brak dokumentacji rysunkowej w audycie</a:t>
            </a:r>
          </a:p>
          <a:p>
            <a:pPr marL="514350" indent="-514350">
              <a:buAutoNum type="arabicParenR"/>
            </a:pPr>
            <a:r>
              <a:rPr lang="pl-PL" dirty="0"/>
              <a:t>Niedostateczny opis techniczny</a:t>
            </a:r>
          </a:p>
          <a:p>
            <a:pPr marL="514350" indent="-514350">
              <a:buAutoNum type="arabicParenR"/>
            </a:pPr>
            <a:r>
              <a:rPr lang="pl-PL" dirty="0"/>
              <a:t>Brak analizy opłacalności ocieplenia przegród nie spełniających warunków WT 2021, brak uzasadnień</a:t>
            </a:r>
          </a:p>
          <a:p>
            <a:pPr marL="514350" indent="-514350">
              <a:buAutoNum type="arabicParenR"/>
            </a:pPr>
            <a:r>
              <a:rPr lang="pl-PL" dirty="0"/>
              <a:t>Analiza opłacalności niezgodna z Rozporządzeniem</a:t>
            </a:r>
          </a:p>
          <a:p>
            <a:pPr marL="514350" indent="-514350">
              <a:buAutoNum type="arabicParenR"/>
            </a:pPr>
            <a:r>
              <a:rPr lang="pl-PL" dirty="0"/>
              <a:t>Izolacja przegród / wymiana stolarki w pomieszczeniach nieogrzewanych</a:t>
            </a:r>
          </a:p>
          <a:p>
            <a:pPr marL="514350" indent="-514350">
              <a:buAutoNum type="arabicParenR"/>
            </a:pPr>
            <a:r>
              <a:rPr lang="pl-PL" dirty="0"/>
              <a:t>Błędy w powierzchniach </a:t>
            </a:r>
            <a:r>
              <a:rPr lang="pl-PL" dirty="0" err="1"/>
              <a:t>Af</a:t>
            </a:r>
            <a:r>
              <a:rPr lang="pl-PL" dirty="0"/>
              <a:t>/powierzchnia użytkowa/powierzchnia całkowita</a:t>
            </a:r>
          </a:p>
          <a:p>
            <a:pPr marL="514350" indent="-514350">
              <a:buAutoNum type="arabicParenR"/>
            </a:pPr>
            <a:r>
              <a:rPr lang="pl-PL" dirty="0"/>
              <a:t>Brak spójności wyników</a:t>
            </a:r>
          </a:p>
          <a:p>
            <a:pPr marL="514350" indent="-514350">
              <a:buAutoNum type="arabicParenR"/>
            </a:pPr>
            <a:r>
              <a:rPr lang="pl-PL" dirty="0"/>
              <a:t>Niewłaściwy dobór współczynnika przenikania ciepła U dla przegród</a:t>
            </a:r>
          </a:p>
        </p:txBody>
      </p:sp>
    </p:spTree>
    <p:extLst>
      <p:ext uri="{BB962C8B-B14F-4D97-AF65-F5344CB8AC3E}">
        <p14:creationId xmlns:p14="http://schemas.microsoft.com/office/powerpoint/2010/main" val="770195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753EC2-CF44-1679-B15D-22F5BE48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0C6DE5-4EF8-EFAE-9DC2-7514C03F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Ustawy i Rozporządzenia</a:t>
            </a:r>
          </a:p>
          <a:p>
            <a:r>
              <a:rPr lang="pl-PL" dirty="0"/>
              <a:t>2. Normy branżowe</a:t>
            </a:r>
          </a:p>
          <a:p>
            <a:r>
              <a:rPr lang="pl-PL" dirty="0"/>
              <a:t>3. Ocena cech energetycznych budynków – Maciej Robakiewicz – Fundacja poszanowania energii</a:t>
            </a:r>
          </a:p>
        </p:txBody>
      </p:sp>
    </p:spTree>
    <p:extLst>
      <p:ext uri="{BB962C8B-B14F-4D97-AF65-F5344CB8AC3E}">
        <p14:creationId xmlns:p14="http://schemas.microsoft.com/office/powerpoint/2010/main" val="1623241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8027F-C8C0-DD3C-FC58-AE073E749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109C9-3430-BD90-E0D4-485C206C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Q&amp;A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2E0F4D-CD0D-1985-86C7-D5A87F4C4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5081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AC59E0-D71E-76D5-6E8B-CA8181B2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4B3F48-A661-9E23-2090-1186F75A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Najistotniejsze różnice dla audytorów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F159B62-5B39-CAFD-9A23-7BDBFA4C9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85073"/>
              </p:ext>
            </p:extLst>
          </p:nvPr>
        </p:nvGraphicFramePr>
        <p:xfrm>
          <a:off x="174171" y="499533"/>
          <a:ext cx="6764601" cy="5442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54867">
                  <a:extLst>
                    <a:ext uri="{9D8B030D-6E8A-4147-A177-3AD203B41FA5}">
                      <a16:colId xmlns:a16="http://schemas.microsoft.com/office/drawing/2014/main" val="2168726806"/>
                    </a:ext>
                  </a:extLst>
                </a:gridCol>
                <a:gridCol w="2254867">
                  <a:extLst>
                    <a:ext uri="{9D8B030D-6E8A-4147-A177-3AD203B41FA5}">
                      <a16:colId xmlns:a16="http://schemas.microsoft.com/office/drawing/2014/main" val="429176805"/>
                    </a:ext>
                  </a:extLst>
                </a:gridCol>
                <a:gridCol w="2254867">
                  <a:extLst>
                    <a:ext uri="{9D8B030D-6E8A-4147-A177-3AD203B41FA5}">
                      <a16:colId xmlns:a16="http://schemas.microsoft.com/office/drawing/2014/main" val="2406971904"/>
                    </a:ext>
                  </a:extLst>
                </a:gridCol>
              </a:tblGrid>
              <a:tr h="571692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Lp.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Warunek wartości wskaźnika zapotrzebowania na energię użytkową do ogrzewania dla budynku / lokalu mieszkalnego</a:t>
                      </a:r>
                      <a:endParaRPr lang="pl-PL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Rodzaj przedsięwzięcia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61318"/>
                  </a:ext>
                </a:extLst>
              </a:tr>
              <a:tr h="307834">
                <a:tc rowSpan="3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1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przed rozpoczęciem przedsięwzięcia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tylko źródło ciepła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336509"/>
                  </a:ext>
                </a:extLst>
              </a:tr>
              <a:tr h="1759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poniżej 80 kWh/(m² · rok)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794205"/>
                  </a:ext>
                </a:extLst>
              </a:tr>
              <a:tr h="439763">
                <a:tc vMerge="1"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po zakończeniu </a:t>
                      </a:r>
                      <a:r>
                        <a:rPr lang="pl-PL" sz="1000" b="1" dirty="0" err="1"/>
                        <a:t>przedsięwzięcia:</a:t>
                      </a:r>
                      <a:r>
                        <a:rPr lang="pl-PL" sz="1000" dirty="0" err="1"/>
                        <a:t>poniżej</a:t>
                      </a:r>
                      <a:r>
                        <a:rPr lang="pl-PL" sz="1000" dirty="0"/>
                        <a:t> 80 kWh/(m² · rok)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830129"/>
                  </a:ext>
                </a:extLst>
              </a:tr>
              <a:tr h="307834">
                <a:tc rowSpan="3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2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przed rozpoczęciem przedsięwzięcia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• tylko źródło ciepła lub</a:t>
                      </a:r>
                      <a:br>
                        <a:rPr lang="pl-PL" sz="1000" b="1" dirty="0"/>
                      </a:br>
                      <a:r>
                        <a:rPr lang="pl-PL" sz="1000" b="1" dirty="0"/>
                        <a:t>• tylko termomodernizacja </a:t>
                      </a:r>
                      <a:r>
                        <a:rPr lang="pl-PL" sz="1000" dirty="0"/>
                        <a:t>(jeśli już jest efektywne źródło ciepła)</a:t>
                      </a:r>
                    </a:p>
                    <a:p>
                      <a:pPr algn="ctr"/>
                      <a:r>
                        <a:rPr lang="pl-PL" sz="1000" b="1" dirty="0"/>
                        <a:t>• źródło ciepła i termomodernizacja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493330"/>
                  </a:ext>
                </a:extLst>
              </a:tr>
              <a:tr h="57169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od 80 do 140 kWh/(m² · rok)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38666887"/>
                  </a:ext>
                </a:extLst>
              </a:tr>
              <a:tr h="1180353">
                <a:tc vMerge="1"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po zakończeniu przedsięwzięcia:</a:t>
                      </a:r>
                      <a:r>
                        <a:rPr lang="pl-PL" sz="1000" dirty="0"/>
                        <a:t>– jeśli w ramach przedsięwzięcia wymieniane jest tylko źródło ciepła: brak zwiększenia– jeśli realizowana jest termomodernizacja: nie więcej niż 80 kWh/(m² · rok), przy czym zmniejszenie wartości wskaźnika musi wynieść co najmniej 40 %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1347340"/>
                  </a:ext>
                </a:extLst>
              </a:tr>
              <a:tr h="307834">
                <a:tc rowSpan="3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3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przed rozpoczęciem przedsięwzięcia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• tylko termomodernizacja</a:t>
                      </a:r>
                      <a:r>
                        <a:rPr lang="pl-PL" sz="1000" dirty="0"/>
                        <a:t> (jeśli już jest efektywne źródło ciepła)</a:t>
                      </a:r>
                    </a:p>
                    <a:p>
                      <a:pPr algn="ctr"/>
                      <a:r>
                        <a:rPr lang="pl-PL" sz="1000" b="1" dirty="0"/>
                        <a:t>• źródło ciepła i termomodernizacja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71481"/>
                  </a:ext>
                </a:extLst>
              </a:tr>
              <a:tr h="43976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powyżej 140 kWh/(m² · rok)</a:t>
                      </a:r>
                      <a:endParaRPr lang="pl-PL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412579"/>
                  </a:ext>
                </a:extLst>
              </a:tr>
              <a:tr h="703620">
                <a:tc vMerge="1"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po zakończeniu </a:t>
                      </a:r>
                      <a:r>
                        <a:rPr lang="pl-PL" sz="1000" b="1" dirty="0" err="1"/>
                        <a:t>przedsięwzięcia:</a:t>
                      </a:r>
                      <a:r>
                        <a:rPr lang="pl-PL" sz="1000" dirty="0" err="1"/>
                        <a:t>nie</a:t>
                      </a:r>
                      <a:r>
                        <a:rPr lang="pl-PL" sz="1000" dirty="0"/>
                        <a:t> więcej niż 140 kWh/(m² · rok), przy czym zmniejszenie wartości wskaźnika musi wynieść co najmniej 40 %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61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4BA12F-1627-6550-1F0F-3CF966F7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Wizja lokalna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DF76D55-67A1-9CE1-B0CE-09DB72612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651667"/>
              </p:ext>
            </p:extLst>
          </p:nvPr>
        </p:nvGraphicFramePr>
        <p:xfrm>
          <a:off x="4951113" y="597368"/>
          <a:ext cx="6056961" cy="528859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5385659">
                  <a:extLst>
                    <a:ext uri="{9D8B030D-6E8A-4147-A177-3AD203B41FA5}">
                      <a16:colId xmlns:a16="http://schemas.microsoft.com/office/drawing/2014/main" val="557725454"/>
                    </a:ext>
                  </a:extLst>
                </a:gridCol>
                <a:gridCol w="671302">
                  <a:extLst>
                    <a:ext uri="{9D8B030D-6E8A-4147-A177-3AD203B41FA5}">
                      <a16:colId xmlns:a16="http://schemas.microsoft.com/office/drawing/2014/main" val="2859220650"/>
                    </a:ext>
                  </a:extLst>
                </a:gridCol>
              </a:tblGrid>
              <a:tr h="368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Data wizji lokalnej</a:t>
                      </a:r>
                      <a:endParaRPr lang="pl-PL" sz="1000" b="0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000" b="0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59"/>
                  </a:ext>
                </a:extLst>
              </a:tr>
              <a:tr h="840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Osoby udzielające informacji </a:t>
                      </a:r>
                      <a:b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(imię, nazwisko, nr </a:t>
                      </a:r>
                      <a:r>
                        <a:rPr lang="pl-PL" sz="1000" cap="none" spc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tel</a:t>
                      </a: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e-mail)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153391"/>
                  </a:ext>
                </a:extLst>
              </a:tr>
              <a:tr h="368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Adres budynku, nazwa budynku (jeśli jest, np. „Budynek B”)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62205"/>
                  </a:ext>
                </a:extLst>
              </a:tr>
              <a:tr h="368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Rok oddania do użytku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194177"/>
                  </a:ext>
                </a:extLst>
              </a:tr>
              <a:tr h="368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Powierzchnia użytkowa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43602"/>
                  </a:ext>
                </a:extLst>
              </a:tr>
              <a:tr h="368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Powierzchnia całkowita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89825"/>
                  </a:ext>
                </a:extLst>
              </a:tr>
              <a:tr h="368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Liczba kondygnacji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3968"/>
                  </a:ext>
                </a:extLst>
              </a:tr>
              <a:tr h="604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Wysokość kondygnacji w świetle (piwnica/parter/piętra)</a:t>
                      </a:r>
                    </a:p>
                    <a:p>
                      <a:pPr>
                        <a:buNone/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(ZDJĘCIE Projektu bud./inwentaryzacji)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068337"/>
                  </a:ext>
                </a:extLst>
              </a:tr>
              <a:tr h="476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Tytuł prawny do budynku (właściciel/współwłaściciel/ew. zgoda współmałżonka)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514503"/>
                  </a:ext>
                </a:extLst>
              </a:tr>
              <a:tr h="4763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Czy Zamawiający nie był beneficjentem na podstawie WOD po 22.04.2024 r. dla innego przedsięwzięcia</a:t>
                      </a: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664154"/>
                  </a:ext>
                </a:extLst>
              </a:tr>
              <a:tr h="3190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Czy ma prawo własności do budynku min. od 3 lat</a:t>
                      </a: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829954"/>
                  </a:ext>
                </a:extLst>
              </a:tr>
              <a:tr h="3190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Czy dochód kwalifikuje beneficjenta do dofinansowania</a:t>
                      </a: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7633" marR="51703" marT="67410" marB="6741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838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39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0F7228-DD5C-7940-8714-04E420552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B0FCE9-95A0-FCF0-8890-5A082AED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Wizja lokalna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D35BD0D7-DCBA-5315-1526-9FB9BC4F0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944393"/>
              </p:ext>
            </p:extLst>
          </p:nvPr>
        </p:nvGraphicFramePr>
        <p:xfrm>
          <a:off x="5282520" y="1155372"/>
          <a:ext cx="6266017" cy="419493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119972">
                  <a:extLst>
                    <a:ext uri="{9D8B030D-6E8A-4147-A177-3AD203B41FA5}">
                      <a16:colId xmlns:a16="http://schemas.microsoft.com/office/drawing/2014/main" val="557725454"/>
                    </a:ext>
                  </a:extLst>
                </a:gridCol>
                <a:gridCol w="3146045">
                  <a:extLst>
                    <a:ext uri="{9D8B030D-6E8A-4147-A177-3AD203B41FA5}">
                      <a16:colId xmlns:a16="http://schemas.microsoft.com/office/drawing/2014/main" val="2859220650"/>
                    </a:ext>
                  </a:extLst>
                </a:gridCol>
              </a:tblGrid>
              <a:tr h="10562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Typ instalacji grzewczej</a:t>
                      </a:r>
                      <a:endParaRPr lang="pl-PL" sz="1100" b="1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 </a:t>
                      </a:r>
                      <a:r>
                        <a:rPr lang="pl-PL" sz="1100" b="1" cap="none" spc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kotła+tabl</a:t>
                      </a: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. znamionowej</a:t>
                      </a:r>
                      <a:endParaRPr lang="pl-PL" sz="1100" b="1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75088" marB="750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☐ </a:t>
                      </a: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gazowa</a:t>
                      </a: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         ☐ </a:t>
                      </a: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kocioł na paliwo stałe (jakie)</a:t>
                      </a:r>
                      <a:endParaRPr lang="pl-PL" sz="1100" b="1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☐ </a:t>
                      </a: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pompa ciepła</a:t>
                      </a: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MPEC                  </a:t>
                      </a: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☐ </a:t>
                      </a:r>
                      <a:r>
                        <a:rPr lang="pl-PL" sz="1100" b="1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inny (jaki)</a:t>
                      </a:r>
                      <a:endParaRPr lang="pl-PL" sz="1100" b="1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75088" marB="750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59"/>
                  </a:ext>
                </a:extLst>
              </a:tr>
              <a:tr h="4054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Faktura (gaz/ciepło/węgiel)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0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153391"/>
                  </a:ext>
                </a:extLst>
              </a:tr>
              <a:tr h="4054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Parametry pracy (wejście/wyjście)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0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 schematu instalacji (jeśli jest)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62205"/>
                  </a:ext>
                </a:extLst>
              </a:tr>
              <a:tr h="4054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Czy jest zasobnik ciepła?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0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☐ </a:t>
                      </a: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TAK    </a:t>
                      </a: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NIE                 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194177"/>
                  </a:ext>
                </a:extLst>
              </a:tr>
              <a:tr h="4054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Typ przewodów i ich sposób prowadzenia w budynku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0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43602"/>
                  </a:ext>
                </a:extLst>
              </a:tr>
              <a:tr h="5556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Rodzaj grzejników/nagrzewnic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0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89825"/>
                  </a:ext>
                </a:extLst>
              </a:tr>
              <a:tr h="4054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Czy istnieją zawory i głowice termostatyczne?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0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☐ </a:t>
                      </a: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TAK    </a:t>
                      </a: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NIE                 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3968"/>
                  </a:ext>
                </a:extLst>
              </a:tr>
              <a:tr h="5556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Czy istnieje sterowanie centralne/automatyka sterująca?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0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 (jeśli jest)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☐ </a:t>
                      </a: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TAK    </a:t>
                      </a: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NIE                 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2562" marR="37544" marT="0" marB="750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068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57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A1230-D4D9-3F9E-C86F-9DC935D63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436A6E-A85A-238B-7A2F-D0124C81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Wizja lokalna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3021179B-F9A5-8E38-6CB9-8D8D3FF50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363098"/>
              </p:ext>
            </p:extLst>
          </p:nvPr>
        </p:nvGraphicFramePr>
        <p:xfrm>
          <a:off x="5282520" y="1295362"/>
          <a:ext cx="6266016" cy="391495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329694">
                  <a:extLst>
                    <a:ext uri="{9D8B030D-6E8A-4147-A177-3AD203B41FA5}">
                      <a16:colId xmlns:a16="http://schemas.microsoft.com/office/drawing/2014/main" val="557725454"/>
                    </a:ext>
                  </a:extLst>
                </a:gridCol>
                <a:gridCol w="2936322">
                  <a:extLst>
                    <a:ext uri="{9D8B030D-6E8A-4147-A177-3AD203B41FA5}">
                      <a16:colId xmlns:a16="http://schemas.microsoft.com/office/drawing/2014/main" val="2859220650"/>
                    </a:ext>
                  </a:extLst>
                </a:gridCol>
              </a:tblGrid>
              <a:tr h="977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Sposób przygotowania C.W.U.  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 kotła, zasobnika, tabl. znamionowych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5118" marR="79718" marT="103937" marB="1039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5118" marR="79718" marT="103937" marB="1039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59"/>
                  </a:ext>
                </a:extLst>
              </a:tr>
              <a:tr h="7344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Faktura (gaz/ciepło/węgiel)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6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5118" marR="79718" marT="103937" marB="10393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5118" marR="79718" marT="103937" marB="1039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153391"/>
                  </a:ext>
                </a:extLst>
              </a:tr>
              <a:tr h="977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Typ przewodów i sposób ich prowadzenia 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600" b="1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 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5118" marR="79718" marT="103937" marB="1039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5118" marR="79718" marT="103937" marB="1039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62205"/>
                  </a:ext>
                </a:extLst>
              </a:tr>
              <a:tr h="7344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Czy jest opomiarowanie zużycia?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Jeśli tak – uzyskać dane.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5118" marR="79718" marT="103937" marB="10393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☐ </a:t>
                      </a: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TAK    </a:t>
                      </a: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NIE                  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5118" marR="79718" marT="103937" marB="1039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194177"/>
                  </a:ext>
                </a:extLst>
              </a:tr>
              <a:tr h="4919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Liczba użytkowników 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5118" marR="79718" marT="103937" marB="1039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5118" marR="79718" marT="103937" marB="10393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4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ECE66-D2A4-ED5C-2BBB-D72227A5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802291-71A9-F110-3C3A-4C6020B8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Wizja lokalna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DF1AE041-A74F-8823-DE67-C64703823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675728"/>
              </p:ext>
            </p:extLst>
          </p:nvPr>
        </p:nvGraphicFramePr>
        <p:xfrm>
          <a:off x="5282520" y="1808131"/>
          <a:ext cx="6266017" cy="2889417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371374">
                  <a:extLst>
                    <a:ext uri="{9D8B030D-6E8A-4147-A177-3AD203B41FA5}">
                      <a16:colId xmlns:a16="http://schemas.microsoft.com/office/drawing/2014/main" val="557725454"/>
                    </a:ext>
                  </a:extLst>
                </a:gridCol>
                <a:gridCol w="2894643">
                  <a:extLst>
                    <a:ext uri="{9D8B030D-6E8A-4147-A177-3AD203B41FA5}">
                      <a16:colId xmlns:a16="http://schemas.microsoft.com/office/drawing/2014/main" val="2859220650"/>
                    </a:ext>
                  </a:extLst>
                </a:gridCol>
              </a:tblGrid>
              <a:tr h="7240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Czy jest wentylacja mechaniczna? ZDJĘCIE centrali (jeśli jest)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3200" marR="78586" marT="102462" marB="10246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☐ </a:t>
                      </a:r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TAK    </a:t>
                      </a:r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NIE                  </a:t>
                      </a:r>
                      <a:endParaRPr lang="pl-PL" sz="1600" b="0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3200" marR="78586" marT="102462" marB="10246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59"/>
                  </a:ext>
                </a:extLst>
              </a:tr>
              <a:tr h="9631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Które pomieszczenia/części budynku wentylowane są mechanicznie?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3200" marR="78586" marT="102462" marB="10246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6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3200" marR="78586" marT="102462" marB="10246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153391"/>
                  </a:ext>
                </a:extLst>
              </a:tr>
              <a:tr h="12022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Czy jest odzysk ciepła, jeśli tak to jaki jest wymiennik (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np.krzyżowy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/ przeciwprądowy/obrotowy)? 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 (jeśli jest)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3200" marR="78586" marT="102462" marB="10246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☐ 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TAK    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NIE                  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600" i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Jeśli tak – określ rodzaj wymiennika: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3200" marR="78586" marT="102462" marB="10246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6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9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B7965-1580-23B7-6ED0-B1F04BAC9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3AC09-CF6C-0EEE-2236-05C9F338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Aktualny stan przegród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62722E7-ED9A-C4D4-B601-DB65CACA9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62366"/>
              </p:ext>
            </p:extLst>
          </p:nvPr>
        </p:nvGraphicFramePr>
        <p:xfrm>
          <a:off x="676275" y="2011363"/>
          <a:ext cx="10753726" cy="423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3">
                  <a:extLst>
                    <a:ext uri="{9D8B030D-6E8A-4147-A177-3AD203B41FA5}">
                      <a16:colId xmlns:a16="http://schemas.microsoft.com/office/drawing/2014/main" val="557725454"/>
                    </a:ext>
                  </a:extLst>
                </a:gridCol>
                <a:gridCol w="5376863">
                  <a:extLst>
                    <a:ext uri="{9D8B030D-6E8A-4147-A177-3AD203B41FA5}">
                      <a16:colId xmlns:a16="http://schemas.microsoft.com/office/drawing/2014/main" val="2859220650"/>
                    </a:ext>
                  </a:extLst>
                </a:gridCol>
              </a:tblGrid>
              <a:tr h="452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Okna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133" marR="70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Typ (1/2/3 szybowe):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Materiał (plastik/drewno/inne):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Orientacyjny rok produkcji: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Wsp. Przenikania (jeśli znany):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Czy planowana jest wymiana:</a:t>
                      </a:r>
                      <a:r>
                        <a:rPr lang="pl-PL" sz="1200"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TAK    </a:t>
                      </a:r>
                      <a:r>
                        <a:rPr lang="pl-PL" sz="1200"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NIE                 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133" marR="70133" marT="0" marB="0"/>
                </a:tc>
                <a:extLst>
                  <a:ext uri="{0D108BD9-81ED-4DB2-BD59-A6C34878D82A}">
                    <a16:rowId xmlns:a16="http://schemas.microsoft.com/office/drawing/2014/main" val="418247859"/>
                  </a:ext>
                </a:extLst>
              </a:tr>
              <a:tr h="4408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Okna dachowe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133" marR="70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Typ (1/2/3 szybowe):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Materiał (plastik/drewno/inne):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Orientacyjny rok produkcji: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Wsp. Przenikania (jeśli znany):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Czy planowana jest wymiana: </a:t>
                      </a:r>
                      <a:r>
                        <a:rPr lang="pl-PL" sz="1200"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☐ </a:t>
                      </a: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TAK    </a:t>
                      </a:r>
                      <a:r>
                        <a:rPr lang="pl-PL" sz="1200"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NIE                 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133" marR="70133" marT="0" marB="0"/>
                </a:tc>
                <a:extLst>
                  <a:ext uri="{0D108BD9-81ED-4DB2-BD59-A6C34878D82A}">
                    <a16:rowId xmlns:a16="http://schemas.microsoft.com/office/drawing/2014/main" val="849153391"/>
                  </a:ext>
                </a:extLst>
              </a:tr>
              <a:tr h="4408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Drzwi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133" marR="70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Materiał (metal/drewno/inny):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Orientacyjny rok produkcji: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Wsp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. Przenikania (jeśli znany):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Czy planowana jest wymiana: </a:t>
                      </a:r>
                      <a:r>
                        <a:rPr lang="pl-PL" sz="1200" dirty="0"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☐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TAK    </a:t>
                      </a:r>
                      <a:r>
                        <a:rPr lang="pl-PL" sz="1200" dirty="0"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  ☐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NIE                  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133" marR="70133" marT="0" marB="0"/>
                </a:tc>
                <a:extLst>
                  <a:ext uri="{0D108BD9-81ED-4DB2-BD59-A6C34878D82A}">
                    <a16:rowId xmlns:a16="http://schemas.microsoft.com/office/drawing/2014/main" val="1300300770"/>
                  </a:ext>
                </a:extLst>
              </a:tr>
              <a:tr h="4408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Ściany zewnętrzne / strop pod nieogrzewanym poddaszem / 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ZDJĘCIE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133" marR="701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Materiał (rodzaj i grubość) – dla wszystkich warstw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133" marR="70133" marT="0" marB="0"/>
                </a:tc>
                <a:extLst>
                  <a:ext uri="{0D108BD9-81ED-4DB2-BD59-A6C34878D82A}">
                    <a16:rowId xmlns:a16="http://schemas.microsoft.com/office/drawing/2014/main" val="404356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594761"/>
      </p:ext>
    </p:extLst>
  </p:cSld>
  <p:clrMapOvr>
    <a:masterClrMapping/>
  </p:clrMapOvr>
</p:sld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Wielkomiej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TM03457491[[fn=Wielkomiejski]]</Template>
  <TotalTime>549</TotalTime>
  <Words>1387</Words>
  <Application>Microsoft Macintosh PowerPoint</Application>
  <PresentationFormat>Panoramiczny</PresentationFormat>
  <Paragraphs>284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Segoe UI Symbol</vt:lpstr>
      <vt:lpstr>Times New Roman</vt:lpstr>
      <vt:lpstr>Wielkomiejski</vt:lpstr>
      <vt:lpstr>Audyty energetyczne w programie priorytetowym Czyste Powietrze</vt:lpstr>
      <vt:lpstr>Agenda</vt:lpstr>
      <vt:lpstr>Najistotniejsze różnice dla audytorów </vt:lpstr>
      <vt:lpstr>Najistotniejsze różnice dla audytorów </vt:lpstr>
      <vt:lpstr>Wizja lokalna</vt:lpstr>
      <vt:lpstr>Wizja lokalna</vt:lpstr>
      <vt:lpstr>Wizja lokalna</vt:lpstr>
      <vt:lpstr>Wizja lokalna</vt:lpstr>
      <vt:lpstr>Aktualny stan przegród</vt:lpstr>
      <vt:lpstr>Przyjęcie odpowiednich współczynników</vt:lpstr>
      <vt:lpstr>Przyjęcie odpowiednich współczynników</vt:lpstr>
      <vt:lpstr>Przyjęcie odpowiednich współczynników</vt:lpstr>
      <vt:lpstr>Pomiary</vt:lpstr>
      <vt:lpstr>Uwagi</vt:lpstr>
      <vt:lpstr>Zasady obliczeń Eu,Ek,Ep</vt:lpstr>
      <vt:lpstr>Audyt wg Rozporządzenia</vt:lpstr>
      <vt:lpstr>Audyt wg Rozporządzenia</vt:lpstr>
      <vt:lpstr>Audyt wg Rozporządzenia</vt:lpstr>
      <vt:lpstr>Audyt – minimalny zakres</vt:lpstr>
      <vt:lpstr>Inwentaryzacja techniczno-budowlana</vt:lpstr>
      <vt:lpstr>Ocena stanu technicznego</vt:lpstr>
      <vt:lpstr>Audyt – minimalny zakres</vt:lpstr>
      <vt:lpstr>Algorytm</vt:lpstr>
      <vt:lpstr>Algorytm</vt:lpstr>
      <vt:lpstr>Różnice w wynikach</vt:lpstr>
      <vt:lpstr>DPAE</vt:lpstr>
      <vt:lpstr>DPAE</vt:lpstr>
      <vt:lpstr>DPAE</vt:lpstr>
      <vt:lpstr>DPAE</vt:lpstr>
      <vt:lpstr>DPAE</vt:lpstr>
      <vt:lpstr>DPAE</vt:lpstr>
      <vt:lpstr>DPAE</vt:lpstr>
      <vt:lpstr>DPAE</vt:lpstr>
      <vt:lpstr>Błędy</vt:lpstr>
      <vt:lpstr>Literatura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Grupa Gamp</dc:creator>
  <cp:lastModifiedBy>Maciej Pacholec</cp:lastModifiedBy>
  <cp:revision>7</cp:revision>
  <dcterms:created xsi:type="dcterms:W3CDTF">2025-06-06T08:54:59Z</dcterms:created>
  <dcterms:modified xsi:type="dcterms:W3CDTF">2025-06-11T07:02:58Z</dcterms:modified>
</cp:coreProperties>
</file>