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56" r:id="rId2"/>
    <p:sldId id="260" r:id="rId3"/>
    <p:sldId id="257" r:id="rId4"/>
    <p:sldId id="258" r:id="rId5"/>
    <p:sldId id="259" r:id="rId6"/>
    <p:sldId id="277" r:id="rId7"/>
    <p:sldId id="261" r:id="rId8"/>
    <p:sldId id="267" r:id="rId9"/>
    <p:sldId id="262" r:id="rId10"/>
    <p:sldId id="276" r:id="rId11"/>
    <p:sldId id="263" r:id="rId12"/>
    <p:sldId id="273" r:id="rId13"/>
    <p:sldId id="269" r:id="rId14"/>
    <p:sldId id="270" r:id="rId15"/>
    <p:sldId id="268" r:id="rId16"/>
    <p:sldId id="274" r:id="rId17"/>
    <p:sldId id="275" r:id="rId18"/>
    <p:sldId id="271" r:id="rId19"/>
    <p:sldId id="272" r:id="rId20"/>
    <p:sldId id="266" r:id="rId21"/>
  </p:sldIdLst>
  <p:sldSz cx="18288000" cy="10287000"/>
  <p:notesSz cx="6858000" cy="9144000"/>
  <p:embeddedFontLst>
    <p:embeddedFont>
      <p:font typeface="Futura Bold" panose="020B0602020204020303" pitchFamily="34" charset="-79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41" autoAdjust="0"/>
  </p:normalViewPr>
  <p:slideViewPr>
    <p:cSldViewPr>
      <p:cViewPr varScale="1">
        <p:scale>
          <a:sx n="142" d="100"/>
          <a:sy n="142" d="100"/>
        </p:scale>
        <p:origin x="3376" y="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222644-19A9-8245-8CE7-070BFD37C3B3}" type="datetimeFigureOut">
              <a:rPr lang="pl-PL" smtClean="0"/>
              <a:t>19.08.2026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53BEFF-7847-2F48-8F38-2980423EF5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714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78652" y="-477982"/>
            <a:ext cx="3494100" cy="3465368"/>
            <a:chOff x="0" y="0"/>
            <a:chExt cx="920257" cy="9126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0257" cy="912690"/>
            </a:xfrm>
            <a:custGeom>
              <a:avLst/>
              <a:gdLst/>
              <a:ahLst/>
              <a:cxnLst/>
              <a:rect l="l" t="t" r="r" b="b"/>
              <a:pathLst>
                <a:path w="920257" h="912690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868375"/>
                  </a:lnTo>
                  <a:cubicBezTo>
                    <a:pt x="920257" y="880128"/>
                    <a:pt x="915588" y="891400"/>
                    <a:pt x="907277" y="899710"/>
                  </a:cubicBezTo>
                  <a:cubicBezTo>
                    <a:pt x="898967" y="908021"/>
                    <a:pt x="887695" y="912690"/>
                    <a:pt x="875943" y="912690"/>
                  </a:cubicBezTo>
                  <a:lnTo>
                    <a:pt x="44314" y="912690"/>
                  </a:lnTo>
                  <a:cubicBezTo>
                    <a:pt x="32561" y="912690"/>
                    <a:pt x="21290" y="908021"/>
                    <a:pt x="12979" y="899710"/>
                  </a:cubicBezTo>
                  <a:cubicBezTo>
                    <a:pt x="4669" y="891400"/>
                    <a:pt x="0" y="880128"/>
                    <a:pt x="0" y="868375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0257" cy="9507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328691" y="4021300"/>
            <a:ext cx="2144915" cy="2172566"/>
          </a:xfrm>
          <a:custGeom>
            <a:avLst/>
            <a:gdLst/>
            <a:ahLst/>
            <a:cxnLst/>
            <a:rect l="l" t="t" r="r" b="b"/>
            <a:pathLst>
              <a:path w="2144915" h="2172566">
                <a:moveTo>
                  <a:pt x="0" y="0"/>
                </a:moveTo>
                <a:lnTo>
                  <a:pt x="2144915" y="0"/>
                </a:lnTo>
                <a:lnTo>
                  <a:pt x="2144915" y="2172566"/>
                </a:lnTo>
                <a:lnTo>
                  <a:pt x="0" y="21725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6" name="Group 6"/>
          <p:cNvGrpSpPr/>
          <p:nvPr/>
        </p:nvGrpSpPr>
        <p:grpSpPr>
          <a:xfrm>
            <a:off x="10778652" y="3221182"/>
            <a:ext cx="3494100" cy="3864585"/>
            <a:chOff x="0" y="0"/>
            <a:chExt cx="920257" cy="10178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973519"/>
                  </a:lnTo>
                  <a:cubicBezTo>
                    <a:pt x="920257" y="985272"/>
                    <a:pt x="915588" y="996543"/>
                    <a:pt x="907277" y="1004854"/>
                  </a:cubicBezTo>
                  <a:cubicBezTo>
                    <a:pt x="898967" y="1013164"/>
                    <a:pt x="887695" y="1017833"/>
                    <a:pt x="875943" y="1017833"/>
                  </a:cubicBezTo>
                  <a:lnTo>
                    <a:pt x="44314" y="1017833"/>
                  </a:lnTo>
                  <a:cubicBezTo>
                    <a:pt x="32561" y="1017833"/>
                    <a:pt x="21290" y="1013164"/>
                    <a:pt x="12979" y="1004854"/>
                  </a:cubicBezTo>
                  <a:cubicBezTo>
                    <a:pt x="4669" y="996543"/>
                    <a:pt x="0" y="985272"/>
                    <a:pt x="0" y="973519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78652" y="7326008"/>
            <a:ext cx="3494100" cy="3864585"/>
            <a:chOff x="0" y="0"/>
            <a:chExt cx="920257" cy="10178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973519"/>
                  </a:lnTo>
                  <a:cubicBezTo>
                    <a:pt x="920257" y="985272"/>
                    <a:pt x="915588" y="996543"/>
                    <a:pt x="907277" y="1004854"/>
                  </a:cubicBezTo>
                  <a:cubicBezTo>
                    <a:pt x="898967" y="1013164"/>
                    <a:pt x="887695" y="1017833"/>
                    <a:pt x="875943" y="1017833"/>
                  </a:cubicBezTo>
                  <a:lnTo>
                    <a:pt x="44314" y="1017833"/>
                  </a:lnTo>
                  <a:cubicBezTo>
                    <a:pt x="32561" y="1017833"/>
                    <a:pt x="21290" y="1013164"/>
                    <a:pt x="12979" y="1004854"/>
                  </a:cubicBezTo>
                  <a:cubicBezTo>
                    <a:pt x="4669" y="996543"/>
                    <a:pt x="0" y="985272"/>
                    <a:pt x="0" y="973519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73ACBD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491827" y="3734176"/>
            <a:ext cx="4533191" cy="2952407"/>
            <a:chOff x="0" y="0"/>
            <a:chExt cx="1193927" cy="77758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93927" cy="777589"/>
            </a:xfrm>
            <a:custGeom>
              <a:avLst/>
              <a:gdLst/>
              <a:ahLst/>
              <a:cxnLst/>
              <a:rect l="l" t="t" r="r" b="b"/>
              <a:pathLst>
                <a:path w="1193927" h="777589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743432"/>
                  </a:lnTo>
                  <a:cubicBezTo>
                    <a:pt x="1193927" y="762296"/>
                    <a:pt x="1178634" y="777589"/>
                    <a:pt x="1159770" y="777589"/>
                  </a:cubicBezTo>
                  <a:lnTo>
                    <a:pt x="34157" y="777589"/>
                  </a:lnTo>
                  <a:cubicBezTo>
                    <a:pt x="15292" y="777589"/>
                    <a:pt x="0" y="762296"/>
                    <a:pt x="0" y="743432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193927" cy="815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5328691" y="4074942"/>
            <a:ext cx="2144915" cy="2137115"/>
          </a:xfrm>
          <a:custGeom>
            <a:avLst/>
            <a:gdLst/>
            <a:ahLst/>
            <a:cxnLst/>
            <a:rect l="l" t="t" r="r" b="b"/>
            <a:pathLst>
              <a:path w="2144915" h="2137115">
                <a:moveTo>
                  <a:pt x="0" y="0"/>
                </a:moveTo>
                <a:lnTo>
                  <a:pt x="2144915" y="0"/>
                </a:lnTo>
                <a:lnTo>
                  <a:pt x="2144915" y="2137116"/>
                </a:lnTo>
                <a:lnTo>
                  <a:pt x="0" y="21371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/>
          <p:cNvGrpSpPr/>
          <p:nvPr/>
        </p:nvGrpSpPr>
        <p:grpSpPr>
          <a:xfrm>
            <a:off x="14491827" y="-368044"/>
            <a:ext cx="4533191" cy="3890423"/>
            <a:chOff x="0" y="0"/>
            <a:chExt cx="1193927" cy="102463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5A8E54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1337461" y="3919342"/>
            <a:ext cx="2376483" cy="2376483"/>
          </a:xfrm>
          <a:custGeom>
            <a:avLst/>
            <a:gdLst/>
            <a:ahLst/>
            <a:cxnLst/>
            <a:rect l="l" t="t" r="r" b="b"/>
            <a:pathLst>
              <a:path w="2376483" h="2376483">
                <a:moveTo>
                  <a:pt x="0" y="0"/>
                </a:moveTo>
                <a:lnTo>
                  <a:pt x="2376482" y="0"/>
                </a:lnTo>
                <a:lnTo>
                  <a:pt x="2376482" y="2376482"/>
                </a:lnTo>
                <a:lnTo>
                  <a:pt x="0" y="2376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20" name="Group 20"/>
          <p:cNvGrpSpPr/>
          <p:nvPr/>
        </p:nvGrpSpPr>
        <p:grpSpPr>
          <a:xfrm>
            <a:off x="14491827" y="6896132"/>
            <a:ext cx="4533191" cy="4310503"/>
            <a:chOff x="0" y="0"/>
            <a:chExt cx="1193927" cy="113527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93927" cy="1135276"/>
            </a:xfrm>
            <a:custGeom>
              <a:avLst/>
              <a:gdLst/>
              <a:ahLst/>
              <a:cxnLst/>
              <a:rect l="l" t="t" r="r" b="b"/>
              <a:pathLst>
                <a:path w="1193927" h="1135276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1101120"/>
                  </a:lnTo>
                  <a:cubicBezTo>
                    <a:pt x="1193927" y="1119984"/>
                    <a:pt x="1178634" y="1135276"/>
                    <a:pt x="1159770" y="1135276"/>
                  </a:cubicBezTo>
                  <a:lnTo>
                    <a:pt x="34157" y="1135276"/>
                  </a:lnTo>
                  <a:cubicBezTo>
                    <a:pt x="15292" y="1135276"/>
                    <a:pt x="0" y="1119984"/>
                    <a:pt x="0" y="1101120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193927" cy="1173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70846" y="5386575"/>
            <a:ext cx="7468623" cy="1484634"/>
            <a:chOff x="0" y="0"/>
            <a:chExt cx="1967045" cy="39101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967045" cy="391015"/>
            </a:xfrm>
            <a:custGeom>
              <a:avLst/>
              <a:gdLst/>
              <a:ahLst/>
              <a:cxnLst/>
              <a:rect l="l" t="t" r="r" b="b"/>
              <a:pathLst>
                <a:path w="1967045" h="391015">
                  <a:moveTo>
                    <a:pt x="20732" y="0"/>
                  </a:moveTo>
                  <a:lnTo>
                    <a:pt x="1946313" y="0"/>
                  </a:lnTo>
                  <a:cubicBezTo>
                    <a:pt x="1957763" y="0"/>
                    <a:pt x="1967045" y="9282"/>
                    <a:pt x="1967045" y="20732"/>
                  </a:cubicBezTo>
                  <a:lnTo>
                    <a:pt x="1967045" y="370283"/>
                  </a:lnTo>
                  <a:cubicBezTo>
                    <a:pt x="1967045" y="375781"/>
                    <a:pt x="1964860" y="381055"/>
                    <a:pt x="1960972" y="384942"/>
                  </a:cubicBezTo>
                  <a:cubicBezTo>
                    <a:pt x="1957084" y="388830"/>
                    <a:pt x="1951811" y="391015"/>
                    <a:pt x="1946313" y="391015"/>
                  </a:cubicBezTo>
                  <a:lnTo>
                    <a:pt x="20732" y="391015"/>
                  </a:lnTo>
                  <a:cubicBezTo>
                    <a:pt x="15233" y="391015"/>
                    <a:pt x="9960" y="388830"/>
                    <a:pt x="6072" y="384942"/>
                  </a:cubicBezTo>
                  <a:cubicBezTo>
                    <a:pt x="2184" y="381055"/>
                    <a:pt x="0" y="375781"/>
                    <a:pt x="0" y="370283"/>
                  </a:cubicBezTo>
                  <a:lnTo>
                    <a:pt x="0" y="20732"/>
                  </a:lnTo>
                  <a:cubicBezTo>
                    <a:pt x="0" y="15233"/>
                    <a:pt x="2184" y="9960"/>
                    <a:pt x="6072" y="6072"/>
                  </a:cubicBezTo>
                  <a:cubicBezTo>
                    <a:pt x="9960" y="2184"/>
                    <a:pt x="15233" y="0"/>
                    <a:pt x="20732" y="0"/>
                  </a:cubicBezTo>
                  <a:close/>
                </a:path>
              </a:pathLst>
            </a:custGeom>
            <a:solidFill>
              <a:srgbClr val="D9EAD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967045" cy="429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14445354" y="170198"/>
            <a:ext cx="3852171" cy="2722140"/>
          </a:xfrm>
          <a:custGeom>
            <a:avLst/>
            <a:gdLst/>
            <a:ahLst/>
            <a:cxnLst/>
            <a:rect l="l" t="t" r="r" b="b"/>
            <a:pathLst>
              <a:path w="3852171" h="2722140">
                <a:moveTo>
                  <a:pt x="0" y="0"/>
                </a:moveTo>
                <a:lnTo>
                  <a:pt x="3852171" y="0"/>
                </a:lnTo>
                <a:lnTo>
                  <a:pt x="3852171" y="2722140"/>
                </a:lnTo>
                <a:lnTo>
                  <a:pt x="0" y="27221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0" name="Freeform 30"/>
          <p:cNvSpPr/>
          <p:nvPr/>
        </p:nvSpPr>
        <p:spPr>
          <a:xfrm>
            <a:off x="15210044" y="7380731"/>
            <a:ext cx="2382208" cy="2377877"/>
          </a:xfrm>
          <a:custGeom>
            <a:avLst/>
            <a:gdLst/>
            <a:ahLst/>
            <a:cxnLst/>
            <a:rect l="l" t="t" r="r" b="b"/>
            <a:pathLst>
              <a:path w="2382208" h="2377877">
                <a:moveTo>
                  <a:pt x="0" y="0"/>
                </a:moveTo>
                <a:lnTo>
                  <a:pt x="2382208" y="0"/>
                </a:lnTo>
                <a:lnTo>
                  <a:pt x="2382208" y="2377876"/>
                </a:lnTo>
                <a:lnTo>
                  <a:pt x="0" y="23778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1" name="Freeform 31"/>
          <p:cNvSpPr/>
          <p:nvPr/>
        </p:nvSpPr>
        <p:spPr>
          <a:xfrm>
            <a:off x="11420551" y="392557"/>
            <a:ext cx="2210303" cy="2182172"/>
          </a:xfrm>
          <a:custGeom>
            <a:avLst/>
            <a:gdLst/>
            <a:ahLst/>
            <a:cxnLst/>
            <a:rect l="l" t="t" r="r" b="b"/>
            <a:pathLst>
              <a:path w="2210303" h="2182172">
                <a:moveTo>
                  <a:pt x="0" y="0"/>
                </a:moveTo>
                <a:lnTo>
                  <a:pt x="2210302" y="0"/>
                </a:lnTo>
                <a:lnTo>
                  <a:pt x="2210302" y="2182172"/>
                </a:lnTo>
                <a:lnTo>
                  <a:pt x="0" y="21821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2" name="Freeform 32"/>
          <p:cNvSpPr/>
          <p:nvPr/>
        </p:nvSpPr>
        <p:spPr>
          <a:xfrm>
            <a:off x="11636312" y="7845238"/>
            <a:ext cx="1854981" cy="2016283"/>
          </a:xfrm>
          <a:custGeom>
            <a:avLst/>
            <a:gdLst/>
            <a:ahLst/>
            <a:cxnLst/>
            <a:rect l="l" t="t" r="r" b="b"/>
            <a:pathLst>
              <a:path w="1854981" h="2016283">
                <a:moveTo>
                  <a:pt x="0" y="0"/>
                </a:moveTo>
                <a:lnTo>
                  <a:pt x="1854980" y="0"/>
                </a:lnTo>
                <a:lnTo>
                  <a:pt x="1854980" y="2016283"/>
                </a:lnTo>
                <a:lnTo>
                  <a:pt x="0" y="20162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3" name="TextBox 33"/>
          <p:cNvSpPr txBox="1"/>
          <p:nvPr/>
        </p:nvSpPr>
        <p:spPr>
          <a:xfrm>
            <a:off x="1610794" y="5444044"/>
            <a:ext cx="6788728" cy="914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8"/>
              </a:lnSpc>
            </a:pPr>
            <a:r>
              <a:rPr lang="en-US" sz="2488" b="1" dirty="0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</a:t>
            </a:r>
            <a:r>
              <a:rPr lang="en-US" sz="2488" b="1" dirty="0" err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Fundusz</a:t>
            </a:r>
            <a:r>
              <a:rPr lang="en-US" sz="2488" b="1" dirty="0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 </a:t>
            </a:r>
            <a:r>
              <a:rPr lang="en-US" sz="2488" b="1" dirty="0" err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Ochrony</a:t>
            </a:r>
            <a:r>
              <a:rPr lang="en-US" sz="2488" b="1" dirty="0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 </a:t>
            </a:r>
            <a:r>
              <a:rPr lang="en-US" sz="2488" b="1" dirty="0" err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Środowiska</a:t>
            </a:r>
            <a:endParaRPr lang="en-US" sz="2488" b="1" dirty="0">
              <a:solidFill>
                <a:srgbClr val="000000"/>
              </a:solidFill>
              <a:latin typeface="Futura Bold"/>
              <a:ea typeface="Futura Bold"/>
              <a:cs typeface="Futura Bold"/>
              <a:sym typeface="Futura Bold"/>
            </a:endParaRPr>
          </a:p>
          <a:p>
            <a:pPr algn="l">
              <a:lnSpc>
                <a:spcPts val="3508"/>
              </a:lnSpc>
            </a:pPr>
            <a:r>
              <a:rPr lang="en-US" sz="2488" b="1" dirty="0" err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i</a:t>
            </a:r>
            <a:r>
              <a:rPr lang="en-US" sz="2488" b="1" dirty="0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 </a:t>
            </a:r>
            <a:r>
              <a:rPr lang="en-US" sz="2488" b="1" dirty="0" err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Gospodarki</a:t>
            </a:r>
            <a:r>
              <a:rPr lang="en-US" sz="2488" b="1" dirty="0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 </a:t>
            </a:r>
            <a:r>
              <a:rPr lang="en-US" sz="2488" b="1" dirty="0" err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Wodnej</a:t>
            </a:r>
            <a:r>
              <a:rPr lang="en-US" sz="2488" b="1" dirty="0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 w </a:t>
            </a:r>
            <a:r>
              <a:rPr lang="en-US" sz="2488" b="1" dirty="0" err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Krakowie</a:t>
            </a:r>
            <a:endParaRPr lang="en-US" sz="2488" b="1" dirty="0">
              <a:solidFill>
                <a:srgbClr val="000000"/>
              </a:solidFill>
              <a:latin typeface="Futura Bold"/>
              <a:ea typeface="Futura Bold"/>
              <a:cs typeface="Futura Bold"/>
              <a:sym typeface="Futura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610794" y="1874975"/>
            <a:ext cx="8017203" cy="200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54"/>
              </a:lnSpc>
            </a:pPr>
            <a:r>
              <a:rPr lang="en-US" sz="7912" b="1" spc="-31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Audyt</a:t>
            </a:r>
            <a:r>
              <a:rPr lang="en-US" sz="7912" b="1" spc="-31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7912" b="1" spc="-31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energetyczny</a:t>
            </a:r>
            <a:endParaRPr lang="en-US" sz="7912" b="1" spc="-31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381990" y="3811272"/>
            <a:ext cx="8837854" cy="1575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47"/>
              </a:lnSpc>
            </a:pP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Wytyczne</a:t>
            </a:r>
            <a: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dla</a:t>
            </a:r>
            <a: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programu</a:t>
            </a:r>
            <a: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: </a:t>
            </a:r>
            <a:b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</a:b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Poprawa</a:t>
            </a:r>
            <a: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efektywności</a:t>
            </a:r>
            <a: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energetycznej</a:t>
            </a:r>
            <a: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wielorodzinnych</a:t>
            </a:r>
            <a: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budynków</a:t>
            </a:r>
            <a: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mieszkalnych</a:t>
            </a:r>
            <a: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na</a:t>
            </a:r>
            <a: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terenach</a:t>
            </a:r>
            <a:r>
              <a:rPr lang="en-US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wiejskich</a:t>
            </a:r>
            <a:endParaRPr lang="en-US" b="1" spc="-13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610794" y="7038141"/>
            <a:ext cx="5905373" cy="52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7"/>
              </a:lnSpc>
            </a:pPr>
            <a:r>
              <a:rPr lang="en-US" sz="3431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mgr</a:t>
            </a:r>
            <a:r>
              <a:rPr lang="en-US" sz="3431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3431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inż</a:t>
            </a:r>
            <a:r>
              <a:rPr lang="en-US" sz="3431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. Maciej Pacholec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610794" y="7585410"/>
            <a:ext cx="5715158" cy="395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088" b="1" dirty="0" err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Audytor</a:t>
            </a:r>
            <a:r>
              <a:rPr lang="en-US" sz="2088" b="1" dirty="0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 </a:t>
            </a:r>
            <a:r>
              <a:rPr lang="en-US" sz="2088" b="1" dirty="0" err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energetyczny</a:t>
            </a:r>
            <a:r>
              <a:rPr lang="en-US" sz="2088" b="1" dirty="0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5F322-4DF4-0579-7C04-65A5DB363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461D26B-BEF2-5AC0-6A88-E07FB96F2AE0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1773BDA-F599-DD99-1C84-6A371D6DC765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4B6D46F-173A-8D1A-0335-50C29DDAE0E9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04BD96D-CAD7-A708-2472-E239B5632EE5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712F09B-39DC-7003-E23F-30C11E9E897D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0F169B1-87D3-ACE6-C703-DBB8D1454CCE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60660382-C2E6-B84C-5816-A7AFBB4CBF12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1B7E6A51-7583-E14F-559E-4CC0141CC1B3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B7E64F5-B544-ECD0-DEDC-9FF317AFAB33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1D09B34-062B-2459-5262-FF6F14184FF1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3D726B7F-43E3-BED7-331D-AED8C6B8B445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1CE0BFBD-8728-BE4E-35E1-1D51DE10C917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1DA958B-D1B2-4C2A-DEF9-7242EAB6C078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4E49E5C5-406E-6342-230B-B31F106356B7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512B676B-BF15-6A17-0F23-617A06FE0949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59C055D-84BC-A873-2A9F-FA0185CADB41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82091CF1-945E-6D4B-43B2-1DE31F8CFC72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75109B7-6590-7BE6-D605-0216AAD657A9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EA50C96-1C2D-35F6-EF60-4D6D9BDF4A3B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3D076F41-7ACF-EC83-3C95-8A67A0C0C7E1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32D25947-50E6-220C-7A1B-E949861FD1C1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26BCC2A1-1F71-2E63-D1AD-C8711D947953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A9A12E61-B031-750B-1A81-094D0193DFE5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0B4563DA-64A4-C625-6E06-0688A69BA849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74ACF052-C733-3C31-A9B0-ECA0EA95C5E5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96EE385B-3A6B-6A13-2153-C1CFD2206461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2DDE4571-788E-F42B-7726-66E5C2AE991C}"/>
              </a:ext>
            </a:extLst>
          </p:cNvPr>
          <p:cNvSpPr txBox="1"/>
          <p:nvPr/>
        </p:nvSpPr>
        <p:spPr>
          <a:xfrm>
            <a:off x="1693077" y="3289290"/>
            <a:ext cx="14887407" cy="2431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pl-PL" b="1" dirty="0"/>
              <a:t>Biomasa: </a:t>
            </a:r>
            <a:r>
              <a:rPr lang="pl-PL" dirty="0"/>
              <a:t>Kocioł na paliwo stałe powinien posiadać certyfikat zgodności z PN-EN 303-5, wydany przez właściwą akredytowaną jednostkę certyfikującą, nie starszy niż 5 lat i spełniać wymagania klasy  5 tej normy.</a:t>
            </a:r>
          </a:p>
          <a:p>
            <a:r>
              <a:rPr lang="pl-PL" b="1" dirty="0"/>
              <a:t>Pompy ciepła</a:t>
            </a:r>
            <a:r>
              <a:rPr lang="pl-PL" dirty="0"/>
              <a:t>: Sezonowy wskaźnik efektywności energetycznej instalacji SCOP, liczony zgodnie z normą PN-EN 14825 lub PN-EN 12309-2 powinien wynosić:  </a:t>
            </a:r>
          </a:p>
          <a:p>
            <a:pPr lvl="0"/>
            <a:r>
              <a:rPr lang="pl-PL" dirty="0"/>
              <a:t>dla pomp ciepła typu powietrze/woda dla potrzeb c.o. i c.w.u., zasilanych energią elektryczną: SCOP≥3.3,  </a:t>
            </a:r>
          </a:p>
          <a:p>
            <a:pPr lvl="0"/>
            <a:r>
              <a:rPr lang="pl-PL" dirty="0"/>
              <a:t>dla pozostałych pomp ciepła dla potrzeb c.o. i c.w.u., zasilanych energią elektryczną: SCOP≥3.8, </a:t>
            </a:r>
          </a:p>
          <a:p>
            <a:pPr lvl="0"/>
            <a:r>
              <a:rPr lang="pl-PL" dirty="0"/>
              <a:t>dla pomp ciepła zasilanych ciepłem: SCOP≥1.25</a:t>
            </a:r>
          </a:p>
          <a:p>
            <a:endParaRPr lang="pl-PL" dirty="0"/>
          </a:p>
          <a:p>
            <a:endParaRPr lang="en-US" sz="3200" dirty="0"/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0AA96777-6E40-4F54-606E-F627BC7C67BD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E6D56D3F-0064-E8A5-11FD-5AA4800C0D87}"/>
              </a:ext>
            </a:extLst>
          </p:cNvPr>
          <p:cNvSpPr txBox="1"/>
          <p:nvPr/>
        </p:nvSpPr>
        <p:spPr>
          <a:xfrm>
            <a:off x="1693076" y="1539464"/>
            <a:ext cx="10973135" cy="1685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Źródła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ciepła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–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dodatkowe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wymogi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3477708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6786296" cy="1685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Koszty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kwalifikowane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1" name="Text 6">
            <a:extLst>
              <a:ext uri="{FF2B5EF4-FFF2-40B4-BE49-F238E27FC236}">
                <a16:creationId xmlns:a16="http://schemas.microsoft.com/office/drawing/2014/main" id="{5A7062EB-B8F9-3DD8-1CFB-BA0030C9504C}"/>
              </a:ext>
            </a:extLst>
          </p:cNvPr>
          <p:cNvSpPr/>
          <p:nvPr/>
        </p:nvSpPr>
        <p:spPr>
          <a:xfrm>
            <a:off x="1216043" y="4015590"/>
            <a:ext cx="2148840" cy="402336"/>
          </a:xfrm>
          <a:prstGeom prst="rect">
            <a:avLst/>
          </a:prstGeom>
          <a:solidFill>
            <a:srgbClr val="E7F5F4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F5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Przygotowanie</a:t>
            </a:r>
            <a:endParaRPr lang="en-US" sz="1400" dirty="0"/>
          </a:p>
        </p:txBody>
      </p:sp>
      <p:sp>
        <p:nvSpPr>
          <p:cNvPr id="32" name="Text 7">
            <a:extLst>
              <a:ext uri="{FF2B5EF4-FFF2-40B4-BE49-F238E27FC236}">
                <a16:creationId xmlns:a16="http://schemas.microsoft.com/office/drawing/2014/main" id="{7D9A6C15-ECAD-F151-4CA7-31D316326B1E}"/>
              </a:ext>
            </a:extLst>
          </p:cNvPr>
          <p:cNvSpPr/>
          <p:nvPr/>
        </p:nvSpPr>
        <p:spPr>
          <a:xfrm>
            <a:off x="3547763" y="4033878"/>
            <a:ext cx="283464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audyt ex-ante, dokumentacja, ekspertyzy</a:t>
            </a:r>
            <a:endParaRPr lang="en-US" sz="1420" dirty="0"/>
          </a:p>
        </p:txBody>
      </p:sp>
      <p:sp>
        <p:nvSpPr>
          <p:cNvPr id="33" name="Text 8">
            <a:extLst>
              <a:ext uri="{FF2B5EF4-FFF2-40B4-BE49-F238E27FC236}">
                <a16:creationId xmlns:a16="http://schemas.microsoft.com/office/drawing/2014/main" id="{4EAA3D7C-8C16-C54D-C617-D5D39D0EFEAE}"/>
              </a:ext>
            </a:extLst>
          </p:cNvPr>
          <p:cNvSpPr/>
          <p:nvPr/>
        </p:nvSpPr>
        <p:spPr>
          <a:xfrm>
            <a:off x="1216043" y="4582518"/>
            <a:ext cx="2148840" cy="402336"/>
          </a:xfrm>
          <a:prstGeom prst="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F5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Projekt i nadzór</a:t>
            </a:r>
            <a:endParaRPr lang="en-US" sz="1400" dirty="0"/>
          </a:p>
        </p:txBody>
      </p:sp>
      <p:sp>
        <p:nvSpPr>
          <p:cNvPr id="34" name="Text 9">
            <a:extLst>
              <a:ext uri="{FF2B5EF4-FFF2-40B4-BE49-F238E27FC236}">
                <a16:creationId xmlns:a16="http://schemas.microsoft.com/office/drawing/2014/main" id="{DFB0D585-92FD-E1DD-CC79-D897A0CA124A}"/>
              </a:ext>
            </a:extLst>
          </p:cNvPr>
          <p:cNvSpPr/>
          <p:nvPr/>
        </p:nvSpPr>
        <p:spPr>
          <a:xfrm>
            <a:off x="3547763" y="4600806"/>
            <a:ext cx="283464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projekt, OPZ/SWZ, nadzór inwestorski</a:t>
            </a:r>
            <a:endParaRPr lang="en-US" sz="1420" dirty="0"/>
          </a:p>
        </p:txBody>
      </p:sp>
      <p:sp>
        <p:nvSpPr>
          <p:cNvPr id="35" name="Text 10">
            <a:extLst>
              <a:ext uri="{FF2B5EF4-FFF2-40B4-BE49-F238E27FC236}">
                <a16:creationId xmlns:a16="http://schemas.microsoft.com/office/drawing/2014/main" id="{B43DAC0F-4A05-F7F9-1770-7B29E3BB26B7}"/>
              </a:ext>
            </a:extLst>
          </p:cNvPr>
          <p:cNvSpPr/>
          <p:nvPr/>
        </p:nvSpPr>
        <p:spPr>
          <a:xfrm>
            <a:off x="1216043" y="5149446"/>
            <a:ext cx="2148840" cy="402336"/>
          </a:xfrm>
          <a:prstGeom prst="rect">
            <a:avLst/>
          </a:prstGeom>
          <a:solidFill>
            <a:srgbClr val="E7F5F4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2F5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Przegrody</a:t>
            </a:r>
            <a:r>
              <a:rPr lang="en-US" sz="1400" b="1" dirty="0">
                <a:solidFill>
                  <a:srgbClr val="2F5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*</a:t>
            </a:r>
            <a:endParaRPr lang="en-US" sz="1400" dirty="0"/>
          </a:p>
        </p:txBody>
      </p:sp>
      <p:sp>
        <p:nvSpPr>
          <p:cNvPr id="36" name="Text 11">
            <a:extLst>
              <a:ext uri="{FF2B5EF4-FFF2-40B4-BE49-F238E27FC236}">
                <a16:creationId xmlns:a16="http://schemas.microsoft.com/office/drawing/2014/main" id="{99FF9FF3-D50B-AFA9-6B7A-C45A21D5C7B6}"/>
              </a:ext>
            </a:extLst>
          </p:cNvPr>
          <p:cNvSpPr/>
          <p:nvPr/>
        </p:nvSpPr>
        <p:spPr>
          <a:xfrm>
            <a:off x="3547763" y="5167734"/>
            <a:ext cx="283464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ściany, dachy, stropy, podłogi, stolarka</a:t>
            </a:r>
            <a:endParaRPr lang="en-US" sz="1420" dirty="0"/>
          </a:p>
        </p:txBody>
      </p:sp>
      <p:sp>
        <p:nvSpPr>
          <p:cNvPr id="37" name="Text 12">
            <a:extLst>
              <a:ext uri="{FF2B5EF4-FFF2-40B4-BE49-F238E27FC236}">
                <a16:creationId xmlns:a16="http://schemas.microsoft.com/office/drawing/2014/main" id="{21B47F0C-9AD8-2539-2553-4753FC9B2C32}"/>
              </a:ext>
            </a:extLst>
          </p:cNvPr>
          <p:cNvSpPr/>
          <p:nvPr/>
        </p:nvSpPr>
        <p:spPr>
          <a:xfrm>
            <a:off x="1216043" y="5716374"/>
            <a:ext cx="2148840" cy="402336"/>
          </a:xfrm>
          <a:prstGeom prst="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F5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Instalacje</a:t>
            </a:r>
            <a:endParaRPr lang="en-US" sz="1400" dirty="0"/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10926686-913E-0BD1-6152-B2BAB71DDE4F}"/>
              </a:ext>
            </a:extLst>
          </p:cNvPr>
          <p:cNvSpPr/>
          <p:nvPr/>
        </p:nvSpPr>
        <p:spPr>
          <a:xfrm>
            <a:off x="3547763" y="5734662"/>
            <a:ext cx="283464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c.o., c.w.u., wentylacja, </a:t>
            </a:r>
            <a:r>
              <a:rPr lang="en-US" sz="142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oświetlenie</a:t>
            </a: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(</a:t>
            </a:r>
            <a:r>
              <a:rPr lang="en-US" sz="142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części</a:t>
            </a: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2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wspólne</a:t>
            </a: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</a:t>
            </a:r>
            <a:endParaRPr lang="en-US" sz="1420" dirty="0"/>
          </a:p>
        </p:txBody>
      </p:sp>
      <p:sp>
        <p:nvSpPr>
          <p:cNvPr id="39" name="Text 14">
            <a:extLst>
              <a:ext uri="{FF2B5EF4-FFF2-40B4-BE49-F238E27FC236}">
                <a16:creationId xmlns:a16="http://schemas.microsoft.com/office/drawing/2014/main" id="{1859763B-F119-F3DD-E98B-D11F63ABC630}"/>
              </a:ext>
            </a:extLst>
          </p:cNvPr>
          <p:cNvSpPr/>
          <p:nvPr/>
        </p:nvSpPr>
        <p:spPr>
          <a:xfrm>
            <a:off x="7068203" y="4015590"/>
            <a:ext cx="2148840" cy="402336"/>
          </a:xfrm>
          <a:prstGeom prst="rect">
            <a:avLst/>
          </a:prstGeom>
          <a:solidFill>
            <a:srgbClr val="E7F5F4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F5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Źródła i OZE</a:t>
            </a:r>
            <a:endParaRPr lang="en-US" sz="1400" dirty="0"/>
          </a:p>
        </p:txBody>
      </p:sp>
      <p:sp>
        <p:nvSpPr>
          <p:cNvPr id="40" name="Text 15">
            <a:extLst>
              <a:ext uri="{FF2B5EF4-FFF2-40B4-BE49-F238E27FC236}">
                <a16:creationId xmlns:a16="http://schemas.microsoft.com/office/drawing/2014/main" id="{9DC68121-320C-9652-9C96-0343E9DCAA36}"/>
              </a:ext>
            </a:extLst>
          </p:cNvPr>
          <p:cNvSpPr/>
          <p:nvPr/>
        </p:nvSpPr>
        <p:spPr>
          <a:xfrm>
            <a:off x="9399923" y="4033878"/>
            <a:ext cx="283464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Pompy </a:t>
            </a:r>
            <a:r>
              <a:rPr lang="en-US" sz="142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ciepła</a:t>
            </a: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biomasa, PV, magazyny, kolektory</a:t>
            </a:r>
            <a:endParaRPr lang="en-US" sz="1420" dirty="0"/>
          </a:p>
        </p:txBody>
      </p:sp>
      <p:sp>
        <p:nvSpPr>
          <p:cNvPr id="41" name="Text 16">
            <a:extLst>
              <a:ext uri="{FF2B5EF4-FFF2-40B4-BE49-F238E27FC236}">
                <a16:creationId xmlns:a16="http://schemas.microsoft.com/office/drawing/2014/main" id="{2F25AC3A-6C82-BC0C-EDCF-77E268A46EEA}"/>
              </a:ext>
            </a:extLst>
          </p:cNvPr>
          <p:cNvSpPr/>
          <p:nvPr/>
        </p:nvSpPr>
        <p:spPr>
          <a:xfrm>
            <a:off x="7068203" y="4582518"/>
            <a:ext cx="2148840" cy="402336"/>
          </a:xfrm>
          <a:prstGeom prst="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F5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Zarządzanie energią</a:t>
            </a:r>
            <a:endParaRPr lang="en-US" sz="1400" dirty="0"/>
          </a:p>
        </p:txBody>
      </p:sp>
      <p:sp>
        <p:nvSpPr>
          <p:cNvPr id="42" name="Text 17">
            <a:extLst>
              <a:ext uri="{FF2B5EF4-FFF2-40B4-BE49-F238E27FC236}">
                <a16:creationId xmlns:a16="http://schemas.microsoft.com/office/drawing/2014/main" id="{48C41920-0B29-CD9E-2D0F-1396C98F29B0}"/>
              </a:ext>
            </a:extLst>
          </p:cNvPr>
          <p:cNvSpPr/>
          <p:nvPr/>
        </p:nvSpPr>
        <p:spPr>
          <a:xfrm>
            <a:off x="9399923" y="4600806"/>
            <a:ext cx="283464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BMS/EMS, liczniki, monitoring</a:t>
            </a:r>
            <a:endParaRPr lang="en-US" sz="1420" dirty="0"/>
          </a:p>
        </p:txBody>
      </p:sp>
      <p:sp>
        <p:nvSpPr>
          <p:cNvPr id="43" name="Text 18">
            <a:extLst>
              <a:ext uri="{FF2B5EF4-FFF2-40B4-BE49-F238E27FC236}">
                <a16:creationId xmlns:a16="http://schemas.microsoft.com/office/drawing/2014/main" id="{9D47F2BB-112D-4A1D-AD6E-86D7F34F69C5}"/>
              </a:ext>
            </a:extLst>
          </p:cNvPr>
          <p:cNvSpPr/>
          <p:nvPr/>
        </p:nvSpPr>
        <p:spPr>
          <a:xfrm>
            <a:off x="7068203" y="5149446"/>
            <a:ext cx="2148840" cy="402336"/>
          </a:xfrm>
          <a:prstGeom prst="rect">
            <a:avLst/>
          </a:prstGeom>
          <a:solidFill>
            <a:srgbClr val="E7F5F4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F5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Towarzyszące</a:t>
            </a:r>
            <a:endParaRPr lang="en-US" sz="1400" dirty="0"/>
          </a:p>
        </p:txBody>
      </p:sp>
      <p:sp>
        <p:nvSpPr>
          <p:cNvPr id="44" name="Text 19">
            <a:extLst>
              <a:ext uri="{FF2B5EF4-FFF2-40B4-BE49-F238E27FC236}">
                <a16:creationId xmlns:a16="http://schemas.microsoft.com/office/drawing/2014/main" id="{5C208AC8-3942-523B-01F1-40E6800FA01C}"/>
              </a:ext>
            </a:extLst>
          </p:cNvPr>
          <p:cNvSpPr/>
          <p:nvPr/>
        </p:nvSpPr>
        <p:spPr>
          <a:xfrm>
            <a:off x="9399923" y="5167734"/>
            <a:ext cx="283464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mostki, odtworzenia, prace niezbędne</a:t>
            </a:r>
            <a:endParaRPr lang="en-US" sz="1420" dirty="0"/>
          </a:p>
        </p:txBody>
      </p:sp>
      <p:sp>
        <p:nvSpPr>
          <p:cNvPr id="57" name="Text 11">
            <a:extLst>
              <a:ext uri="{FF2B5EF4-FFF2-40B4-BE49-F238E27FC236}">
                <a16:creationId xmlns:a16="http://schemas.microsoft.com/office/drawing/2014/main" id="{B9CCEDA8-FC73-5369-C76A-ADEE90E1B2C9}"/>
              </a:ext>
            </a:extLst>
          </p:cNvPr>
          <p:cNvSpPr/>
          <p:nvPr/>
        </p:nvSpPr>
        <p:spPr>
          <a:xfrm>
            <a:off x="1410306" y="6743304"/>
            <a:ext cx="16039494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buNone/>
            </a:pPr>
            <a:r>
              <a:rPr lang="en-US" sz="142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Modernizacja</a:t>
            </a: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2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przegród</a:t>
            </a: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2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musi</a:t>
            </a: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2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prowadzić</a:t>
            </a: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do </a:t>
            </a:r>
            <a:r>
              <a:rPr lang="en-US" sz="142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spełenienia</a:t>
            </a: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2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warunków</a:t>
            </a: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2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technicznych</a:t>
            </a: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WT 2021</a:t>
            </a:r>
            <a:endParaRPr lang="en-US" sz="142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DDDA38-49BE-7047-CB79-E7EC7416F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196817B-1588-51EB-7A7E-4FBDBD80133A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E532857-72F1-EF5E-F237-387C027BAECB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BF6698D-C1A8-5839-41EF-8E05B97EC7A9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281A200-E0A1-B079-D306-FFE40D8D4395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302DA5F-CF4F-996D-9A7C-A97B5F337588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3081946-5CD6-D7B1-6253-12ED4B2B3A5B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5EDEB35-D93B-F7B7-9893-E4A58E5F70B0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24DA4DDA-5B94-8BAE-B5BF-2F5CB09B89F6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14F182F-F84D-9A16-4D23-5DDBEA3133E9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1EAEE858-006D-E218-E3B6-6F23DD230C68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5107AA41-3008-8E34-EA07-8AB00A659D5D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94AF3D3E-0135-99F2-000D-BFBC3BD29F53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DA200A3-68EF-F2BA-449F-3FEC51709E7B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F0D1BDE0-8F2A-FA6C-1048-D969B7279D59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6385EF1-28CA-AFEE-75A9-006C336BE889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4ECDB0D-99CB-99F8-D944-4AD322BF96AE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68D1A7E3-4B6E-17B4-1D3D-0FD8D62E6DF8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DC9E8D8C-B85E-5C10-8AE7-C3B4A2B8A854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DFF0206-319E-E020-12AA-501D8296135D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C97D3AA5-906F-FD6B-41A9-E69F4126C86F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607988FA-4E14-150A-6216-78F34D26B811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391B7EBD-F526-AC43-6890-65C2999B6640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BC9F8B7A-C1D7-9D1C-A5D3-6A2D2B6D5212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A97114FF-9D85-D9ED-CC68-BD1EE8A68FEC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00B6A9D7-1774-7D7F-BC43-BECE87B1CB44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EE687F26-4712-BEAC-9D8B-B9EDD2A2347E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5B42A46E-EF3D-4E5E-1502-778B1F709AB0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7025E6ED-D605-1680-6D62-A9C02279A3BC}"/>
              </a:ext>
            </a:extLst>
          </p:cNvPr>
          <p:cNvSpPr txBox="1"/>
          <p:nvPr/>
        </p:nvSpPr>
        <p:spPr>
          <a:xfrm>
            <a:off x="1693076" y="1539464"/>
            <a:ext cx="10498924" cy="826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Koszty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niekwalifikowane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0F3A33B3-9A62-B08E-FB78-F54045CEA4AD}"/>
              </a:ext>
            </a:extLst>
          </p:cNvPr>
          <p:cNvSpPr/>
          <p:nvPr/>
        </p:nvSpPr>
        <p:spPr>
          <a:xfrm>
            <a:off x="914400" y="2971800"/>
            <a:ext cx="9829800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endParaRPr lang="en-US" sz="2000" dirty="0"/>
          </a:p>
        </p:txBody>
      </p:sp>
      <p:sp>
        <p:nvSpPr>
          <p:cNvPr id="32" name="Text 14">
            <a:extLst>
              <a:ext uri="{FF2B5EF4-FFF2-40B4-BE49-F238E27FC236}">
                <a16:creationId xmlns:a16="http://schemas.microsoft.com/office/drawing/2014/main" id="{17D86CD0-32CD-3752-ECBF-7BE94DB06D06}"/>
              </a:ext>
            </a:extLst>
          </p:cNvPr>
          <p:cNvSpPr/>
          <p:nvPr/>
        </p:nvSpPr>
        <p:spPr>
          <a:xfrm>
            <a:off x="914400" y="5420296"/>
            <a:ext cx="7513321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endParaRPr lang="en-US" sz="2000" dirty="0"/>
          </a:p>
        </p:txBody>
      </p:sp>
      <p:sp>
        <p:nvSpPr>
          <p:cNvPr id="77" name="Text 4">
            <a:extLst>
              <a:ext uri="{FF2B5EF4-FFF2-40B4-BE49-F238E27FC236}">
                <a16:creationId xmlns:a16="http://schemas.microsoft.com/office/drawing/2014/main" id="{2348BCFE-96F7-3BC9-242F-75BD463C1B91}"/>
              </a:ext>
            </a:extLst>
          </p:cNvPr>
          <p:cNvSpPr/>
          <p:nvPr/>
        </p:nvSpPr>
        <p:spPr>
          <a:xfrm>
            <a:off x="1486579" y="3635561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B4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</a:t>
            </a:r>
            <a:endParaRPr lang="en-US" sz="1800" dirty="0"/>
          </a:p>
        </p:txBody>
      </p:sp>
      <p:sp>
        <p:nvSpPr>
          <p:cNvPr id="78" name="Text 5">
            <a:extLst>
              <a:ext uri="{FF2B5EF4-FFF2-40B4-BE49-F238E27FC236}">
                <a16:creationId xmlns:a16="http://schemas.microsoft.com/office/drawing/2014/main" id="{65337D3E-72E5-ED83-5451-D59CB5AB55E0}"/>
              </a:ext>
            </a:extLst>
          </p:cNvPr>
          <p:cNvSpPr/>
          <p:nvPr/>
        </p:nvSpPr>
        <p:spPr>
          <a:xfrm>
            <a:off x="1943779" y="3617273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Rozbudowa / nadbudowa</a:t>
            </a:r>
            <a:endParaRPr lang="en-US" sz="2000" dirty="0"/>
          </a:p>
        </p:txBody>
      </p:sp>
      <p:sp>
        <p:nvSpPr>
          <p:cNvPr id="80" name="Text 8">
            <a:extLst>
              <a:ext uri="{FF2B5EF4-FFF2-40B4-BE49-F238E27FC236}">
                <a16:creationId xmlns:a16="http://schemas.microsoft.com/office/drawing/2014/main" id="{A16F9D2B-F484-0664-8C23-71A2704DC597}"/>
              </a:ext>
            </a:extLst>
          </p:cNvPr>
          <p:cNvSpPr/>
          <p:nvPr/>
        </p:nvSpPr>
        <p:spPr>
          <a:xfrm>
            <a:off x="7201579" y="3617273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Wystrój i wyposażenie</a:t>
            </a:r>
            <a:endParaRPr lang="en-US" sz="2000" dirty="0"/>
          </a:p>
        </p:txBody>
      </p:sp>
      <p:sp>
        <p:nvSpPr>
          <p:cNvPr id="82" name="Text 10">
            <a:extLst>
              <a:ext uri="{FF2B5EF4-FFF2-40B4-BE49-F238E27FC236}">
                <a16:creationId xmlns:a16="http://schemas.microsoft.com/office/drawing/2014/main" id="{153941F5-67FF-2239-334A-BA07C32AFF88}"/>
              </a:ext>
            </a:extLst>
          </p:cNvPr>
          <p:cNvSpPr/>
          <p:nvPr/>
        </p:nvSpPr>
        <p:spPr>
          <a:xfrm>
            <a:off x="1486579" y="4595681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B4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</a:t>
            </a:r>
            <a:endParaRPr lang="en-US" sz="1800" dirty="0"/>
          </a:p>
        </p:txBody>
      </p:sp>
      <p:sp>
        <p:nvSpPr>
          <p:cNvPr id="83" name="Text 11">
            <a:extLst>
              <a:ext uri="{FF2B5EF4-FFF2-40B4-BE49-F238E27FC236}">
                <a16:creationId xmlns:a16="http://schemas.microsoft.com/office/drawing/2014/main" id="{C168B6A9-170A-7FE1-5122-EDD95CCF2F51}"/>
              </a:ext>
            </a:extLst>
          </p:cNvPr>
          <p:cNvSpPr/>
          <p:nvPr/>
        </p:nvSpPr>
        <p:spPr>
          <a:xfrm>
            <a:off x="1943779" y="4577393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Zmiana aranżacji</a:t>
            </a:r>
            <a:endParaRPr lang="en-US" sz="2000" dirty="0"/>
          </a:p>
        </p:txBody>
      </p:sp>
      <p:sp>
        <p:nvSpPr>
          <p:cNvPr id="84" name="Text 12">
            <a:extLst>
              <a:ext uri="{FF2B5EF4-FFF2-40B4-BE49-F238E27FC236}">
                <a16:creationId xmlns:a16="http://schemas.microsoft.com/office/drawing/2014/main" id="{0D257B57-8577-9974-F2DC-59EDE9175BD0}"/>
              </a:ext>
            </a:extLst>
          </p:cNvPr>
          <p:cNvSpPr/>
          <p:nvPr/>
        </p:nvSpPr>
        <p:spPr>
          <a:xfrm>
            <a:off x="1943779" y="4870001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dirty="0">
                <a:solidFill>
                  <a:srgbClr val="5F6B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remont funkcjonalny nie jest termomodernizacją</a:t>
            </a:r>
            <a:endParaRPr lang="en-US" sz="1060" dirty="0"/>
          </a:p>
        </p:txBody>
      </p:sp>
      <p:sp>
        <p:nvSpPr>
          <p:cNvPr id="85" name="Text 14">
            <a:extLst>
              <a:ext uri="{FF2B5EF4-FFF2-40B4-BE49-F238E27FC236}">
                <a16:creationId xmlns:a16="http://schemas.microsoft.com/office/drawing/2014/main" id="{FBED5449-E71F-EF12-FB4B-F53175DAD2CB}"/>
              </a:ext>
            </a:extLst>
          </p:cNvPr>
          <p:cNvSpPr/>
          <p:nvPr/>
        </p:nvSpPr>
        <p:spPr>
          <a:xfrm>
            <a:off x="7201579" y="4577393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Biały montaż</a:t>
            </a:r>
            <a:endParaRPr lang="en-US" sz="2000" dirty="0"/>
          </a:p>
        </p:txBody>
      </p:sp>
      <p:sp>
        <p:nvSpPr>
          <p:cNvPr id="86" name="Text 15">
            <a:extLst>
              <a:ext uri="{FF2B5EF4-FFF2-40B4-BE49-F238E27FC236}">
                <a16:creationId xmlns:a16="http://schemas.microsoft.com/office/drawing/2014/main" id="{3969D17D-C9DF-9DCC-C934-78D4FBCFB41D}"/>
              </a:ext>
            </a:extLst>
          </p:cNvPr>
          <p:cNvSpPr/>
          <p:nvPr/>
        </p:nvSpPr>
        <p:spPr>
          <a:xfrm>
            <a:off x="7201579" y="4870001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dirty="0">
                <a:solidFill>
                  <a:srgbClr val="5F6B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np. ceramika łazienkowa</a:t>
            </a:r>
            <a:endParaRPr lang="en-US" sz="1060" dirty="0"/>
          </a:p>
        </p:txBody>
      </p:sp>
      <p:sp>
        <p:nvSpPr>
          <p:cNvPr id="87" name="Text 16">
            <a:extLst>
              <a:ext uri="{FF2B5EF4-FFF2-40B4-BE49-F238E27FC236}">
                <a16:creationId xmlns:a16="http://schemas.microsoft.com/office/drawing/2014/main" id="{7EAA24C2-A236-A39F-40DA-C522F67A6004}"/>
              </a:ext>
            </a:extLst>
          </p:cNvPr>
          <p:cNvSpPr/>
          <p:nvPr/>
        </p:nvSpPr>
        <p:spPr>
          <a:xfrm>
            <a:off x="1486579" y="5555801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B4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</a:t>
            </a:r>
            <a:endParaRPr lang="en-US" sz="1800" dirty="0"/>
          </a:p>
        </p:txBody>
      </p:sp>
      <p:sp>
        <p:nvSpPr>
          <p:cNvPr id="88" name="Text 17">
            <a:extLst>
              <a:ext uri="{FF2B5EF4-FFF2-40B4-BE49-F238E27FC236}">
                <a16:creationId xmlns:a16="http://schemas.microsoft.com/office/drawing/2014/main" id="{B5F6E1F6-8C4D-6C92-3748-FC16411EDB5A}"/>
              </a:ext>
            </a:extLst>
          </p:cNvPr>
          <p:cNvSpPr/>
          <p:nvPr/>
        </p:nvSpPr>
        <p:spPr>
          <a:xfrm>
            <a:off x="1943779" y="5537513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Wykończenia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49099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0678D-1727-B4F5-B0EF-15B63DA7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393323-2584-C56C-9EC5-565104E021B4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60D2BAD-83A0-6D76-0F10-3279AB3BD333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A5ACAC6-E70E-3233-4562-311395A86772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A8FB672-8D5A-94DC-32D3-F49D2A3B3170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CE12D1E-79D8-6469-F4F6-EAFA14CECCF8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6D39D8C-9C25-03D3-4A88-4C34E1479D9E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B757A24-C394-6290-CE80-682E38FEC58F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E7CF3B16-0B3F-EEE9-08B7-3024BF8F0087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7FD8CC7-3DED-BB62-C594-5A4B6289D56E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7FBED54-91AD-336B-B371-A395A7959532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EBA34A22-156F-2A8D-2183-9DA718E57B63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4944376F-17AC-6577-BDE1-DA049771E810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90F4C3D-BFF7-755B-2C45-21AADD42B414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F222D901-AB2B-C455-859B-6BD36FDC8669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0B75ABDE-5096-84E6-1C4B-737481CF3846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87548BF5-2584-B94B-61EE-6B768B1F8745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BB546061-F0F8-CE8D-E81E-4D9D71492725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6BE87CF3-5D7C-739C-61C9-FA262675318A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FE92D4D-EB9F-D8E4-6C4E-06B21505C300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1E700A81-45C7-A734-DB55-778B788E5D2C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730971AA-D509-089A-F25F-F525EDCFD3D1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9B5CFDD7-22EA-C81D-265F-8FDA6D908DF3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11C5088E-239B-F9BA-CA90-E658D1116047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92F48173-7593-2148-4379-57540C9A2E3E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51002F30-3472-81A9-9A5C-54C3D5E74189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54394C01-F042-1275-6AC0-D4807035416E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0305A1C2-26A2-3060-B0D7-78CDBBBF4031}"/>
              </a:ext>
            </a:extLst>
          </p:cNvPr>
          <p:cNvSpPr txBox="1"/>
          <p:nvPr/>
        </p:nvSpPr>
        <p:spPr>
          <a:xfrm>
            <a:off x="1664502" y="2715242"/>
            <a:ext cx="14887407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l-PL" sz="4000" dirty="0"/>
              <a:t>Kwalifikowany jest montaż:</a:t>
            </a:r>
          </a:p>
          <a:p>
            <a:pPr algn="just">
              <a:lnSpc>
                <a:spcPct val="100000"/>
              </a:lnSpc>
            </a:pPr>
            <a:r>
              <a:rPr lang="pl-PL" sz="4000" dirty="0"/>
              <a:t>instalacji fotowoltaicznej (PV), turbin wiatrowych, </a:t>
            </a:r>
            <a:r>
              <a:rPr lang="pl-PL" sz="4000" b="1" dirty="0"/>
              <a:t>wyłącznie do potrzeb instalacyjnych budynku</a:t>
            </a:r>
            <a:r>
              <a:rPr lang="pl-PL" sz="4000" dirty="0"/>
              <a:t> na energię elektryczną na ogrzewanie, wentylację, </a:t>
            </a:r>
            <a:r>
              <a:rPr lang="pl-PL" sz="4000" dirty="0" err="1"/>
              <a:t>c.w.u</a:t>
            </a:r>
            <a:r>
              <a:rPr lang="pl-PL" sz="4000" dirty="0"/>
              <a:t>, , oświetlenie wbudowane, energie elektryczną pomocniczą.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57B98EF1-6073-26EE-41AE-16DEBEFCA47D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FBFC7E61-3861-A2D8-0897-EF161A8D97B7}"/>
              </a:ext>
            </a:extLst>
          </p:cNvPr>
          <p:cNvSpPr txBox="1"/>
          <p:nvPr/>
        </p:nvSpPr>
        <p:spPr>
          <a:xfrm>
            <a:off x="1693077" y="1539464"/>
            <a:ext cx="6786296" cy="826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OZE</a:t>
            </a:r>
          </a:p>
        </p:txBody>
      </p:sp>
    </p:spTree>
    <p:extLst>
      <p:ext uri="{BB962C8B-B14F-4D97-AF65-F5344CB8AC3E}">
        <p14:creationId xmlns:p14="http://schemas.microsoft.com/office/powerpoint/2010/main" val="792398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D4E8C-2E3F-C712-824B-7470DE23F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AA08996-2CB5-4FC4-6DC1-466063F95E4D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24A51E0-70AB-757B-0A34-06F15D47B6E3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CA1AEBE-8650-3490-3349-173DEDB7F125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9890AD9-05A1-1BA3-0FED-B708AA288290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BBB83AE-96FD-17EA-C182-6EC7A16CE83D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0D86088-F851-950A-BA75-925622C07FF2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4A99F40-1E3E-AF05-5D5F-81F8010E7AC3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9CB5244A-8146-3AFE-12C6-B1758E40E179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85E2A77-E3C9-1189-56F0-BFA46794AEE1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50FEF62-BF62-DD07-C2CD-603F97780F8D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5479C473-7F15-1F38-843E-0914DC5921F3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C55DF65E-5E79-600F-2FFA-199525A543DC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07EC7275-8DA8-A572-C4FC-B82D5954CA69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B8DE823F-B5C8-F6C3-0BC0-8C16FDCAF53B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597F0E38-7420-8376-54AA-A454B442072E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0A0EF441-D647-84FC-A304-2001BA18E71E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C4656A4C-2050-EBB2-7A80-100BF04E67CD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701FFC21-D080-C8DD-77A9-5D44E38FC3BA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A6BDAF79-FCE0-6A38-D575-01A1360EDCC9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A0A0DF33-D924-866D-E7FC-1603608FBEA0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3773E43D-EA1A-7E06-D3E4-7335CFB86860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D4666DEB-FF43-8E51-3DB7-33FAC59780E3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6D0749E5-07BC-C2AE-16E9-9DF0B6C49219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C0ECED9F-1FDB-9B01-895F-0B44D27B588C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06C9AFB9-76E7-B8E4-7B23-FB85B19258C3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E451AAB8-A06A-5795-9101-039D3F436C74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E36A1746-C4FF-97C3-1003-0A54120B4E99}"/>
              </a:ext>
            </a:extLst>
          </p:cNvPr>
          <p:cNvSpPr txBox="1"/>
          <p:nvPr/>
        </p:nvSpPr>
        <p:spPr>
          <a:xfrm>
            <a:off x="1664502" y="2715242"/>
            <a:ext cx="148874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l-PL" sz="4000" dirty="0"/>
              <a:t>Kwalifikowany jest montaż:</a:t>
            </a:r>
          </a:p>
          <a:p>
            <a:pPr algn="just">
              <a:lnSpc>
                <a:spcPct val="100000"/>
              </a:lnSpc>
            </a:pPr>
            <a:r>
              <a:rPr lang="pl-PL" sz="4000" dirty="0"/>
              <a:t>urządzeń do magazynowania energii współpracujące z istniejącą lub planowaną instalacją OZE wytwarzającą energię elektryczną. 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C4B35C59-4376-F69E-9821-183890AE6F71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FDBD6A44-FB7A-4643-2006-87756D21D4FF}"/>
              </a:ext>
            </a:extLst>
          </p:cNvPr>
          <p:cNvSpPr txBox="1"/>
          <p:nvPr/>
        </p:nvSpPr>
        <p:spPr>
          <a:xfrm>
            <a:off x="1693077" y="1539464"/>
            <a:ext cx="8395256" cy="826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MAGAZYN ENERGII</a:t>
            </a:r>
          </a:p>
        </p:txBody>
      </p:sp>
    </p:spTree>
    <p:extLst>
      <p:ext uri="{BB962C8B-B14F-4D97-AF65-F5344CB8AC3E}">
        <p14:creationId xmlns:p14="http://schemas.microsoft.com/office/powerpoint/2010/main" val="3250902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5630B-41B3-DF43-D581-2AE689F0E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AD21A47-9478-EA3C-D8A0-2C3EC8977A97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EB4F810-EE3E-BA7B-121B-FD7F6DA5CE2A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50D55A3-3DB3-3129-F598-5FFBDAAA64CB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68A5C73-7DE0-3584-FB0D-FC4DCA5B02AC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4A99099-B0B3-D305-A121-B0ED0B8E0E9E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0B0BA7F-2477-E70F-9604-C94A3891CD3A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A365896-45CD-5E04-F320-0E596EAE7152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12187529-37B7-B75E-A49C-B520652CE94B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F350586-3D0C-2598-624D-C00981A7FD85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E40A5E2-0DE8-DE93-1C48-09D0EFA8432A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2D875252-A0D0-75F8-B219-7FAED2953644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144A2E74-88AB-DD0B-8FAB-8E162270326F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4761D1C0-600C-BEA2-500A-46682A3A7F3C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181AD9E4-375D-70BC-7176-1E1AE313A48D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6264B47C-4B8C-7FEB-F587-37BE72E6FD0E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DCF27709-02A0-A6DB-FA7E-A58AC9033BE1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40AA0898-6C6C-9D02-CA74-969BE20F00A3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7C4335DF-09F1-537B-1647-7BE6B4B00A22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F1C851F3-2BF9-8D95-EE99-3392E850C351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025D7C2D-F531-85AD-9B61-BA8AAC8ECAA0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38111FB3-A59A-1722-A1D5-27E22F89C113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EB849AD4-76FE-D937-48BD-DAF3E19F49C9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7F231B35-69BD-0427-C4AE-50279856D0B7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F2518CFE-D679-E879-9904-9F37B2CEFA10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80053328-2CAF-81DD-40F2-C640700D6889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5EAE95C2-B1DD-6953-9497-474FED3820F6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74F0B6A1-61D5-08B7-A51F-6CCE105B54F8}"/>
              </a:ext>
            </a:extLst>
          </p:cNvPr>
          <p:cNvSpPr txBox="1"/>
          <p:nvPr/>
        </p:nvSpPr>
        <p:spPr>
          <a:xfrm>
            <a:off x="1693077" y="3289290"/>
            <a:ext cx="14887407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pl-PL" sz="3200" b="1" dirty="0"/>
              <a:t>Slajd 1 — Energia: użytkowa → końcowa → pierwotna</a:t>
            </a:r>
          </a:p>
          <a:p>
            <a:r>
              <a:rPr lang="pl-PL" sz="3200" b="1" dirty="0"/>
              <a:t>Energia użytkowa (EU)</a:t>
            </a:r>
            <a:br>
              <a:rPr lang="pl-PL" sz="3200" dirty="0"/>
            </a:br>
            <a:r>
              <a:rPr lang="pl-PL" sz="3200" dirty="0"/>
              <a:t>Ile ciepła potrzebuje budynek. Decydują: ściany, dach, okna, wentylacja, mostki.</a:t>
            </a:r>
          </a:p>
          <a:p>
            <a:r>
              <a:rPr lang="pl-PL" sz="3200" b="1" dirty="0"/>
              <a:t>Energia końcowa (EK)</a:t>
            </a:r>
            <a:br>
              <a:rPr lang="pl-PL" sz="3200" dirty="0"/>
            </a:br>
            <a:r>
              <a:rPr lang="pl-PL" sz="3200" dirty="0"/>
              <a:t>Ile energii trzeba kupić/dostarczyć do budynku. Decyduje też sprawność źródła i instalacji.</a:t>
            </a:r>
          </a:p>
          <a:p>
            <a:r>
              <a:rPr lang="pl-PL" sz="3200" b="1" dirty="0"/>
              <a:t>Energia pierwotna (EP)</a:t>
            </a:r>
            <a:br>
              <a:rPr lang="pl-PL" sz="3200" dirty="0"/>
            </a:br>
            <a:r>
              <a:rPr lang="pl-PL" sz="3200" dirty="0"/>
              <a:t>EK przemnożona przez współczynnik nakładu </a:t>
            </a:r>
            <a:r>
              <a:rPr lang="pl-PL" sz="3200" b="1" dirty="0" err="1"/>
              <a:t>wi</a:t>
            </a:r>
            <a:r>
              <a:rPr lang="pl-PL" sz="3200" dirty="0"/>
              <a:t>. Pokazuje „wagę” nośnika energii.</a:t>
            </a:r>
          </a:p>
          <a:p>
            <a:r>
              <a:rPr lang="pl-PL" sz="3200" b="1" dirty="0"/>
              <a:t>Wniosek:</a:t>
            </a:r>
            <a:br>
              <a:rPr lang="pl-PL" sz="3200" dirty="0"/>
            </a:br>
            <a:r>
              <a:rPr lang="pl-PL" sz="3200" dirty="0"/>
              <a:t>Wymóg 30% dotyczy </a:t>
            </a:r>
            <a:r>
              <a:rPr lang="pl-PL" sz="3200" b="1" dirty="0"/>
              <a:t>energii pierwotnej</a:t>
            </a:r>
            <a:r>
              <a:rPr lang="pl-PL" sz="3200" dirty="0"/>
              <a:t>, więc wynik zależy od termomodernizacji, od instalacji, od źródła ciepła, od paliwa. 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1D028CD7-11B6-131F-2E60-D263E9CC3493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252E10B4-7F96-BA44-EA20-E18E963E5E04}"/>
              </a:ext>
            </a:extLst>
          </p:cNvPr>
          <p:cNvSpPr txBox="1"/>
          <p:nvPr/>
        </p:nvSpPr>
        <p:spPr>
          <a:xfrm>
            <a:off x="1693076" y="1539464"/>
            <a:ext cx="13061681" cy="1685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Energia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użytkowa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,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końcowa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,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pierwotna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2614356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AF04F-2910-905C-7941-D99CED0C6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A6ECBCB-5940-C150-72D5-71A37EFFAAA9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71DDC1F-8A60-49AF-9625-3FCCF1BE3FD0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D95E59A-A181-2705-380B-168CD8706052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87F864D-9845-6B02-6D6F-5ADE2D613B3B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A64E8D3-C92D-5C8B-1B17-21296E51BE51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D34B19C-55BB-128B-4379-0B94FF49797D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10F5111-6156-5371-883A-B1211FB5483B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F30E4822-3153-6E41-4249-04183938F7D0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5FF08F8-C090-B32D-4063-A569D8CD1477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80A46B6-F369-D1B1-66A0-BB76BE2A6284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21E892B6-19D3-5651-10A9-D6FC3566D4A4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F8736B06-E39D-F619-C514-781AB064C49C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1ADE921-1ECC-8CA0-500E-41DDE898C229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6AEBB805-65C7-849C-9E9B-DE02C1EC7A5E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CBE8ED91-5912-7817-387D-89025EAC46E5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A27D64AE-8296-D53A-0A07-CCED65CC9623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5F1A1E14-BB02-2F10-42E5-88443F752F34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E646BCA2-1CD9-8D68-4FC2-90501DC0385E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A4FE3985-940D-7CBD-45E7-E8D157F93AB3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E51666E9-6707-D23E-5C18-7A0C97E84EAE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0C31C9AD-D54D-A486-F738-CE9109D28634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655DE9FC-B837-48E5-D267-AAB88979481E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1108E9CF-7E36-930A-3D34-1E8DEC89653C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1E05127C-0435-A809-AAEA-2B3773D1AE93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833B3B61-7C2A-362E-DF31-CADFF1260686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06BDBB5F-F222-A17D-02C0-26445A5FA789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14B10140-0A2D-0E93-B2DF-116BAFAA91D0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42AD3F78-451A-9641-4F07-6A7B5E7C0BC9}"/>
              </a:ext>
            </a:extLst>
          </p:cNvPr>
          <p:cNvSpPr txBox="1"/>
          <p:nvPr/>
        </p:nvSpPr>
        <p:spPr>
          <a:xfrm>
            <a:off x="1693076" y="1539464"/>
            <a:ext cx="13061681" cy="826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Współczynnik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nakładu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wi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2" name="Shape 2">
            <a:extLst>
              <a:ext uri="{FF2B5EF4-FFF2-40B4-BE49-F238E27FC236}">
                <a16:creationId xmlns:a16="http://schemas.microsoft.com/office/drawing/2014/main" id="{2E187CD8-6CCB-E671-FB3E-30BA41D4244D}"/>
              </a:ext>
            </a:extLst>
          </p:cNvPr>
          <p:cNvSpPr/>
          <p:nvPr/>
        </p:nvSpPr>
        <p:spPr>
          <a:xfrm>
            <a:off x="2046258" y="3315584"/>
            <a:ext cx="4754880" cy="1097280"/>
          </a:xfrm>
          <a:prstGeom prst="roundRect">
            <a:avLst>
              <a:gd name="adj" fmla="val 6667"/>
            </a:avLst>
          </a:prstGeom>
          <a:solidFill>
            <a:srgbClr val="00B050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3" name="Text 3">
            <a:extLst>
              <a:ext uri="{FF2B5EF4-FFF2-40B4-BE49-F238E27FC236}">
                <a16:creationId xmlns:a16="http://schemas.microsoft.com/office/drawing/2014/main" id="{41575A15-8131-561D-8E62-0C8F93AD71AF}"/>
              </a:ext>
            </a:extLst>
          </p:cNvPr>
          <p:cNvSpPr/>
          <p:nvPr/>
        </p:nvSpPr>
        <p:spPr>
          <a:xfrm>
            <a:off x="2320578" y="3599048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</a:rPr>
              <a:t>EP = Σ (EKᵢ × wi)</a:t>
            </a:r>
            <a:endParaRPr lang="en-US" sz="2500" dirty="0"/>
          </a:p>
        </p:txBody>
      </p:sp>
      <p:sp>
        <p:nvSpPr>
          <p:cNvPr id="34" name="Text 4">
            <a:extLst>
              <a:ext uri="{FF2B5EF4-FFF2-40B4-BE49-F238E27FC236}">
                <a16:creationId xmlns:a16="http://schemas.microsoft.com/office/drawing/2014/main" id="{CBA09F48-320E-0CBA-E0FC-36A9396BA497}"/>
              </a:ext>
            </a:extLst>
          </p:cNvPr>
          <p:cNvSpPr/>
          <p:nvPr/>
        </p:nvSpPr>
        <p:spPr>
          <a:xfrm>
            <a:off x="2091978" y="4641464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1F2937"/>
                </a:solidFill>
              </a:rPr>
              <a:t>Każdy nośnik energii ma swój mnożnik. Im niższe wi, tym niższa energia pierwotna przy tej samej EK.</a:t>
            </a:r>
            <a:endParaRPr lang="en-US" sz="2000" dirty="0"/>
          </a:p>
        </p:txBody>
      </p:sp>
      <p:sp>
        <p:nvSpPr>
          <p:cNvPr id="35" name="Shape 5">
            <a:extLst>
              <a:ext uri="{FF2B5EF4-FFF2-40B4-BE49-F238E27FC236}">
                <a16:creationId xmlns:a16="http://schemas.microsoft.com/office/drawing/2014/main" id="{2F092832-7086-D065-FA35-A8A7896BD231}"/>
              </a:ext>
            </a:extLst>
          </p:cNvPr>
          <p:cNvSpPr/>
          <p:nvPr/>
        </p:nvSpPr>
        <p:spPr>
          <a:xfrm>
            <a:off x="2046258" y="5967344"/>
            <a:ext cx="47548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DCE2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6" name="Text 6">
            <a:extLst>
              <a:ext uri="{FF2B5EF4-FFF2-40B4-BE49-F238E27FC236}">
                <a16:creationId xmlns:a16="http://schemas.microsoft.com/office/drawing/2014/main" id="{05C5F5F4-D624-489B-F754-62C09D7564F3}"/>
              </a:ext>
            </a:extLst>
          </p:cNvPr>
          <p:cNvSpPr/>
          <p:nvPr/>
        </p:nvSpPr>
        <p:spPr>
          <a:xfrm>
            <a:off x="2274858" y="6177656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F2937"/>
                </a:solidFill>
              </a:rPr>
              <a:t>Praktycznie: dla ciepła sieciowego wartość wi trzeba brać od dostawcy, a gdy jej brak – z tabeli w rozporządzeniu.</a:t>
            </a:r>
            <a:endParaRPr lang="en-US" dirty="0"/>
          </a:p>
        </p:txBody>
      </p:sp>
      <p:sp>
        <p:nvSpPr>
          <p:cNvPr id="37" name="Text 7">
            <a:extLst>
              <a:ext uri="{FF2B5EF4-FFF2-40B4-BE49-F238E27FC236}">
                <a16:creationId xmlns:a16="http://schemas.microsoft.com/office/drawing/2014/main" id="{1B579BF4-6F8A-CEF1-DCCF-78C36CBF62EF}"/>
              </a:ext>
            </a:extLst>
          </p:cNvPr>
          <p:cNvSpPr/>
          <p:nvPr/>
        </p:nvSpPr>
        <p:spPr>
          <a:xfrm>
            <a:off x="7441218" y="3315584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937"/>
                </a:solidFill>
              </a:rPr>
              <a:t>Przykładowe wartości wi</a:t>
            </a:r>
            <a:endParaRPr lang="en-US" sz="1600" dirty="0"/>
          </a:p>
        </p:txBody>
      </p:sp>
      <p:sp>
        <p:nvSpPr>
          <p:cNvPr id="38" name="Shape 8">
            <a:extLst>
              <a:ext uri="{FF2B5EF4-FFF2-40B4-BE49-F238E27FC236}">
                <a16:creationId xmlns:a16="http://schemas.microsoft.com/office/drawing/2014/main" id="{4516775E-2CBD-5C3F-038F-2D47D0A54924}"/>
              </a:ext>
            </a:extLst>
          </p:cNvPr>
          <p:cNvSpPr/>
          <p:nvPr/>
        </p:nvSpPr>
        <p:spPr>
          <a:xfrm>
            <a:off x="7441218" y="3727064"/>
            <a:ext cx="521208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CE2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9" name="Text 9">
            <a:extLst>
              <a:ext uri="{FF2B5EF4-FFF2-40B4-BE49-F238E27FC236}">
                <a16:creationId xmlns:a16="http://schemas.microsoft.com/office/drawing/2014/main" id="{745EF1F4-6911-90C9-1C3A-6410FE189C0C}"/>
              </a:ext>
            </a:extLst>
          </p:cNvPr>
          <p:cNvSpPr/>
          <p:nvPr/>
        </p:nvSpPr>
        <p:spPr>
          <a:xfrm>
            <a:off x="7624098" y="3845936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F2937"/>
                </a:solidFill>
              </a:rPr>
              <a:t>energia elektryczna z sieci</a:t>
            </a:r>
            <a:endParaRPr lang="en-US" sz="2000" dirty="0"/>
          </a:p>
        </p:txBody>
      </p:sp>
      <p:sp>
        <p:nvSpPr>
          <p:cNvPr id="40" name="Text 10">
            <a:extLst>
              <a:ext uri="{FF2B5EF4-FFF2-40B4-BE49-F238E27FC236}">
                <a16:creationId xmlns:a16="http://schemas.microsoft.com/office/drawing/2014/main" id="{2D896581-7384-47D3-8EE7-F35C97DC68E0}"/>
              </a:ext>
            </a:extLst>
          </p:cNvPr>
          <p:cNvSpPr/>
          <p:nvPr/>
        </p:nvSpPr>
        <p:spPr>
          <a:xfrm>
            <a:off x="11327418" y="381850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1E3A5F"/>
                </a:solidFill>
              </a:rPr>
              <a:t>2,50</a:t>
            </a:r>
            <a:endParaRPr lang="en-US" sz="1320" dirty="0"/>
          </a:p>
        </p:txBody>
      </p:sp>
      <p:sp>
        <p:nvSpPr>
          <p:cNvPr id="41" name="Shape 11">
            <a:extLst>
              <a:ext uri="{FF2B5EF4-FFF2-40B4-BE49-F238E27FC236}">
                <a16:creationId xmlns:a16="http://schemas.microsoft.com/office/drawing/2014/main" id="{51254AA3-4B54-A712-823D-A225723493E5}"/>
              </a:ext>
            </a:extLst>
          </p:cNvPr>
          <p:cNvSpPr/>
          <p:nvPr/>
        </p:nvSpPr>
        <p:spPr>
          <a:xfrm>
            <a:off x="7441218" y="4202552"/>
            <a:ext cx="5212080" cy="438912"/>
          </a:xfrm>
          <a:prstGeom prst="rect">
            <a:avLst/>
          </a:prstGeom>
          <a:solidFill>
            <a:srgbClr val="EFF2F4"/>
          </a:solidFill>
          <a:ln w="12700">
            <a:solidFill>
              <a:srgbClr val="D7DCE2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2" name="Text 12">
            <a:extLst>
              <a:ext uri="{FF2B5EF4-FFF2-40B4-BE49-F238E27FC236}">
                <a16:creationId xmlns:a16="http://schemas.microsoft.com/office/drawing/2014/main" id="{88F7787E-0383-8E98-48B8-F4194E8D53C8}"/>
              </a:ext>
            </a:extLst>
          </p:cNvPr>
          <p:cNvSpPr/>
          <p:nvPr/>
        </p:nvSpPr>
        <p:spPr>
          <a:xfrm>
            <a:off x="7624098" y="4321424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F2937"/>
                </a:solidFill>
              </a:rPr>
              <a:t>Paliwa </a:t>
            </a:r>
            <a:r>
              <a:rPr lang="en-US" sz="2000" dirty="0" err="1">
                <a:solidFill>
                  <a:srgbClr val="1F2937"/>
                </a:solidFill>
              </a:rPr>
              <a:t>kopalne</a:t>
            </a:r>
            <a:r>
              <a:rPr lang="en-US" sz="2000" dirty="0">
                <a:solidFill>
                  <a:srgbClr val="1F2937"/>
                </a:solidFill>
              </a:rPr>
              <a:t> (</a:t>
            </a:r>
            <a:r>
              <a:rPr lang="en-US" sz="2000" dirty="0" err="1">
                <a:solidFill>
                  <a:srgbClr val="1F2937"/>
                </a:solidFill>
              </a:rPr>
              <a:t>kotłownia</a:t>
            </a:r>
            <a:r>
              <a:rPr lang="en-US" sz="2000" dirty="0">
                <a:solidFill>
                  <a:srgbClr val="1F2937"/>
                </a:solidFill>
              </a:rPr>
              <a:t> </a:t>
            </a:r>
            <a:r>
              <a:rPr lang="en-US" sz="2000" dirty="0" err="1">
                <a:solidFill>
                  <a:srgbClr val="1F2937"/>
                </a:solidFill>
              </a:rPr>
              <a:t>własna</a:t>
            </a:r>
            <a:r>
              <a:rPr lang="en-US" sz="2000" dirty="0">
                <a:solidFill>
                  <a:srgbClr val="1F2937"/>
                </a:solidFill>
              </a:rPr>
              <a:t>)</a:t>
            </a:r>
            <a:endParaRPr lang="en-US" sz="2000" dirty="0"/>
          </a:p>
        </p:txBody>
      </p:sp>
      <p:sp>
        <p:nvSpPr>
          <p:cNvPr id="43" name="Text 13">
            <a:extLst>
              <a:ext uri="{FF2B5EF4-FFF2-40B4-BE49-F238E27FC236}">
                <a16:creationId xmlns:a16="http://schemas.microsoft.com/office/drawing/2014/main" id="{0E487CE0-52F2-E701-7E21-31328116CB08}"/>
              </a:ext>
            </a:extLst>
          </p:cNvPr>
          <p:cNvSpPr/>
          <p:nvPr/>
        </p:nvSpPr>
        <p:spPr>
          <a:xfrm>
            <a:off x="11327418" y="4293992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1E3A5F"/>
                </a:solidFill>
              </a:rPr>
              <a:t>1,10</a:t>
            </a:r>
            <a:endParaRPr lang="en-US" sz="1320" dirty="0"/>
          </a:p>
        </p:txBody>
      </p:sp>
      <p:sp>
        <p:nvSpPr>
          <p:cNvPr id="44" name="Shape 14">
            <a:extLst>
              <a:ext uri="{FF2B5EF4-FFF2-40B4-BE49-F238E27FC236}">
                <a16:creationId xmlns:a16="http://schemas.microsoft.com/office/drawing/2014/main" id="{F299B307-47FB-1206-A835-E1E2AD979252}"/>
              </a:ext>
            </a:extLst>
          </p:cNvPr>
          <p:cNvSpPr/>
          <p:nvPr/>
        </p:nvSpPr>
        <p:spPr>
          <a:xfrm>
            <a:off x="7441218" y="4678040"/>
            <a:ext cx="521208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CE2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5" name="Text 15">
            <a:extLst>
              <a:ext uri="{FF2B5EF4-FFF2-40B4-BE49-F238E27FC236}">
                <a16:creationId xmlns:a16="http://schemas.microsoft.com/office/drawing/2014/main" id="{25C5878D-CA2A-A702-475E-4F5CFC250A29}"/>
              </a:ext>
            </a:extLst>
          </p:cNvPr>
          <p:cNvSpPr/>
          <p:nvPr/>
        </p:nvSpPr>
        <p:spPr>
          <a:xfrm>
            <a:off x="7624098" y="4796912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F2937"/>
                </a:solidFill>
              </a:rPr>
              <a:t>ciepło sieciowe – ciepłownia</a:t>
            </a:r>
            <a:endParaRPr lang="en-US" sz="2000" dirty="0"/>
          </a:p>
        </p:txBody>
      </p:sp>
      <p:sp>
        <p:nvSpPr>
          <p:cNvPr id="46" name="Text 16">
            <a:extLst>
              <a:ext uri="{FF2B5EF4-FFF2-40B4-BE49-F238E27FC236}">
                <a16:creationId xmlns:a16="http://schemas.microsoft.com/office/drawing/2014/main" id="{82E3729E-4E87-0CED-AB35-AD62B7E75DDB}"/>
              </a:ext>
            </a:extLst>
          </p:cNvPr>
          <p:cNvSpPr/>
          <p:nvPr/>
        </p:nvSpPr>
        <p:spPr>
          <a:xfrm>
            <a:off x="11327418" y="4769480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1E3A5F"/>
                </a:solidFill>
              </a:rPr>
              <a:t>ok. 1,30</a:t>
            </a:r>
            <a:endParaRPr lang="en-US" sz="1320" dirty="0"/>
          </a:p>
        </p:txBody>
      </p:sp>
      <p:sp>
        <p:nvSpPr>
          <p:cNvPr id="47" name="Shape 17">
            <a:extLst>
              <a:ext uri="{FF2B5EF4-FFF2-40B4-BE49-F238E27FC236}">
                <a16:creationId xmlns:a16="http://schemas.microsoft.com/office/drawing/2014/main" id="{3AAD5495-D1E5-30CB-39D9-922F47AEE5E0}"/>
              </a:ext>
            </a:extLst>
          </p:cNvPr>
          <p:cNvSpPr/>
          <p:nvPr/>
        </p:nvSpPr>
        <p:spPr>
          <a:xfrm>
            <a:off x="7441218" y="5153528"/>
            <a:ext cx="5212080" cy="438912"/>
          </a:xfrm>
          <a:prstGeom prst="rect">
            <a:avLst/>
          </a:prstGeom>
          <a:solidFill>
            <a:srgbClr val="EFF2F4"/>
          </a:solidFill>
          <a:ln w="12700">
            <a:solidFill>
              <a:srgbClr val="D7DCE2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8" name="Text 18">
            <a:extLst>
              <a:ext uri="{FF2B5EF4-FFF2-40B4-BE49-F238E27FC236}">
                <a16:creationId xmlns:a16="http://schemas.microsoft.com/office/drawing/2014/main" id="{9123BC92-FBDE-17CC-7ED7-0A25DBDC89AB}"/>
              </a:ext>
            </a:extLst>
          </p:cNvPr>
          <p:cNvSpPr/>
          <p:nvPr/>
        </p:nvSpPr>
        <p:spPr>
          <a:xfrm>
            <a:off x="7624098" y="527240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F2937"/>
                </a:solidFill>
              </a:rPr>
              <a:t>ciepło sieciowe – kogeneracja</a:t>
            </a:r>
            <a:endParaRPr lang="en-US" sz="2000" dirty="0"/>
          </a:p>
        </p:txBody>
      </p:sp>
      <p:sp>
        <p:nvSpPr>
          <p:cNvPr id="49" name="Text 19">
            <a:extLst>
              <a:ext uri="{FF2B5EF4-FFF2-40B4-BE49-F238E27FC236}">
                <a16:creationId xmlns:a16="http://schemas.microsoft.com/office/drawing/2014/main" id="{71134AF4-71CB-4CFD-B58F-20620FA9550E}"/>
              </a:ext>
            </a:extLst>
          </p:cNvPr>
          <p:cNvSpPr/>
          <p:nvPr/>
        </p:nvSpPr>
        <p:spPr>
          <a:xfrm>
            <a:off x="11327418" y="524496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1E3A5F"/>
                </a:solidFill>
              </a:rPr>
              <a:t>ok. 0,80</a:t>
            </a:r>
            <a:endParaRPr lang="en-US" sz="1320" dirty="0"/>
          </a:p>
        </p:txBody>
      </p:sp>
      <p:sp>
        <p:nvSpPr>
          <p:cNvPr id="50" name="Shape 20">
            <a:extLst>
              <a:ext uri="{FF2B5EF4-FFF2-40B4-BE49-F238E27FC236}">
                <a16:creationId xmlns:a16="http://schemas.microsoft.com/office/drawing/2014/main" id="{B841E885-DF7B-F63F-2395-BCA08B90EB53}"/>
              </a:ext>
            </a:extLst>
          </p:cNvPr>
          <p:cNvSpPr/>
          <p:nvPr/>
        </p:nvSpPr>
        <p:spPr>
          <a:xfrm>
            <a:off x="7441218" y="5629016"/>
            <a:ext cx="521208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CE2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51" name="Text 22">
            <a:extLst>
              <a:ext uri="{FF2B5EF4-FFF2-40B4-BE49-F238E27FC236}">
                <a16:creationId xmlns:a16="http://schemas.microsoft.com/office/drawing/2014/main" id="{C8E2AC0E-7E9E-19BB-8DFC-067E46ACE5C2}"/>
              </a:ext>
            </a:extLst>
          </p:cNvPr>
          <p:cNvSpPr/>
          <p:nvPr/>
        </p:nvSpPr>
        <p:spPr>
          <a:xfrm>
            <a:off x="11327418" y="5720456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1E3A5F"/>
                </a:solidFill>
              </a:rPr>
              <a:t>0,20</a:t>
            </a:r>
            <a:endParaRPr lang="en-US" sz="1320" dirty="0"/>
          </a:p>
        </p:txBody>
      </p:sp>
      <p:sp>
        <p:nvSpPr>
          <p:cNvPr id="52" name="Shape 23">
            <a:extLst>
              <a:ext uri="{FF2B5EF4-FFF2-40B4-BE49-F238E27FC236}">
                <a16:creationId xmlns:a16="http://schemas.microsoft.com/office/drawing/2014/main" id="{6C65ED8E-F99B-36D4-343A-FEE62E56B305}"/>
              </a:ext>
            </a:extLst>
          </p:cNvPr>
          <p:cNvSpPr/>
          <p:nvPr/>
        </p:nvSpPr>
        <p:spPr>
          <a:xfrm>
            <a:off x="7441218" y="6104504"/>
            <a:ext cx="5212080" cy="438912"/>
          </a:xfrm>
          <a:prstGeom prst="rect">
            <a:avLst/>
          </a:prstGeom>
          <a:solidFill>
            <a:srgbClr val="EFF2F4"/>
          </a:solidFill>
          <a:ln w="12700">
            <a:solidFill>
              <a:srgbClr val="D7DCE2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53" name="Text 25">
            <a:extLst>
              <a:ext uri="{FF2B5EF4-FFF2-40B4-BE49-F238E27FC236}">
                <a16:creationId xmlns:a16="http://schemas.microsoft.com/office/drawing/2014/main" id="{BBCE56FD-DAF6-331B-C142-65E3490C45C9}"/>
              </a:ext>
            </a:extLst>
          </p:cNvPr>
          <p:cNvSpPr/>
          <p:nvPr/>
        </p:nvSpPr>
        <p:spPr>
          <a:xfrm>
            <a:off x="11327418" y="619594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1E3A5F"/>
                </a:solidFill>
              </a:rPr>
              <a:t>0,00</a:t>
            </a:r>
            <a:endParaRPr lang="en-US" sz="1320" dirty="0"/>
          </a:p>
        </p:txBody>
      </p:sp>
      <p:sp>
        <p:nvSpPr>
          <p:cNvPr id="54" name="Text 18">
            <a:extLst>
              <a:ext uri="{FF2B5EF4-FFF2-40B4-BE49-F238E27FC236}">
                <a16:creationId xmlns:a16="http://schemas.microsoft.com/office/drawing/2014/main" id="{7DEED98B-6FD0-9527-A900-6D02CF740027}"/>
              </a:ext>
            </a:extLst>
          </p:cNvPr>
          <p:cNvSpPr/>
          <p:nvPr/>
        </p:nvSpPr>
        <p:spPr>
          <a:xfrm>
            <a:off x="7609921" y="5760624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 err="1">
                <a:solidFill>
                  <a:srgbClr val="1F2937"/>
                </a:solidFill>
              </a:rPr>
              <a:t>biomasa</a:t>
            </a:r>
            <a:endParaRPr lang="en-US" sz="2000" dirty="0"/>
          </a:p>
        </p:txBody>
      </p:sp>
      <p:sp>
        <p:nvSpPr>
          <p:cNvPr id="55" name="Text 18">
            <a:extLst>
              <a:ext uri="{FF2B5EF4-FFF2-40B4-BE49-F238E27FC236}">
                <a16:creationId xmlns:a16="http://schemas.microsoft.com/office/drawing/2014/main" id="{9CA464C3-E985-133E-B997-8CB4B30FFFA1}"/>
              </a:ext>
            </a:extLst>
          </p:cNvPr>
          <p:cNvSpPr/>
          <p:nvPr/>
        </p:nvSpPr>
        <p:spPr>
          <a:xfrm>
            <a:off x="7609921" y="6189346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 err="1">
                <a:solidFill>
                  <a:srgbClr val="1F2937"/>
                </a:solidFill>
              </a:rPr>
              <a:t>energia</a:t>
            </a:r>
            <a:r>
              <a:rPr lang="en-US" sz="2000" dirty="0">
                <a:solidFill>
                  <a:srgbClr val="1F2937"/>
                </a:solidFill>
              </a:rPr>
              <a:t> </a:t>
            </a:r>
            <a:r>
              <a:rPr lang="en-US" sz="2000" dirty="0" err="1">
                <a:solidFill>
                  <a:srgbClr val="1F2937"/>
                </a:solidFill>
              </a:rPr>
              <a:t>słoneczna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38876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6BE78-C02D-10CD-40A3-80F61AE5D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BDBB129-3E65-B9DD-38EC-7560F7A214DA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78D2C27-9616-10A6-BC8C-93B0AF39E934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F09C0AB-BC34-F576-A4DD-33390B243DD1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E64E12B-F560-311F-2402-4542D7564ADA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6CA7AC9-9636-6106-AFB6-AF4A2D7B0869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7B3EE5A-7BD2-3E9F-43C6-64B3AB193DF2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40D8C22-564E-EEDB-E306-8D25EBA89E45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E25BA575-4C95-CC2B-C0DE-F67DE2277BBA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66055EB-F006-EEB4-6FBE-349C660480B6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DD48072-3509-1CBD-AAFD-50A641B0E3BA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1027F1C7-4913-08F7-FE56-E4513321E220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2599D1DB-DAF3-AE19-761F-FCC4EE322EB0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61AB6F2D-4F8E-091D-5E61-787B336941A4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017BB3A5-B77B-62DD-FC5B-C1E89835DAF4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D93BBEE-A50D-11B3-B3B8-FE501E945825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9E2479F-F023-7873-BF9B-E0227532BD57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06B2774F-6807-1BD2-3BF1-33818E94FDCB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6717A23F-DDF5-39AE-8967-AACC6E2B51E0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80A682EC-FC0D-B2C7-9AA2-640A5267A717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045E2C60-8C96-F8FA-78B6-34CA0A3A162D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3C0D7B33-B03F-00CF-E18D-CF6607D9C72F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DC5A086A-D505-331A-1C12-9B2A05C79476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0716ED70-1161-CA30-AF96-3C8C3A64E970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A69E9CBA-ABD5-68C1-97E6-383D9AD82219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6CCEB64B-5D12-3C33-33D4-4B79D2B48E4D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93B83D4B-660C-9326-DA0F-AF3B60CEACB9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25EDE23C-0D57-8347-FC60-9EE58D6223EB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D85266D1-6AB4-7958-3507-CE8C986192CF}"/>
              </a:ext>
            </a:extLst>
          </p:cNvPr>
          <p:cNvSpPr txBox="1"/>
          <p:nvPr/>
        </p:nvSpPr>
        <p:spPr>
          <a:xfrm>
            <a:off x="1693076" y="1539464"/>
            <a:ext cx="13061681" cy="826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Min. 30%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oszczędności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EP</a:t>
            </a:r>
          </a:p>
        </p:txBody>
      </p:sp>
      <p:sp>
        <p:nvSpPr>
          <p:cNvPr id="33" name="Text 3">
            <a:extLst>
              <a:ext uri="{FF2B5EF4-FFF2-40B4-BE49-F238E27FC236}">
                <a16:creationId xmlns:a16="http://schemas.microsoft.com/office/drawing/2014/main" id="{A5C52DEC-78CA-F82F-2C24-AEFA0830394E}"/>
              </a:ext>
            </a:extLst>
          </p:cNvPr>
          <p:cNvSpPr/>
          <p:nvPr/>
        </p:nvSpPr>
        <p:spPr>
          <a:xfrm>
            <a:off x="2320578" y="3599048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</a:rPr>
              <a:t>EP = Σ (EKᵢ × wi)</a:t>
            </a:r>
            <a:endParaRPr lang="en-US" sz="2500" dirty="0"/>
          </a:p>
        </p:txBody>
      </p:sp>
      <p:sp>
        <p:nvSpPr>
          <p:cNvPr id="37" name="Text 7">
            <a:extLst>
              <a:ext uri="{FF2B5EF4-FFF2-40B4-BE49-F238E27FC236}">
                <a16:creationId xmlns:a16="http://schemas.microsoft.com/office/drawing/2014/main" id="{D40E6048-4B5F-E6CA-C41E-9EF9722F8EE1}"/>
              </a:ext>
            </a:extLst>
          </p:cNvPr>
          <p:cNvSpPr/>
          <p:nvPr/>
        </p:nvSpPr>
        <p:spPr>
          <a:xfrm>
            <a:off x="7441218" y="3315584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73" name="Text 0">
            <a:extLst>
              <a:ext uri="{FF2B5EF4-FFF2-40B4-BE49-F238E27FC236}">
                <a16:creationId xmlns:a16="http://schemas.microsoft.com/office/drawing/2014/main" id="{EDA90F0E-D035-0176-CB4A-4D418DB07BFD}"/>
              </a:ext>
            </a:extLst>
          </p:cNvPr>
          <p:cNvSpPr/>
          <p:nvPr/>
        </p:nvSpPr>
        <p:spPr>
          <a:xfrm>
            <a:off x="1457400" y="2500505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600" dirty="0"/>
          </a:p>
        </p:txBody>
      </p:sp>
      <p:sp>
        <p:nvSpPr>
          <p:cNvPr id="74" name="Text 1">
            <a:extLst>
              <a:ext uri="{FF2B5EF4-FFF2-40B4-BE49-F238E27FC236}">
                <a16:creationId xmlns:a16="http://schemas.microsoft.com/office/drawing/2014/main" id="{85E507AB-DE95-B881-1193-DAC7D85A3F2F}"/>
              </a:ext>
            </a:extLst>
          </p:cNvPr>
          <p:cNvSpPr/>
          <p:nvPr/>
        </p:nvSpPr>
        <p:spPr>
          <a:xfrm>
            <a:off x="1475688" y="2966849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75" name="Shape 2">
            <a:extLst>
              <a:ext uri="{FF2B5EF4-FFF2-40B4-BE49-F238E27FC236}">
                <a16:creationId xmlns:a16="http://schemas.microsoft.com/office/drawing/2014/main" id="{4ED715FF-1B6F-D21B-BA71-6EFD54049AD5}"/>
              </a:ext>
            </a:extLst>
          </p:cNvPr>
          <p:cNvSpPr/>
          <p:nvPr/>
        </p:nvSpPr>
        <p:spPr>
          <a:xfrm>
            <a:off x="1686000" y="3414905"/>
            <a:ext cx="516636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7DCE2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76" name="Text 3">
            <a:extLst>
              <a:ext uri="{FF2B5EF4-FFF2-40B4-BE49-F238E27FC236}">
                <a16:creationId xmlns:a16="http://schemas.microsoft.com/office/drawing/2014/main" id="{979D83B2-9DD3-BFA9-BDFC-9F35DD3786AB}"/>
              </a:ext>
            </a:extLst>
          </p:cNvPr>
          <p:cNvSpPr/>
          <p:nvPr/>
        </p:nvSpPr>
        <p:spPr>
          <a:xfrm>
            <a:off x="1914600" y="3689225"/>
            <a:ext cx="4709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3A5F"/>
                </a:solidFill>
              </a:rPr>
              <a:t>Wariant A: efekt głównie ze źródła</a:t>
            </a:r>
            <a:endParaRPr lang="en-US" sz="1700" dirty="0"/>
          </a:p>
        </p:txBody>
      </p:sp>
      <p:sp>
        <p:nvSpPr>
          <p:cNvPr id="77" name="Text 4">
            <a:extLst>
              <a:ext uri="{FF2B5EF4-FFF2-40B4-BE49-F238E27FC236}">
                <a16:creationId xmlns:a16="http://schemas.microsoft.com/office/drawing/2014/main" id="{DC0A38FF-97B8-E480-7F2B-483B91EB91BE}"/>
              </a:ext>
            </a:extLst>
          </p:cNvPr>
          <p:cNvSpPr/>
          <p:nvPr/>
        </p:nvSpPr>
        <p:spPr>
          <a:xfrm>
            <a:off x="1914600" y="4100705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F2937"/>
                </a:solidFill>
              </a:rPr>
              <a:t>Budynek podobny, EK </a:t>
            </a:r>
            <a:r>
              <a:rPr lang="en-US" sz="1280" dirty="0" err="1">
                <a:solidFill>
                  <a:srgbClr val="1F2937"/>
                </a:solidFill>
              </a:rPr>
              <a:t>zmian</a:t>
            </a:r>
            <a:r>
              <a:rPr lang="en-US" sz="1280" dirty="0">
                <a:solidFill>
                  <a:srgbClr val="1F2937"/>
                </a:solidFill>
              </a:rPr>
              <a:t>, ale nośnik ma niższe wi.</a:t>
            </a:r>
            <a:endParaRPr lang="en-US" sz="1280" dirty="0"/>
          </a:p>
        </p:txBody>
      </p:sp>
      <p:sp>
        <p:nvSpPr>
          <p:cNvPr id="78" name="Text 5">
            <a:extLst>
              <a:ext uri="{FF2B5EF4-FFF2-40B4-BE49-F238E27FC236}">
                <a16:creationId xmlns:a16="http://schemas.microsoft.com/office/drawing/2014/main" id="{A58E9E7C-8CBB-AEBD-D041-AB257D93A45F}"/>
              </a:ext>
            </a:extLst>
          </p:cNvPr>
          <p:cNvSpPr/>
          <p:nvPr/>
        </p:nvSpPr>
        <p:spPr>
          <a:xfrm>
            <a:off x="1914600" y="4786505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 dirty="0">
                <a:solidFill>
                  <a:srgbClr val="5B6472"/>
                </a:solidFill>
              </a:rPr>
              <a:t>Przykład poglądowy:</a:t>
            </a:r>
            <a:endParaRPr lang="en-US" sz="1180" dirty="0"/>
          </a:p>
        </p:txBody>
      </p:sp>
      <p:sp>
        <p:nvSpPr>
          <p:cNvPr id="79" name="Text 6">
            <a:extLst>
              <a:ext uri="{FF2B5EF4-FFF2-40B4-BE49-F238E27FC236}">
                <a16:creationId xmlns:a16="http://schemas.microsoft.com/office/drawing/2014/main" id="{5A57DCCE-A8CF-A92D-6372-363577C6E2BA}"/>
              </a:ext>
            </a:extLst>
          </p:cNvPr>
          <p:cNvSpPr/>
          <p:nvPr/>
        </p:nvSpPr>
        <p:spPr>
          <a:xfrm>
            <a:off x="2097480" y="5152265"/>
            <a:ext cx="425196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</a:rPr>
              <a:t>przed: 100 × 1,10 = 110 EP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</a:rPr>
              <a:t>po:     100 × 0,20 = 20 EP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</a:rPr>
              <a:t>spadek EP: ok. 82 %</a:t>
            </a:r>
            <a:endParaRPr lang="en-US" sz="1800" dirty="0"/>
          </a:p>
        </p:txBody>
      </p:sp>
      <p:sp>
        <p:nvSpPr>
          <p:cNvPr id="80" name="Shape 7">
            <a:extLst>
              <a:ext uri="{FF2B5EF4-FFF2-40B4-BE49-F238E27FC236}">
                <a16:creationId xmlns:a16="http://schemas.microsoft.com/office/drawing/2014/main" id="{9A34B21E-2DF6-2AED-7EFC-35DE811072D5}"/>
              </a:ext>
            </a:extLst>
          </p:cNvPr>
          <p:cNvSpPr/>
          <p:nvPr/>
        </p:nvSpPr>
        <p:spPr>
          <a:xfrm>
            <a:off x="1960320" y="6615305"/>
            <a:ext cx="4526280" cy="594360"/>
          </a:xfrm>
          <a:prstGeom prst="roundRect">
            <a:avLst>
              <a:gd name="adj" fmla="val 12308"/>
            </a:avLst>
          </a:prstGeom>
          <a:solidFill>
            <a:srgbClr val="F0F7F4"/>
          </a:solidFill>
          <a:ln w="12700">
            <a:solidFill>
              <a:srgbClr val="D7E8DF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81" name="Text 8">
            <a:extLst>
              <a:ext uri="{FF2B5EF4-FFF2-40B4-BE49-F238E27FC236}">
                <a16:creationId xmlns:a16="http://schemas.microsoft.com/office/drawing/2014/main" id="{94B07729-DFA9-AD96-B80B-5849DD0B292F}"/>
              </a:ext>
            </a:extLst>
          </p:cNvPr>
          <p:cNvSpPr/>
          <p:nvPr/>
        </p:nvSpPr>
        <p:spPr>
          <a:xfrm>
            <a:off x="2143200" y="6798185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170" b="1" dirty="0">
                <a:solidFill>
                  <a:srgbClr val="2F6F5E"/>
                </a:solidFill>
              </a:rPr>
              <a:t>Dobre źródło pomaga, ale musi być dopuszczalne i ujęte w audycie ex-ante.</a:t>
            </a:r>
            <a:endParaRPr lang="en-US" sz="1170" dirty="0"/>
          </a:p>
        </p:txBody>
      </p:sp>
      <p:sp>
        <p:nvSpPr>
          <p:cNvPr id="82" name="Shape 9">
            <a:extLst>
              <a:ext uri="{FF2B5EF4-FFF2-40B4-BE49-F238E27FC236}">
                <a16:creationId xmlns:a16="http://schemas.microsoft.com/office/drawing/2014/main" id="{C5059E45-58FC-0301-6D0E-ECEB14B7D211}"/>
              </a:ext>
            </a:extLst>
          </p:cNvPr>
          <p:cNvSpPr/>
          <p:nvPr/>
        </p:nvSpPr>
        <p:spPr>
          <a:xfrm>
            <a:off x="7263840" y="3414905"/>
            <a:ext cx="516636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7DCE2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83" name="Text 10">
            <a:extLst>
              <a:ext uri="{FF2B5EF4-FFF2-40B4-BE49-F238E27FC236}">
                <a16:creationId xmlns:a16="http://schemas.microsoft.com/office/drawing/2014/main" id="{C5675A84-B4FD-3C00-B28D-C9F805D2DEBE}"/>
              </a:ext>
            </a:extLst>
          </p:cNvPr>
          <p:cNvSpPr/>
          <p:nvPr/>
        </p:nvSpPr>
        <p:spPr>
          <a:xfrm>
            <a:off x="7492440" y="3689225"/>
            <a:ext cx="4709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A5A18"/>
                </a:solidFill>
              </a:rPr>
              <a:t>Wariant B: efekt z termomodernizacji</a:t>
            </a:r>
            <a:endParaRPr lang="en-US" sz="1700" dirty="0"/>
          </a:p>
        </p:txBody>
      </p:sp>
      <p:sp>
        <p:nvSpPr>
          <p:cNvPr id="84" name="Text 11">
            <a:extLst>
              <a:ext uri="{FF2B5EF4-FFF2-40B4-BE49-F238E27FC236}">
                <a16:creationId xmlns:a16="http://schemas.microsoft.com/office/drawing/2014/main" id="{E6001FC7-E7C7-0BBE-4D97-B98D541C110F}"/>
              </a:ext>
            </a:extLst>
          </p:cNvPr>
          <p:cNvSpPr/>
          <p:nvPr/>
        </p:nvSpPr>
        <p:spPr>
          <a:xfrm>
            <a:off x="7492440" y="4100705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F2937"/>
                </a:solidFill>
              </a:rPr>
              <a:t>Źródło zostaje, wi takie samo, ale EK mocno spada po zmniejszeniu strat.</a:t>
            </a:r>
            <a:endParaRPr lang="en-US" sz="1280" dirty="0"/>
          </a:p>
        </p:txBody>
      </p:sp>
      <p:sp>
        <p:nvSpPr>
          <p:cNvPr id="85" name="Text 12">
            <a:extLst>
              <a:ext uri="{FF2B5EF4-FFF2-40B4-BE49-F238E27FC236}">
                <a16:creationId xmlns:a16="http://schemas.microsoft.com/office/drawing/2014/main" id="{1914F39F-3F74-A10B-B00C-753A02BDAEB8}"/>
              </a:ext>
            </a:extLst>
          </p:cNvPr>
          <p:cNvSpPr/>
          <p:nvPr/>
        </p:nvSpPr>
        <p:spPr>
          <a:xfrm>
            <a:off x="7492440" y="4786505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 dirty="0">
                <a:solidFill>
                  <a:srgbClr val="5B6472"/>
                </a:solidFill>
              </a:rPr>
              <a:t>Przykład poglądowy:</a:t>
            </a:r>
            <a:endParaRPr lang="en-US" sz="1180" dirty="0"/>
          </a:p>
        </p:txBody>
      </p:sp>
      <p:sp>
        <p:nvSpPr>
          <p:cNvPr id="86" name="Text 13">
            <a:extLst>
              <a:ext uri="{FF2B5EF4-FFF2-40B4-BE49-F238E27FC236}">
                <a16:creationId xmlns:a16="http://schemas.microsoft.com/office/drawing/2014/main" id="{4FC04B13-B549-F201-EF5C-5C4B888C76C8}"/>
              </a:ext>
            </a:extLst>
          </p:cNvPr>
          <p:cNvSpPr/>
          <p:nvPr/>
        </p:nvSpPr>
        <p:spPr>
          <a:xfrm>
            <a:off x="7675320" y="5152265"/>
            <a:ext cx="425196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</a:rPr>
              <a:t>przed: 100 × 1,10 = 110 EP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</a:rPr>
              <a:t>po:     65 × 1,10 = 71,5 EP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</a:rPr>
              <a:t>spadek EP: ok. 35%</a:t>
            </a:r>
            <a:endParaRPr lang="en-US" sz="1800" dirty="0"/>
          </a:p>
        </p:txBody>
      </p:sp>
      <p:sp>
        <p:nvSpPr>
          <p:cNvPr id="87" name="Shape 14">
            <a:extLst>
              <a:ext uri="{FF2B5EF4-FFF2-40B4-BE49-F238E27FC236}">
                <a16:creationId xmlns:a16="http://schemas.microsoft.com/office/drawing/2014/main" id="{58FA9D1D-D7D1-4FEA-9A5C-E809012BED08}"/>
              </a:ext>
            </a:extLst>
          </p:cNvPr>
          <p:cNvSpPr/>
          <p:nvPr/>
        </p:nvSpPr>
        <p:spPr>
          <a:xfrm>
            <a:off x="7538160" y="6615305"/>
            <a:ext cx="4526280" cy="594360"/>
          </a:xfrm>
          <a:prstGeom prst="roundRect">
            <a:avLst>
              <a:gd name="adj" fmla="val 12308"/>
            </a:avLst>
          </a:prstGeom>
          <a:solidFill>
            <a:srgbClr val="FFF7EA"/>
          </a:solidFill>
          <a:ln w="12700">
            <a:solidFill>
              <a:srgbClr val="EFE0C7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88" name="Text 15">
            <a:extLst>
              <a:ext uri="{FF2B5EF4-FFF2-40B4-BE49-F238E27FC236}">
                <a16:creationId xmlns:a16="http://schemas.microsoft.com/office/drawing/2014/main" id="{305A1FE6-564E-13A7-BF06-EA223D741347}"/>
              </a:ext>
            </a:extLst>
          </p:cNvPr>
          <p:cNvSpPr/>
          <p:nvPr/>
        </p:nvSpPr>
        <p:spPr>
          <a:xfrm>
            <a:off x="7721040" y="6798185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160" b="1" dirty="0">
                <a:solidFill>
                  <a:srgbClr val="8A5A18"/>
                </a:solidFill>
              </a:rPr>
              <a:t>Sama termomodernizacja też może dać 30% EP, jeżeli redukcja EK jest wystarczająca.</a:t>
            </a:r>
            <a:endParaRPr lang="en-US" sz="1160" dirty="0"/>
          </a:p>
        </p:txBody>
      </p:sp>
      <p:sp>
        <p:nvSpPr>
          <p:cNvPr id="92" name="Shape 2">
            <a:extLst>
              <a:ext uri="{FF2B5EF4-FFF2-40B4-BE49-F238E27FC236}">
                <a16:creationId xmlns:a16="http://schemas.microsoft.com/office/drawing/2014/main" id="{17048D7E-2B3C-B024-431F-C2BC51776DB7}"/>
              </a:ext>
            </a:extLst>
          </p:cNvPr>
          <p:cNvSpPr/>
          <p:nvPr/>
        </p:nvSpPr>
        <p:spPr>
          <a:xfrm>
            <a:off x="4867076" y="2274916"/>
            <a:ext cx="4754880" cy="1097280"/>
          </a:xfrm>
          <a:prstGeom prst="roundRect">
            <a:avLst>
              <a:gd name="adj" fmla="val 6667"/>
            </a:avLst>
          </a:prstGeom>
          <a:solidFill>
            <a:schemeClr val="accent3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93" name="Text 3">
            <a:extLst>
              <a:ext uri="{FF2B5EF4-FFF2-40B4-BE49-F238E27FC236}">
                <a16:creationId xmlns:a16="http://schemas.microsoft.com/office/drawing/2014/main" id="{D2E327AF-CC4B-6AA0-1E8C-909AF4D3E688}"/>
              </a:ext>
            </a:extLst>
          </p:cNvPr>
          <p:cNvSpPr/>
          <p:nvPr/>
        </p:nvSpPr>
        <p:spPr>
          <a:xfrm>
            <a:off x="5141396" y="2558380"/>
            <a:ext cx="4206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</a:rPr>
              <a:t>EP = Σ (EKᵢ × wi)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743756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33061E-5369-2BB0-7953-472B81114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ADBFDA0-A3D4-BDE7-9E68-57BEABE32BAC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90D362E-EBBE-A6D1-6F9F-38BF2B647AFB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82DC84B-D419-FE3B-085C-B3B485D5F500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F5312F1-10C1-4369-677C-F8FCD193415C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C84743B3-CAF6-F056-BF8C-E6868D090234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3B42E8A-74B0-75DF-DB17-BBDB59B959F0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0A0DA857-CFF5-2D81-F650-ECE9814844E9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0ACE2AD9-95C5-8EAF-59FB-46EBCC811C0C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9759A00-404F-204E-1749-A2D799F7ABB3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9ACD485-C070-ED9A-3A74-1772953CD5D1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A2113DFC-79C4-F8EA-02F7-27AEC0F454E3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05A292FB-FE5D-0727-B461-53B5C3370F6B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1DFA6DF-A30D-B9AC-53E5-78E20F4A8BB8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1C1C2D20-B90B-21BD-2E8E-6CA795BA38CD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D926CD1B-C580-F3B2-A267-F9BED36ECFF5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C9517075-A762-C9CC-A184-449551B1FF06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E912739C-5CFE-2B10-8357-DB473D319242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3BA502C8-845C-D53E-B02A-9A776B725925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BCDB6577-A701-8430-B19B-E5B16C4DE76C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E5F5C4F4-EE1E-9F7C-0705-3CBB58BF285D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00D535AA-3DAB-0227-82D2-3CEB3B486CF2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6D13B493-46C0-4A1E-0EFE-AF74116C2473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B78FDA6C-245A-F7C8-C9AD-3894DA87EA45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255FB073-27D8-8DF2-0E1F-9FEC099AC6AC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D8930BA7-D936-6AA1-454A-90125EDD0444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6E204411-BE36-8B5C-F32F-618F74F609C6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0D590308-C478-A7C0-B46A-B4D94CD98473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17881D6F-0E36-B2AD-70CE-EB76D744C893}"/>
              </a:ext>
            </a:extLst>
          </p:cNvPr>
          <p:cNvSpPr txBox="1"/>
          <p:nvPr/>
        </p:nvSpPr>
        <p:spPr>
          <a:xfrm>
            <a:off x="1693077" y="1539464"/>
            <a:ext cx="10102502" cy="826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Po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realizacji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inwestycji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2" name="Text 4">
            <a:extLst>
              <a:ext uri="{FF2B5EF4-FFF2-40B4-BE49-F238E27FC236}">
                <a16:creationId xmlns:a16="http://schemas.microsoft.com/office/drawing/2014/main" id="{FC7626B2-C384-D024-2043-6527AEA21B91}"/>
              </a:ext>
            </a:extLst>
          </p:cNvPr>
          <p:cNvSpPr/>
          <p:nvPr/>
        </p:nvSpPr>
        <p:spPr>
          <a:xfrm>
            <a:off x="1462790" y="2467235"/>
            <a:ext cx="4892040" cy="640080"/>
          </a:xfrm>
          <a:prstGeom prst="rect">
            <a:avLst/>
          </a:prstGeom>
          <a:solidFill>
            <a:srgbClr val="EAF1F8"/>
          </a:solidFill>
          <a:ln w="8890">
            <a:solidFill>
              <a:srgbClr val="2F5E8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/>
            <a:r>
              <a:rPr lang="en-US" sz="180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Audyt</a:t>
            </a:r>
            <a:r>
              <a:rPr lang="en-US" sz="18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ex-post </a:t>
            </a:r>
            <a:r>
              <a:rPr lang="en-US" sz="180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wg</a:t>
            </a:r>
            <a:r>
              <a:rPr lang="en-US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wzoru</a:t>
            </a:r>
            <a:r>
              <a:rPr lang="en-US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NFOŚiGW</a:t>
            </a:r>
            <a:r>
              <a:rPr lang="en-US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1800" dirty="0"/>
          </a:p>
        </p:txBody>
      </p:sp>
      <p:sp>
        <p:nvSpPr>
          <p:cNvPr id="34" name="Text 5">
            <a:extLst>
              <a:ext uri="{FF2B5EF4-FFF2-40B4-BE49-F238E27FC236}">
                <a16:creationId xmlns:a16="http://schemas.microsoft.com/office/drawing/2014/main" id="{097BF732-B046-5B94-0710-857BA6D39E12}"/>
              </a:ext>
            </a:extLst>
          </p:cNvPr>
          <p:cNvSpPr/>
          <p:nvPr/>
        </p:nvSpPr>
        <p:spPr>
          <a:xfrm>
            <a:off x="1462790" y="3490488"/>
            <a:ext cx="1194841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wykonany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po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realizacji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inwestycji</a:t>
            </a:r>
            <a:endParaRPr lang="en-US" sz="3000" dirty="0">
              <a:solidFill>
                <a:srgbClr val="1F2937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metodologia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tożsama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z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audytem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ex-ante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zestawienie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faktycznie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wykonanych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</a:t>
            </a:r>
            <a:endParaRPr lang="en-US" sz="3000" dirty="0">
              <a:solidFill>
                <a:srgbClr val="1F2937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potwierdzić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efekty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energetyczne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zadeklarowane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0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etapie</a:t>
            </a:r>
            <a:r>
              <a:rPr lang="en-US" sz="3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ex-ante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1F2937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9893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FF0207-71DD-4B68-2A89-EF42D4BF1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F65CEC-2FBC-78FE-4889-76CA47A1B864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FF3621A-5970-9F88-C9E3-FA1B96A98A7D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66A7D18-5840-E8FF-7599-B86B560DB55B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B922A12-938B-66E9-CA2A-B5F300702DA0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DF97E69-081A-253E-B65E-90231472B21D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2F994D2-BE38-38AC-0752-FED0B8F2D3CE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A88D9099-3815-6E29-992D-D3F206C1CF3B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0B40510F-BE52-6642-ABA8-14A7FBC94579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28EFC11-D923-0B44-D230-AB80CF5BF409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6329BD7-9032-CD5F-9643-09783F9B022C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3966EBCE-7A07-5001-0D72-E8B0297F8EBC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74DC8853-5A51-BA30-7D30-FB2485F66FC6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803877F-394D-2B51-4FDA-FDC5FC6FF00E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57B8B7A2-E882-374D-5805-E12E9D54A778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E73415A0-80E6-2003-F786-0C3CDFBF0EB0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1BC5E000-FE8B-06B5-0809-9A46F28EE060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66B8EF9B-BF86-4FD9-B414-4F0D22037311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9AEEC80C-E690-FE80-4055-82C83D118D12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9C84AAA-A255-6085-77CF-CCB8A04BD2BA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2339D4FB-5F1B-AC64-8514-4C442F3B8416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B34DA516-12D5-28F5-CC5E-0773B593008D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38EBAB47-3DC5-4379-916E-3A8184295AB2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2821C8D8-8DD1-E527-17B6-AF8319A90D91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4F3F3E22-3A7A-3F37-A002-9F69273FEB02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A1FAE0E4-1CB5-1F45-2A3C-4CB3095AEA1D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C99E4FC5-B2D4-A447-F3FA-37325CAA23AD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38E15E5D-9F97-ACD1-4441-635FCE1FAEEA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D89E4F2D-511C-F784-29FE-9189328F68BE}"/>
              </a:ext>
            </a:extLst>
          </p:cNvPr>
          <p:cNvSpPr txBox="1"/>
          <p:nvPr/>
        </p:nvSpPr>
        <p:spPr>
          <a:xfrm>
            <a:off x="1693077" y="1539464"/>
            <a:ext cx="10102502" cy="826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Audyt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ex-post</a:t>
            </a:r>
          </a:p>
        </p:txBody>
      </p:sp>
      <p:sp>
        <p:nvSpPr>
          <p:cNvPr id="32" name="Text 4">
            <a:extLst>
              <a:ext uri="{FF2B5EF4-FFF2-40B4-BE49-F238E27FC236}">
                <a16:creationId xmlns:a16="http://schemas.microsoft.com/office/drawing/2014/main" id="{CEB15D0E-5298-4796-1342-977C347A5BD1}"/>
              </a:ext>
            </a:extLst>
          </p:cNvPr>
          <p:cNvSpPr/>
          <p:nvPr/>
        </p:nvSpPr>
        <p:spPr>
          <a:xfrm>
            <a:off x="1462790" y="2467235"/>
            <a:ext cx="4892040" cy="640080"/>
          </a:xfrm>
          <a:prstGeom prst="rect">
            <a:avLst/>
          </a:prstGeom>
          <a:solidFill>
            <a:srgbClr val="EAF1F8"/>
          </a:solidFill>
          <a:ln w="8890">
            <a:solidFill>
              <a:srgbClr val="2F5E8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/>
            <a:r>
              <a:rPr lang="en-US" b="1" dirty="0" err="1">
                <a:solidFill>
                  <a:srgbClr val="1F2937"/>
                </a:solidFill>
                <a:latin typeface="Aptos" pitchFamily="34" charset="0"/>
              </a:rPr>
              <a:t>Koszty</a:t>
            </a:r>
            <a:r>
              <a:rPr lang="en-US" b="1" dirty="0">
                <a:solidFill>
                  <a:srgbClr val="1F2937"/>
                </a:solidFill>
                <a:latin typeface="Aptos" pitchFamily="34" charset="0"/>
              </a:rPr>
              <a:t> </a:t>
            </a:r>
            <a:r>
              <a:rPr lang="en-US" b="1" dirty="0" err="1">
                <a:solidFill>
                  <a:srgbClr val="1F2937"/>
                </a:solidFill>
                <a:latin typeface="Aptos" pitchFamily="34" charset="0"/>
              </a:rPr>
              <a:t>kwalifikowane</a:t>
            </a:r>
            <a:endParaRPr lang="en-US" sz="1800" dirty="0"/>
          </a:p>
        </p:txBody>
      </p:sp>
      <p:sp>
        <p:nvSpPr>
          <p:cNvPr id="34" name="Text 5">
            <a:extLst>
              <a:ext uri="{FF2B5EF4-FFF2-40B4-BE49-F238E27FC236}">
                <a16:creationId xmlns:a16="http://schemas.microsoft.com/office/drawing/2014/main" id="{F359EE3C-EA6F-EBC8-FF2F-9A0F47F0109B}"/>
              </a:ext>
            </a:extLst>
          </p:cNvPr>
          <p:cNvSpPr/>
          <p:nvPr/>
        </p:nvSpPr>
        <p:spPr>
          <a:xfrm>
            <a:off x="1462790" y="3490488"/>
            <a:ext cx="1194841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wykonanie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audytu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energetycznego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ex-post w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części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potwierdzającej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efekt</a:t>
            </a:r>
            <a:endParaRPr lang="en-US" sz="3200" dirty="0">
              <a:solidFill>
                <a:srgbClr val="1F2933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badania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opracowania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techniczne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niezbędne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do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potwierdzenia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efektu</a:t>
            </a:r>
            <a:endParaRPr lang="en-US" sz="3200" dirty="0">
              <a:solidFill>
                <a:srgbClr val="1F2933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próba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szczelności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budynku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jeśli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jest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potrzebna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wykonana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zgodnie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z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normą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
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badania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termowizyjne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budynku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/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instalacji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wraz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z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raportem</a:t>
            </a:r>
            <a:r>
              <a:rPr lang="en-US" sz="3200" dirty="0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termograficznym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93973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693077" y="3289290"/>
            <a:ext cx="14887407" cy="411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4350" indent="-514350">
              <a:buAutoNum type="arabicPeriod"/>
            </a:pP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Jak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zamówić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audyt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ex-ante?</a:t>
            </a:r>
          </a:p>
          <a:p>
            <a:pPr marL="514350" indent="-514350">
              <a:buAutoNum type="arabicPeriod"/>
            </a:pP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Dobór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wykonawcy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audytu</a:t>
            </a:r>
            <a:endParaRPr lang="en-US" sz="2971" spc="29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  <a:p>
            <a:pPr marL="514350" indent="-514350">
              <a:buAutoNum type="arabicPeriod"/>
            </a:pP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Maksymalna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wartość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kosztów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kwalifikowanych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inwestycji</a:t>
            </a:r>
            <a:endParaRPr lang="en-US" sz="2971" spc="29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  <a:p>
            <a:pPr marL="514350" indent="-514350">
              <a:buAutoNum type="arabicPeriod"/>
            </a:pP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Jakie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są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dopuszczalne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źródła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ciepła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Koszty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kwalifikowane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i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niekwalifikowane</a:t>
            </a:r>
            <a:endParaRPr lang="en-US" sz="2971" spc="29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  <a:p>
            <a:pPr marL="514350" indent="-514350">
              <a:buAutoNum type="arabicPeriod"/>
            </a:pP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Jak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oszacować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czy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uzyskamy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30%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oszczędności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energii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</a:t>
            </a: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pierwotnej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971" spc="29" dirty="0" err="1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Audyt</a:t>
            </a:r>
            <a:r>
              <a:rPr lang="en-US" sz="2971" spc="29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 ex-post</a:t>
            </a:r>
          </a:p>
          <a:p>
            <a:pPr marL="514350" indent="-514350">
              <a:buAutoNum type="arabicPeriod"/>
            </a:pPr>
            <a:endParaRPr lang="en-US" sz="2971" spc="29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  <a:p>
            <a:pPr marL="514350" indent="-514350">
              <a:buAutoNum type="arabicPeriod"/>
            </a:pPr>
            <a:endParaRPr lang="en-US" sz="2971" spc="29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8395256" cy="826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PLAN PREZENTACJI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F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78652" y="-477982"/>
            <a:ext cx="3494100" cy="3465368"/>
            <a:chOff x="0" y="0"/>
            <a:chExt cx="920257" cy="9126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0257" cy="912690"/>
            </a:xfrm>
            <a:custGeom>
              <a:avLst/>
              <a:gdLst/>
              <a:ahLst/>
              <a:cxnLst/>
              <a:rect l="l" t="t" r="r" b="b"/>
              <a:pathLst>
                <a:path w="920257" h="912690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868375"/>
                  </a:lnTo>
                  <a:cubicBezTo>
                    <a:pt x="920257" y="880128"/>
                    <a:pt x="915588" y="891400"/>
                    <a:pt x="907277" y="899710"/>
                  </a:cubicBezTo>
                  <a:cubicBezTo>
                    <a:pt x="898967" y="908021"/>
                    <a:pt x="887695" y="912690"/>
                    <a:pt x="875943" y="912690"/>
                  </a:cubicBezTo>
                  <a:lnTo>
                    <a:pt x="44314" y="912690"/>
                  </a:lnTo>
                  <a:cubicBezTo>
                    <a:pt x="32561" y="912690"/>
                    <a:pt x="21290" y="908021"/>
                    <a:pt x="12979" y="899710"/>
                  </a:cubicBezTo>
                  <a:cubicBezTo>
                    <a:pt x="4669" y="891400"/>
                    <a:pt x="0" y="880128"/>
                    <a:pt x="0" y="868375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0257" cy="9507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328691" y="4021300"/>
            <a:ext cx="2144915" cy="2172566"/>
          </a:xfrm>
          <a:custGeom>
            <a:avLst/>
            <a:gdLst/>
            <a:ahLst/>
            <a:cxnLst/>
            <a:rect l="l" t="t" r="r" b="b"/>
            <a:pathLst>
              <a:path w="2144915" h="2172566">
                <a:moveTo>
                  <a:pt x="0" y="0"/>
                </a:moveTo>
                <a:lnTo>
                  <a:pt x="2144915" y="0"/>
                </a:lnTo>
                <a:lnTo>
                  <a:pt x="2144915" y="2172566"/>
                </a:lnTo>
                <a:lnTo>
                  <a:pt x="0" y="21725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6" name="Group 6"/>
          <p:cNvGrpSpPr/>
          <p:nvPr/>
        </p:nvGrpSpPr>
        <p:grpSpPr>
          <a:xfrm>
            <a:off x="10778652" y="3221182"/>
            <a:ext cx="3494100" cy="3864585"/>
            <a:chOff x="0" y="0"/>
            <a:chExt cx="920257" cy="10178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973519"/>
                  </a:lnTo>
                  <a:cubicBezTo>
                    <a:pt x="920257" y="985272"/>
                    <a:pt x="915588" y="996543"/>
                    <a:pt x="907277" y="1004854"/>
                  </a:cubicBezTo>
                  <a:cubicBezTo>
                    <a:pt x="898967" y="1013164"/>
                    <a:pt x="887695" y="1017833"/>
                    <a:pt x="875943" y="1017833"/>
                  </a:cubicBezTo>
                  <a:lnTo>
                    <a:pt x="44314" y="1017833"/>
                  </a:lnTo>
                  <a:cubicBezTo>
                    <a:pt x="32561" y="1017833"/>
                    <a:pt x="21290" y="1013164"/>
                    <a:pt x="12979" y="1004854"/>
                  </a:cubicBezTo>
                  <a:cubicBezTo>
                    <a:pt x="4669" y="996543"/>
                    <a:pt x="0" y="985272"/>
                    <a:pt x="0" y="973519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78652" y="7326008"/>
            <a:ext cx="3494100" cy="3864585"/>
            <a:chOff x="0" y="0"/>
            <a:chExt cx="920257" cy="10178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973519"/>
                  </a:lnTo>
                  <a:cubicBezTo>
                    <a:pt x="920257" y="985272"/>
                    <a:pt x="915588" y="996543"/>
                    <a:pt x="907277" y="1004854"/>
                  </a:cubicBezTo>
                  <a:cubicBezTo>
                    <a:pt x="898967" y="1013164"/>
                    <a:pt x="887695" y="1017833"/>
                    <a:pt x="875943" y="1017833"/>
                  </a:cubicBezTo>
                  <a:lnTo>
                    <a:pt x="44314" y="1017833"/>
                  </a:lnTo>
                  <a:cubicBezTo>
                    <a:pt x="32561" y="1017833"/>
                    <a:pt x="21290" y="1013164"/>
                    <a:pt x="12979" y="1004854"/>
                  </a:cubicBezTo>
                  <a:cubicBezTo>
                    <a:pt x="4669" y="996543"/>
                    <a:pt x="0" y="985272"/>
                    <a:pt x="0" y="973519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73ACBD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491827" y="3734176"/>
            <a:ext cx="4533191" cy="2952407"/>
            <a:chOff x="0" y="0"/>
            <a:chExt cx="1193927" cy="77758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93927" cy="777589"/>
            </a:xfrm>
            <a:custGeom>
              <a:avLst/>
              <a:gdLst/>
              <a:ahLst/>
              <a:cxnLst/>
              <a:rect l="l" t="t" r="r" b="b"/>
              <a:pathLst>
                <a:path w="1193927" h="777589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743432"/>
                  </a:lnTo>
                  <a:cubicBezTo>
                    <a:pt x="1193927" y="762296"/>
                    <a:pt x="1178634" y="777589"/>
                    <a:pt x="1159770" y="777589"/>
                  </a:cubicBezTo>
                  <a:lnTo>
                    <a:pt x="34157" y="777589"/>
                  </a:lnTo>
                  <a:cubicBezTo>
                    <a:pt x="15292" y="777589"/>
                    <a:pt x="0" y="762296"/>
                    <a:pt x="0" y="743432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193927" cy="815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5328691" y="4074942"/>
            <a:ext cx="2144915" cy="2137115"/>
          </a:xfrm>
          <a:custGeom>
            <a:avLst/>
            <a:gdLst/>
            <a:ahLst/>
            <a:cxnLst/>
            <a:rect l="l" t="t" r="r" b="b"/>
            <a:pathLst>
              <a:path w="2144915" h="2137115">
                <a:moveTo>
                  <a:pt x="0" y="0"/>
                </a:moveTo>
                <a:lnTo>
                  <a:pt x="2144915" y="0"/>
                </a:lnTo>
                <a:lnTo>
                  <a:pt x="2144915" y="2137116"/>
                </a:lnTo>
                <a:lnTo>
                  <a:pt x="0" y="21371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/>
          <p:cNvGrpSpPr/>
          <p:nvPr/>
        </p:nvGrpSpPr>
        <p:grpSpPr>
          <a:xfrm>
            <a:off x="14491827" y="-368044"/>
            <a:ext cx="4533191" cy="3890423"/>
            <a:chOff x="0" y="0"/>
            <a:chExt cx="1193927" cy="102463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5A8E54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1337461" y="3919342"/>
            <a:ext cx="2376483" cy="2376483"/>
          </a:xfrm>
          <a:custGeom>
            <a:avLst/>
            <a:gdLst/>
            <a:ahLst/>
            <a:cxnLst/>
            <a:rect l="l" t="t" r="r" b="b"/>
            <a:pathLst>
              <a:path w="2376483" h="2376483">
                <a:moveTo>
                  <a:pt x="0" y="0"/>
                </a:moveTo>
                <a:lnTo>
                  <a:pt x="2376482" y="0"/>
                </a:lnTo>
                <a:lnTo>
                  <a:pt x="2376482" y="2376482"/>
                </a:lnTo>
                <a:lnTo>
                  <a:pt x="0" y="2376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20" name="Group 20"/>
          <p:cNvGrpSpPr/>
          <p:nvPr/>
        </p:nvGrpSpPr>
        <p:grpSpPr>
          <a:xfrm>
            <a:off x="14491827" y="6896132"/>
            <a:ext cx="4533191" cy="4310503"/>
            <a:chOff x="0" y="0"/>
            <a:chExt cx="1193927" cy="113527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93927" cy="1135276"/>
            </a:xfrm>
            <a:custGeom>
              <a:avLst/>
              <a:gdLst/>
              <a:ahLst/>
              <a:cxnLst/>
              <a:rect l="l" t="t" r="r" b="b"/>
              <a:pathLst>
                <a:path w="1193927" h="1135276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1101120"/>
                  </a:lnTo>
                  <a:cubicBezTo>
                    <a:pt x="1193927" y="1119984"/>
                    <a:pt x="1178634" y="1135276"/>
                    <a:pt x="1159770" y="1135276"/>
                  </a:cubicBezTo>
                  <a:lnTo>
                    <a:pt x="34157" y="1135276"/>
                  </a:lnTo>
                  <a:cubicBezTo>
                    <a:pt x="15292" y="1135276"/>
                    <a:pt x="0" y="1119984"/>
                    <a:pt x="0" y="1101120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193927" cy="1173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610794" y="4379945"/>
            <a:ext cx="5650575" cy="282876"/>
            <a:chOff x="0" y="0"/>
            <a:chExt cx="1488217" cy="7450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488217" cy="74502"/>
            </a:xfrm>
            <a:custGeom>
              <a:avLst/>
              <a:gdLst/>
              <a:ahLst/>
              <a:cxnLst/>
              <a:rect l="l" t="t" r="r" b="b"/>
              <a:pathLst>
                <a:path w="1488217" h="74502">
                  <a:moveTo>
                    <a:pt x="27402" y="0"/>
                  </a:moveTo>
                  <a:lnTo>
                    <a:pt x="1460815" y="0"/>
                  </a:lnTo>
                  <a:cubicBezTo>
                    <a:pt x="1468083" y="0"/>
                    <a:pt x="1475053" y="2887"/>
                    <a:pt x="1480191" y="8026"/>
                  </a:cubicBezTo>
                  <a:cubicBezTo>
                    <a:pt x="1485330" y="13165"/>
                    <a:pt x="1488217" y="20135"/>
                    <a:pt x="1488217" y="27402"/>
                  </a:cubicBezTo>
                  <a:lnTo>
                    <a:pt x="1488217" y="47100"/>
                  </a:lnTo>
                  <a:cubicBezTo>
                    <a:pt x="1488217" y="54368"/>
                    <a:pt x="1485330" y="61338"/>
                    <a:pt x="1480191" y="66476"/>
                  </a:cubicBezTo>
                  <a:cubicBezTo>
                    <a:pt x="1475053" y="71615"/>
                    <a:pt x="1468083" y="74502"/>
                    <a:pt x="1460815" y="74502"/>
                  </a:cubicBezTo>
                  <a:lnTo>
                    <a:pt x="27402" y="74502"/>
                  </a:lnTo>
                  <a:cubicBezTo>
                    <a:pt x="20135" y="74502"/>
                    <a:pt x="13165" y="71615"/>
                    <a:pt x="8026" y="66476"/>
                  </a:cubicBezTo>
                  <a:cubicBezTo>
                    <a:pt x="2887" y="61338"/>
                    <a:pt x="0" y="54368"/>
                    <a:pt x="0" y="47100"/>
                  </a:cubicBezTo>
                  <a:lnTo>
                    <a:pt x="0" y="27402"/>
                  </a:lnTo>
                  <a:cubicBezTo>
                    <a:pt x="0" y="20135"/>
                    <a:pt x="2887" y="13165"/>
                    <a:pt x="8026" y="8026"/>
                  </a:cubicBezTo>
                  <a:cubicBezTo>
                    <a:pt x="13165" y="2887"/>
                    <a:pt x="20135" y="0"/>
                    <a:pt x="2740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488217" cy="1126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14454879" y="170198"/>
            <a:ext cx="3852171" cy="2722140"/>
          </a:xfrm>
          <a:custGeom>
            <a:avLst/>
            <a:gdLst/>
            <a:ahLst/>
            <a:cxnLst/>
            <a:rect l="l" t="t" r="r" b="b"/>
            <a:pathLst>
              <a:path w="3852171" h="2722140">
                <a:moveTo>
                  <a:pt x="0" y="0"/>
                </a:moveTo>
                <a:lnTo>
                  <a:pt x="3852171" y="0"/>
                </a:lnTo>
                <a:lnTo>
                  <a:pt x="3852171" y="2722140"/>
                </a:lnTo>
                <a:lnTo>
                  <a:pt x="0" y="27221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0" name="Freeform 30"/>
          <p:cNvSpPr/>
          <p:nvPr/>
        </p:nvSpPr>
        <p:spPr>
          <a:xfrm>
            <a:off x="15210044" y="7380731"/>
            <a:ext cx="2382208" cy="2377877"/>
          </a:xfrm>
          <a:custGeom>
            <a:avLst/>
            <a:gdLst/>
            <a:ahLst/>
            <a:cxnLst/>
            <a:rect l="l" t="t" r="r" b="b"/>
            <a:pathLst>
              <a:path w="2382208" h="2377877">
                <a:moveTo>
                  <a:pt x="0" y="0"/>
                </a:moveTo>
                <a:lnTo>
                  <a:pt x="2382208" y="0"/>
                </a:lnTo>
                <a:lnTo>
                  <a:pt x="2382208" y="2377876"/>
                </a:lnTo>
                <a:lnTo>
                  <a:pt x="0" y="23778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1" name="Freeform 31"/>
          <p:cNvSpPr/>
          <p:nvPr/>
        </p:nvSpPr>
        <p:spPr>
          <a:xfrm>
            <a:off x="11420551" y="392557"/>
            <a:ext cx="2210303" cy="2182172"/>
          </a:xfrm>
          <a:custGeom>
            <a:avLst/>
            <a:gdLst/>
            <a:ahLst/>
            <a:cxnLst/>
            <a:rect l="l" t="t" r="r" b="b"/>
            <a:pathLst>
              <a:path w="2210303" h="2182172">
                <a:moveTo>
                  <a:pt x="0" y="0"/>
                </a:moveTo>
                <a:lnTo>
                  <a:pt x="2210302" y="0"/>
                </a:lnTo>
                <a:lnTo>
                  <a:pt x="2210302" y="2182172"/>
                </a:lnTo>
                <a:lnTo>
                  <a:pt x="0" y="21821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2" name="Freeform 32"/>
          <p:cNvSpPr/>
          <p:nvPr/>
        </p:nvSpPr>
        <p:spPr>
          <a:xfrm>
            <a:off x="11636312" y="7845238"/>
            <a:ext cx="1854981" cy="2016283"/>
          </a:xfrm>
          <a:custGeom>
            <a:avLst/>
            <a:gdLst/>
            <a:ahLst/>
            <a:cxnLst/>
            <a:rect l="l" t="t" r="r" b="b"/>
            <a:pathLst>
              <a:path w="1854981" h="2016283">
                <a:moveTo>
                  <a:pt x="0" y="0"/>
                </a:moveTo>
                <a:lnTo>
                  <a:pt x="1854980" y="0"/>
                </a:lnTo>
                <a:lnTo>
                  <a:pt x="1854980" y="2016283"/>
                </a:lnTo>
                <a:lnTo>
                  <a:pt x="0" y="20162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3" name="TextBox 33"/>
          <p:cNvSpPr txBox="1"/>
          <p:nvPr/>
        </p:nvSpPr>
        <p:spPr>
          <a:xfrm>
            <a:off x="1610794" y="1874975"/>
            <a:ext cx="8017203" cy="2173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54"/>
              </a:lnSpc>
            </a:pPr>
            <a:r>
              <a:rPr lang="en-US" sz="7912" b="1" spc="-3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Dziękuję</a:t>
            </a:r>
          </a:p>
          <a:p>
            <a:pPr algn="l">
              <a:lnSpc>
                <a:spcPts val="7754"/>
              </a:lnSpc>
            </a:pPr>
            <a:r>
              <a:rPr lang="en-US" sz="7912" b="1" spc="-3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za uwagę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610794" y="5229429"/>
            <a:ext cx="5905373" cy="52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7"/>
              </a:lnSpc>
            </a:pPr>
            <a:r>
              <a:rPr lang="en-US" sz="3431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mgr</a:t>
            </a:r>
            <a:r>
              <a:rPr lang="en-US" sz="3431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3431" b="1" spc="-13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inż</a:t>
            </a:r>
            <a:r>
              <a:rPr lang="en-US" sz="3431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. Maciej Pacholec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10794" y="5785693"/>
            <a:ext cx="5715158" cy="395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088" b="1" dirty="0" err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Audytor</a:t>
            </a:r>
            <a:r>
              <a:rPr lang="en-US" sz="2088" b="1" dirty="0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 </a:t>
            </a:r>
            <a:r>
              <a:rPr lang="en-US" sz="2088" b="1" dirty="0" err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energetyczny</a:t>
            </a:r>
            <a:endParaRPr lang="en-US" sz="2088" b="1" dirty="0">
              <a:solidFill>
                <a:srgbClr val="000000"/>
              </a:solidFill>
              <a:latin typeface="Futura Bold"/>
              <a:ea typeface="Futura Bold"/>
              <a:cs typeface="Futura Bold"/>
              <a:sym typeface="Futura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675377" y="7259333"/>
            <a:ext cx="5905373" cy="2300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2131" spc="-8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ul. Kanonicza 12, 31-002 Kraków</a:t>
            </a:r>
          </a:p>
          <a:p>
            <a:pPr algn="just">
              <a:lnSpc>
                <a:spcPts val="2700"/>
              </a:lnSpc>
            </a:pPr>
            <a:r>
              <a:rPr lang="en-US" sz="2131" spc="-8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tel.: 12 422 94 90</a:t>
            </a:r>
          </a:p>
          <a:p>
            <a:pPr algn="just">
              <a:lnSpc>
                <a:spcPts val="2700"/>
              </a:lnSpc>
            </a:pPr>
            <a:r>
              <a:rPr lang="en-US" sz="2131" spc="-8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faks: 12 422 30 46</a:t>
            </a:r>
          </a:p>
          <a:p>
            <a:pPr algn="just">
              <a:lnSpc>
                <a:spcPts val="2700"/>
              </a:lnSpc>
            </a:pPr>
            <a:r>
              <a:rPr lang="en-US" sz="2131" spc="-8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e-mail: biuro@wfos.krakow.pl</a:t>
            </a:r>
          </a:p>
          <a:p>
            <a:pPr algn="just">
              <a:lnSpc>
                <a:spcPts val="2700"/>
              </a:lnSpc>
            </a:pPr>
            <a:r>
              <a:rPr lang="en-US" sz="2131" spc="-8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www.wfos.krakow.pl</a:t>
            </a:r>
          </a:p>
          <a:p>
            <a:pPr algn="just">
              <a:lnSpc>
                <a:spcPts val="4347"/>
              </a:lnSpc>
            </a:pPr>
            <a:endParaRPr lang="en-US" sz="2131" spc="-8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6786296" cy="826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Dwa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dokumenty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2" name="Text 4">
            <a:extLst>
              <a:ext uri="{FF2B5EF4-FFF2-40B4-BE49-F238E27FC236}">
                <a16:creationId xmlns:a16="http://schemas.microsoft.com/office/drawing/2014/main" id="{93D82393-8B0F-EDA2-193E-A25480825224}"/>
              </a:ext>
            </a:extLst>
          </p:cNvPr>
          <p:cNvSpPr/>
          <p:nvPr/>
        </p:nvSpPr>
        <p:spPr>
          <a:xfrm>
            <a:off x="1462790" y="2467235"/>
            <a:ext cx="4892040" cy="640080"/>
          </a:xfrm>
          <a:prstGeom prst="rect">
            <a:avLst/>
          </a:prstGeom>
          <a:solidFill>
            <a:srgbClr val="EAF1F8"/>
          </a:solidFill>
          <a:ln w="8890">
            <a:solidFill>
              <a:srgbClr val="2F5E8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Audyt energetyczny </a:t>
            </a:r>
            <a:r>
              <a:rPr lang="en-US" sz="180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wg</a:t>
            </a:r>
            <a:r>
              <a:rPr lang="en-US" sz="18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80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Rozporządzenia</a:t>
            </a:r>
            <a:endParaRPr lang="en-US" sz="1800" dirty="0"/>
          </a:p>
        </p:txBody>
      </p:sp>
      <p:sp>
        <p:nvSpPr>
          <p:cNvPr id="33" name="Text 6">
            <a:extLst>
              <a:ext uri="{FF2B5EF4-FFF2-40B4-BE49-F238E27FC236}">
                <a16:creationId xmlns:a16="http://schemas.microsoft.com/office/drawing/2014/main" id="{D7E2D53B-2B8E-905F-65D0-73814CEBA746}"/>
              </a:ext>
            </a:extLst>
          </p:cNvPr>
          <p:cNvSpPr/>
          <p:nvPr/>
        </p:nvSpPr>
        <p:spPr>
          <a:xfrm>
            <a:off x="6903540" y="2461287"/>
            <a:ext cx="4892040" cy="640080"/>
          </a:xfrm>
          <a:prstGeom prst="rect">
            <a:avLst/>
          </a:prstGeom>
          <a:solidFill>
            <a:srgbClr val="E7F5F4"/>
          </a:solidFill>
          <a:ln w="8890">
            <a:solidFill>
              <a:srgbClr val="007C89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Audyt ex-ante wg wzoru NFOŚiGW</a:t>
            </a:r>
            <a:endParaRPr lang="en-US" sz="1800" dirty="0"/>
          </a:p>
        </p:txBody>
      </p:sp>
      <p:sp>
        <p:nvSpPr>
          <p:cNvPr id="34" name="Text 5">
            <a:extLst>
              <a:ext uri="{FF2B5EF4-FFF2-40B4-BE49-F238E27FC236}">
                <a16:creationId xmlns:a16="http://schemas.microsoft.com/office/drawing/2014/main" id="{D3EF122D-EEC7-3835-D459-95E1395AD81A}"/>
              </a:ext>
            </a:extLst>
          </p:cNvPr>
          <p:cNvSpPr/>
          <p:nvPr/>
        </p:nvSpPr>
        <p:spPr>
          <a:xfrm>
            <a:off x="1462790" y="3490488"/>
            <a:ext cx="448056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jest bazą obliczeniową i techniczną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wybiera wariant usprawnień i uzasadnia efekty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jest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dokumentem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kluczowym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dla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efektu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rzeczowego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inwestycji</a:t>
            </a:r>
            <a:endParaRPr lang="en-US" sz="1700" dirty="0">
              <a:solidFill>
                <a:srgbClr val="1F2937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jest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dokumentem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kluczowym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dla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efektu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ekologicznego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inwestycji</a:t>
            </a:r>
            <a:endParaRPr lang="en-US" sz="1700" dirty="0">
              <a:solidFill>
                <a:srgbClr val="1F2937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 algn="l">
              <a:buNone/>
            </a:pPr>
            <a:endParaRPr lang="en-US" sz="1700" dirty="0"/>
          </a:p>
        </p:txBody>
      </p:sp>
      <p:sp>
        <p:nvSpPr>
          <p:cNvPr id="35" name="Text 7">
            <a:extLst>
              <a:ext uri="{FF2B5EF4-FFF2-40B4-BE49-F238E27FC236}">
                <a16:creationId xmlns:a16="http://schemas.microsoft.com/office/drawing/2014/main" id="{5B9A5C71-F1A5-FC01-C800-8CBE06AA4249}"/>
              </a:ext>
            </a:extLst>
          </p:cNvPr>
          <p:cNvSpPr/>
          <p:nvPr/>
        </p:nvSpPr>
        <p:spPr>
          <a:xfrm>
            <a:off x="6973673" y="3255348"/>
            <a:ext cx="448056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prezentuje dane w jednolitej strukturze programu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pokazuje każdy budynek osobno i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sumę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projektu</a:t>
            </a:r>
            <a:endParaRPr lang="en-US" sz="1700" dirty="0">
              <a:solidFill>
                <a:srgbClr val="1F2937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baza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do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wniosku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o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dofinansowanie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musi być spójny z audytem bazowym i dokumentacją</a:t>
            </a:r>
            <a:endParaRPr lang="en-US" sz="1700" dirty="0"/>
          </a:p>
        </p:txBody>
      </p:sp>
      <p:sp>
        <p:nvSpPr>
          <p:cNvPr id="36" name="Text 8">
            <a:extLst>
              <a:ext uri="{FF2B5EF4-FFF2-40B4-BE49-F238E27FC236}">
                <a16:creationId xmlns:a16="http://schemas.microsoft.com/office/drawing/2014/main" id="{40A3E6C7-253C-2901-596A-AD9E7768DB5E}"/>
              </a:ext>
            </a:extLst>
          </p:cNvPr>
          <p:cNvSpPr/>
          <p:nvPr/>
        </p:nvSpPr>
        <p:spPr>
          <a:xfrm>
            <a:off x="1031028" y="6220003"/>
            <a:ext cx="10764551" cy="826573"/>
          </a:xfrm>
          <a:prstGeom prst="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2F5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 OPZ </a:t>
            </a:r>
            <a:r>
              <a:rPr lang="en-US" sz="1750" b="1" dirty="0" err="1">
                <a:solidFill>
                  <a:srgbClr val="2F5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należy</a:t>
            </a:r>
            <a:r>
              <a:rPr lang="en-US" sz="1750" b="1" dirty="0">
                <a:solidFill>
                  <a:srgbClr val="2F5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wpisać obowiązek przekazania obu dokumentów oraz plików obliczeniowych / zestawień źródłowych.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693077" y="3289290"/>
            <a:ext cx="148874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obowiązkowa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weryfikacja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powierzchni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o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regulowanej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temperaturze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powietrza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!!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inwentaryzacja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źródeł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ciepła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, w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tym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indywidualnych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w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lokalach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audyt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wg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Rozporządzenia Ministra Infrastruktury z dnia 17 marca 2009 r. w sprawie szczegółowego zakresu i form audytu energetycznego oraz części audytu remontowego (Dz.U. 2009 nr 43 poz. 346).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wersja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edytowalna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arkusza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ex-ante +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podpisana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udział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audytora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w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wyjaśnieniach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do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czasu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zakończenia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oceny</a:t>
            </a:r>
            <a:r>
              <a:rPr lang="en-US" sz="20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wniosku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6" y="1539464"/>
            <a:ext cx="14461324" cy="7686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3800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Co </a:t>
            </a:r>
            <a:r>
              <a:rPr lang="en-US" sz="3800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wpisać</a:t>
            </a:r>
            <a:r>
              <a:rPr lang="en-US" sz="3800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do </a:t>
            </a:r>
            <a:r>
              <a:rPr lang="en-US" sz="3800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postępowania</a:t>
            </a:r>
            <a:r>
              <a:rPr lang="en-US" sz="3800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3800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i</a:t>
            </a:r>
            <a:r>
              <a:rPr lang="en-US" sz="3800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3800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Umowy</a:t>
            </a:r>
            <a:endParaRPr lang="en-US" sz="3800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1" name="Text 5">
            <a:extLst>
              <a:ext uri="{FF2B5EF4-FFF2-40B4-BE49-F238E27FC236}">
                <a16:creationId xmlns:a16="http://schemas.microsoft.com/office/drawing/2014/main" id="{49D25E7E-58B0-AD5B-6F2E-0FAD74654311}"/>
              </a:ext>
            </a:extLst>
          </p:cNvPr>
          <p:cNvSpPr/>
          <p:nvPr/>
        </p:nvSpPr>
        <p:spPr>
          <a:xfrm>
            <a:off x="1495966" y="2616470"/>
            <a:ext cx="6995160" cy="658368"/>
          </a:xfrm>
          <a:prstGeom prst="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audyt wg rozporządzenia + audyt ex-ante + komplet danych do </a:t>
            </a:r>
            <a:r>
              <a:rPr lang="en-US" sz="18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wniosku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6786296" cy="1685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Dobór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wykonawcy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1" name="Text 4">
            <a:extLst>
              <a:ext uri="{FF2B5EF4-FFF2-40B4-BE49-F238E27FC236}">
                <a16:creationId xmlns:a16="http://schemas.microsoft.com/office/drawing/2014/main" id="{0D84A9C4-4BDE-1DAB-00D3-B3DC85DECB6F}"/>
              </a:ext>
            </a:extLst>
          </p:cNvPr>
          <p:cNvSpPr/>
          <p:nvPr/>
        </p:nvSpPr>
        <p:spPr>
          <a:xfrm>
            <a:off x="1524000" y="3376477"/>
            <a:ext cx="2926080" cy="594360"/>
          </a:xfrm>
          <a:prstGeom prst="rect">
            <a:avLst/>
          </a:prstGeom>
          <a:solidFill>
            <a:srgbClr val="EAF1F8"/>
          </a:solidFill>
          <a:ln w="8890">
            <a:solidFill>
              <a:srgbClr val="2F5E8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Warunek formalny</a:t>
            </a:r>
            <a:endParaRPr lang="en-US" sz="1700" dirty="0"/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88859A0F-0A5A-3012-0E9D-753BEAC6FBD8}"/>
              </a:ext>
            </a:extLst>
          </p:cNvPr>
          <p:cNvSpPr/>
          <p:nvPr/>
        </p:nvSpPr>
        <p:spPr>
          <a:xfrm>
            <a:off x="4737384" y="3405380"/>
            <a:ext cx="9054816" cy="822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Podpis audytu ex-ante przez osobę uprawnioną do wystawiania świadectw charakterystyki energetycznej, widniejącą w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centralnym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rejestrze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świadectw</a:t>
            </a: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A2DC6-C9F9-5D30-CDC0-BA6B4F3EF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D371031-FDCE-5168-B2FD-BEF8602A1FB7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054BE17-47B8-144E-C452-04B2A1327D94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E663D53-B082-8E42-5D1A-25DECDB6D6B7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77C0F40-91D6-7E36-F2FF-1EC8B1D49322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919A8162-3441-FA3E-E711-B047A6781E01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BDBADD7-5114-0A87-F48B-00402EF9D537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4B97B94-2C56-B3EB-C361-AC61EFBEE084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870C69DA-9161-5762-BF37-2FEF0D6168F7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2AD2113-C4E5-6425-C9E7-DC87B8DCD27D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982C3E8-B400-D3D2-7315-47F7F437A1B0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0A2B342B-FEF0-66B1-6D3F-3EB9A210C99A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7AA4428F-CEFD-B8AE-3177-CEF2F3ABD6E4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D6E8DF4-585A-5657-6902-92D0A369A5AB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6CF6C211-4E51-6501-C390-7CF57F6E333B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5FABFE49-9FE0-4C37-28AD-29006FCE07D8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CA39C9DF-B769-DC87-2E79-10C991BF5E5F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CFE5C8E6-ED4B-FD9A-11AE-2F4015524428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786FA838-9911-5DAC-02A3-0FE44F0B9F44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17A286A-0DA9-8FAF-4372-787F1CB56E69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349AD71B-B08C-1934-FF41-C71D80878E69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DEDC7024-7AEF-77A5-66AB-A4D72779961A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F9476421-D478-1B84-1BC5-059A3ED519C4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E71E88FD-5B70-C93F-EF22-7D73E8DBA5E1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4E0BDE23-C771-C223-76B5-0C971C58A656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C7015BC0-0A0F-AC2A-6499-69C97AC55E5B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B82B2EE6-3649-8AE0-876D-BAAC86AA072A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FD50938F-640D-6008-64FD-C23B83FD8C37}"/>
              </a:ext>
            </a:extLst>
          </p:cNvPr>
          <p:cNvSpPr txBox="1"/>
          <p:nvPr/>
        </p:nvSpPr>
        <p:spPr>
          <a:xfrm>
            <a:off x="1693077" y="3289290"/>
            <a:ext cx="14887407" cy="2417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audyt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bazowy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wg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rozporządzenia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+ ex-ante w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aktualnym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wzorze</a:t>
            </a:r>
            <a:endParaRPr lang="en-US" sz="3200" dirty="0"/>
          </a:p>
          <a:p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arkusze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dla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każdego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budynku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bez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pustych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lub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przypadkowych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danych</a:t>
            </a:r>
            <a:endParaRPr lang="en-US" sz="3200" dirty="0"/>
          </a:p>
          <a:p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powierzchnia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koszty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zgodne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z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załącznikami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do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wniosku</a:t>
            </a:r>
            <a:endParaRPr lang="en-US" sz="3200" dirty="0"/>
          </a:p>
          <a:p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wariant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po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modernizacji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–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weryfikacja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źródeł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ciepła</a:t>
            </a:r>
            <a:endParaRPr lang="en-US" sz="2971" spc="29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  <a:p>
            <a:pPr algn="just">
              <a:lnSpc>
                <a:spcPts val="3714"/>
              </a:lnSpc>
            </a:pPr>
            <a:endParaRPr lang="en-US" sz="2971" spc="29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68380B25-FE29-94C6-F042-54FFEC5EAD9C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89136CCC-CCA7-A4DE-84FE-4081E8E6257B}"/>
              </a:ext>
            </a:extLst>
          </p:cNvPr>
          <p:cNvSpPr txBox="1"/>
          <p:nvPr/>
        </p:nvSpPr>
        <p:spPr>
          <a:xfrm>
            <a:off x="1693077" y="1539464"/>
            <a:ext cx="6786296" cy="826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Odbiór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audytu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48090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693077" y="3289290"/>
            <a:ext cx="14887407" cy="4906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200" dirty="0" err="1">
                <a:solidFill>
                  <a:srgbClr val="1F2937"/>
                </a:solidFill>
              </a:rPr>
              <a:t>koszt</a:t>
            </a:r>
            <a:r>
              <a:rPr lang="en-US" sz="3200" dirty="0">
                <a:solidFill>
                  <a:srgbClr val="1F2937"/>
                </a:solidFill>
              </a:rPr>
              <a:t> </a:t>
            </a:r>
            <a:r>
              <a:rPr lang="en-US" sz="3200" dirty="0" err="1">
                <a:solidFill>
                  <a:srgbClr val="1F2937"/>
                </a:solidFill>
              </a:rPr>
              <a:t>kwalifikowany</a:t>
            </a:r>
            <a:r>
              <a:rPr lang="en-US" sz="3200" dirty="0">
                <a:solidFill>
                  <a:srgbClr val="1F2937"/>
                </a:solidFill>
              </a:rPr>
              <a:t> ÷ </a:t>
            </a:r>
            <a:r>
              <a:rPr lang="en-US" sz="3200" dirty="0" err="1">
                <a:solidFill>
                  <a:srgbClr val="1F2937"/>
                </a:solidFill>
              </a:rPr>
              <a:t>powierzchnia</a:t>
            </a:r>
            <a:r>
              <a:rPr lang="en-US" sz="3200" dirty="0">
                <a:solidFill>
                  <a:srgbClr val="1F2937"/>
                </a:solidFill>
              </a:rPr>
              <a:t> o </a:t>
            </a:r>
            <a:r>
              <a:rPr lang="en-US" sz="3200" dirty="0" err="1">
                <a:solidFill>
                  <a:srgbClr val="1F2937"/>
                </a:solidFill>
              </a:rPr>
              <a:t>regulowanej</a:t>
            </a:r>
            <a:r>
              <a:rPr lang="en-US" sz="3200" dirty="0">
                <a:solidFill>
                  <a:srgbClr val="1F2937"/>
                </a:solidFill>
              </a:rPr>
              <a:t> </a:t>
            </a:r>
            <a:r>
              <a:rPr lang="en-US" sz="3200" dirty="0" err="1">
                <a:solidFill>
                  <a:srgbClr val="1F2937"/>
                </a:solidFill>
              </a:rPr>
              <a:t>temperaturze</a:t>
            </a:r>
            <a:r>
              <a:rPr lang="en-US" sz="3200" dirty="0">
                <a:solidFill>
                  <a:srgbClr val="1F2937"/>
                </a:solidFill>
              </a:rPr>
              <a:t> </a:t>
            </a:r>
            <a:r>
              <a:rPr lang="en-US" sz="3200" dirty="0" err="1">
                <a:solidFill>
                  <a:srgbClr val="1F2937"/>
                </a:solidFill>
              </a:rPr>
              <a:t>powietrza</a:t>
            </a:r>
            <a:endParaRPr lang="en-US" sz="3200" dirty="0">
              <a:solidFill>
                <a:srgbClr val="1F2937"/>
              </a:solidFill>
            </a:endParaRPr>
          </a:p>
          <a:p>
            <a:endParaRPr lang="en-US" sz="3200" dirty="0"/>
          </a:p>
          <a:p>
            <a:pPr algn="just">
              <a:lnSpc>
                <a:spcPts val="3714"/>
              </a:lnSpc>
            </a:pPr>
            <a:endParaRPr lang="en-US" sz="2971" spc="29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  <a:p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powierzchnia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musi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wynikać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z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audytu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być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liczona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konsekwentnie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dla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każdego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budynku</a:t>
            </a:r>
            <a:endParaRPr lang="en-US" sz="3200" dirty="0"/>
          </a:p>
          <a:p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nie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podmieniajmy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jej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powierzchnię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użytkową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mieszkalną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lub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z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ewidencji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jeśli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to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inna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kategoria</a:t>
            </a:r>
            <a:endParaRPr lang="en-US" sz="3200" dirty="0"/>
          </a:p>
          <a:p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przy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kilku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budynkach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kontrolujemy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limit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osobno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poziomie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zestawienia</a:t>
            </a:r>
            <a:endParaRPr lang="en-US" sz="3200" dirty="0"/>
          </a:p>
          <a:p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każda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korekta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zmienia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wskaźnik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kosztowy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może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„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wywrócić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”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budżet</a:t>
            </a:r>
            <a:r>
              <a:rPr lang="en-US" sz="3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kwalifikowany</a:t>
            </a:r>
            <a:endParaRPr lang="en-US" sz="3200" dirty="0"/>
          </a:p>
        </p:txBody>
      </p: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6" y="1539464"/>
            <a:ext cx="10973135" cy="826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Powierzchnia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ogrzewana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1" name="Text 6">
            <a:extLst>
              <a:ext uri="{FF2B5EF4-FFF2-40B4-BE49-F238E27FC236}">
                <a16:creationId xmlns:a16="http://schemas.microsoft.com/office/drawing/2014/main" id="{4D0A9132-6580-7D50-5400-8BAB5543E096}"/>
              </a:ext>
            </a:extLst>
          </p:cNvPr>
          <p:cNvSpPr/>
          <p:nvPr/>
        </p:nvSpPr>
        <p:spPr>
          <a:xfrm>
            <a:off x="1450444" y="3925219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991B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≤ 2 000 zł/m²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CD868-0B0D-C2C1-D52D-EE6501FA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CD2E3AB-F2C6-A2D7-A05C-8EF4B99B30C6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1BF515-07FD-F386-4919-8DD8743C7F74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46D684A-0D85-5394-767C-64CFA37DFC23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DC845B3-651A-E884-88F9-AE9F57DF94E2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89EF971-FC11-C0BA-8DCC-021AD4FB7B65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4E3D1C4-D692-BDC3-2FD1-3E6A0D80F7E8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7FDB7FC-9D0A-0802-897A-0C129B18380C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3E95F3EC-A6AB-9E2B-CC4B-72E7623ADD7D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3F2100C-F5AF-BCFF-8BA4-234F820EF931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1C5C4E48-67E2-8118-7359-1DA43894E385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ECF299D9-D6B8-C93A-63A7-005F4A401F0B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71587DB3-A2B1-BD5D-8128-D1C983AE25D3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BEB7154-CA77-15AD-C4BB-D4978154323B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3142C401-F789-FB48-E09C-7E02C9A4DE76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9EC7074C-7962-9E71-E282-3B29E5F0256F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1724653-D13E-BBB5-DE3D-D042C94BEE9B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4C6AEE03-29E2-7A68-0E70-7019DC3E509A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9906DE31-1268-2B04-AFEA-BD235B0F786F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2783FAD-5865-F3DB-035B-B888D169946E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8D088460-7785-6F19-B968-6FCF5CA3D633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9A4B9022-079E-52A1-4EC8-607343FAE515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ABD179AB-1D33-F61D-9D4E-5F7B91A26FBE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BA6C2E2D-0158-2116-39B0-450B36A0FB00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26B3A377-2A5B-C5F7-9E58-7DAE5386796C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07EEAA9C-91DC-5F58-73E3-6206462C1B7F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FF547290-5B4A-7915-3FDB-7F8B7ECB2100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CCEDFB24-E8F2-EDCF-EAA8-93437CEC1105}"/>
              </a:ext>
            </a:extLst>
          </p:cNvPr>
          <p:cNvSpPr txBox="1"/>
          <p:nvPr/>
        </p:nvSpPr>
        <p:spPr>
          <a:xfrm>
            <a:off x="1693077" y="3289290"/>
            <a:ext cx="14887407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200" dirty="0" err="1">
                <a:solidFill>
                  <a:srgbClr val="1F2937"/>
                </a:solidFill>
              </a:rPr>
              <a:t>Wg</a:t>
            </a:r>
            <a:r>
              <a:rPr lang="en-US" sz="3200" dirty="0">
                <a:solidFill>
                  <a:srgbClr val="1F2937"/>
                </a:solidFill>
              </a:rPr>
              <a:t> </a:t>
            </a:r>
            <a:r>
              <a:rPr lang="en-US" sz="3200" dirty="0" err="1">
                <a:solidFill>
                  <a:srgbClr val="1F2937"/>
                </a:solidFill>
              </a:rPr>
              <a:t>Warunków</a:t>
            </a:r>
            <a:r>
              <a:rPr lang="en-US" sz="3200" dirty="0">
                <a:solidFill>
                  <a:srgbClr val="1F2937"/>
                </a:solidFill>
              </a:rPr>
              <a:t> </a:t>
            </a:r>
            <a:r>
              <a:rPr lang="en-US" sz="3200" dirty="0" err="1">
                <a:solidFill>
                  <a:srgbClr val="1F2937"/>
                </a:solidFill>
              </a:rPr>
              <a:t>technicznych</a:t>
            </a:r>
            <a:r>
              <a:rPr lang="en-US" sz="3200" dirty="0">
                <a:solidFill>
                  <a:srgbClr val="1F2937"/>
                </a:solidFill>
              </a:rPr>
              <a:t>: </a:t>
            </a:r>
          </a:p>
          <a:p>
            <a:r>
              <a:rPr lang="pl-PL" sz="3200" dirty="0" err="1"/>
              <a:t>Af</a:t>
            </a:r>
            <a:r>
              <a:rPr lang="pl-PL" sz="3200" dirty="0"/>
              <a:t> – powierzchnia pomieszczeń o regulowanej temperaturze powietrza (ogrzewana lub chłodzona), określona zgodnie z przepisami wydanymi na podstawie art. 15 ustawy z dnia 29 sierpnia 2014 r. o charakterystyce energetycznej budynków [m</a:t>
            </a:r>
            <a:r>
              <a:rPr lang="pl-PL" sz="3200" baseline="30000" dirty="0"/>
              <a:t>2</a:t>
            </a:r>
            <a:r>
              <a:rPr lang="pl-PL" sz="3200" dirty="0"/>
              <a:t>],</a:t>
            </a:r>
            <a:r>
              <a:rPr lang="en-US" sz="3200" dirty="0">
                <a:solidFill>
                  <a:srgbClr val="1F2937"/>
                </a:solidFill>
              </a:rPr>
              <a:t> </a:t>
            </a:r>
          </a:p>
          <a:p>
            <a:r>
              <a:rPr lang="en-US" sz="3200" dirty="0" err="1">
                <a:solidFill>
                  <a:srgbClr val="1F2937"/>
                </a:solidFill>
              </a:rPr>
              <a:t>Wg</a:t>
            </a:r>
            <a:r>
              <a:rPr lang="en-US" sz="3200" dirty="0">
                <a:solidFill>
                  <a:srgbClr val="1F2937"/>
                </a:solidFill>
              </a:rPr>
              <a:t> </a:t>
            </a:r>
            <a:r>
              <a:rPr lang="en-US" sz="3200" dirty="0" err="1">
                <a:solidFill>
                  <a:srgbClr val="1F2937"/>
                </a:solidFill>
              </a:rPr>
              <a:t>metodologii</a:t>
            </a:r>
            <a:r>
              <a:rPr lang="en-US" sz="3200" dirty="0">
                <a:solidFill>
                  <a:srgbClr val="1F2937"/>
                </a:solidFill>
              </a:rPr>
              <a:t> </a:t>
            </a:r>
            <a:r>
              <a:rPr lang="en-US" sz="3200" dirty="0" err="1">
                <a:solidFill>
                  <a:srgbClr val="1F2937"/>
                </a:solidFill>
              </a:rPr>
              <a:t>wykonywania</a:t>
            </a:r>
            <a:r>
              <a:rPr lang="en-US" sz="3200" dirty="0">
                <a:solidFill>
                  <a:srgbClr val="1F2937"/>
                </a:solidFill>
              </a:rPr>
              <a:t> </a:t>
            </a:r>
            <a:r>
              <a:rPr lang="en-US" sz="3200" dirty="0" err="1">
                <a:solidFill>
                  <a:srgbClr val="1F2937"/>
                </a:solidFill>
              </a:rPr>
              <a:t>świadectw</a:t>
            </a:r>
            <a:r>
              <a:rPr lang="en-US" sz="3200" dirty="0">
                <a:solidFill>
                  <a:srgbClr val="1F2937"/>
                </a:solidFill>
              </a:rPr>
              <a:t>:</a:t>
            </a:r>
          </a:p>
          <a:p>
            <a:r>
              <a:rPr lang="pl-PL" sz="3200" dirty="0"/>
              <a:t>powierzchnia o regulowanej temperaturze powietrza – należy przez to rozumieć ogrzewaną lub chłodzoną powierzchnię kondygnacji netto, wyznaczaną według Polskiej Normy dotyczącej właściwości użytkowych w budownictwie – określanie i obliczanie wskaźników powierzchniowych i kubaturowych.</a:t>
            </a:r>
            <a:endParaRPr lang="en-US" sz="3200" dirty="0">
              <a:solidFill>
                <a:srgbClr val="1F2937"/>
              </a:solidFill>
            </a:endParaRPr>
          </a:p>
          <a:p>
            <a:endParaRPr lang="en-US" sz="3200" dirty="0"/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612A9D8F-F241-B4B5-C3BD-C7EF2269C80E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2CB42CF1-1B52-9705-6F8F-CF9B06956670}"/>
              </a:ext>
            </a:extLst>
          </p:cNvPr>
          <p:cNvSpPr txBox="1"/>
          <p:nvPr/>
        </p:nvSpPr>
        <p:spPr>
          <a:xfrm>
            <a:off x="1693076" y="1539464"/>
            <a:ext cx="10973135" cy="826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Powierzchnia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ogrzewana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209992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6786296" cy="826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Źródła</a:t>
            </a:r>
            <a:r>
              <a:rPr lang="en-US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5571" b="1" spc="55" dirty="0" err="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ciepła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1" name="Text 6">
            <a:extLst>
              <a:ext uri="{FF2B5EF4-FFF2-40B4-BE49-F238E27FC236}">
                <a16:creationId xmlns:a16="http://schemas.microsoft.com/office/drawing/2014/main" id="{1C3D2792-F87D-0B43-0E19-2235992E28DE}"/>
              </a:ext>
            </a:extLst>
          </p:cNvPr>
          <p:cNvSpPr/>
          <p:nvPr/>
        </p:nvSpPr>
        <p:spPr>
          <a:xfrm>
            <a:off x="1492668" y="3086100"/>
            <a:ext cx="365760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centralne źródło na paliwo </a:t>
            </a:r>
            <a:r>
              <a:rPr lang="en-US" sz="1460" b="1" u="sng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stałe</a:t>
            </a: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kopalne</a:t>
            </a:r>
            <a:endParaRPr lang="en-US" sz="1460" dirty="0"/>
          </a:p>
        </p:txBody>
      </p:sp>
      <p:sp>
        <p:nvSpPr>
          <p:cNvPr id="32" name="Text 7">
            <a:extLst>
              <a:ext uri="{FF2B5EF4-FFF2-40B4-BE49-F238E27FC236}">
                <a16:creationId xmlns:a16="http://schemas.microsoft.com/office/drawing/2014/main" id="{2D5B6E35-72B3-A524-EE5A-B0F4818338AC}"/>
              </a:ext>
            </a:extLst>
          </p:cNvPr>
          <p:cNvSpPr/>
          <p:nvPr/>
        </p:nvSpPr>
        <p:spPr>
          <a:xfrm>
            <a:off x="5336446" y="3074276"/>
            <a:ext cx="630936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991B1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40" b="1" dirty="0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likwidacji / nie zostaje w standardzie po modernizacji</a:t>
            </a:r>
            <a:endParaRPr lang="en-US" sz="1440" dirty="0"/>
          </a:p>
        </p:txBody>
      </p:sp>
      <p:sp>
        <p:nvSpPr>
          <p:cNvPr id="33" name="Text 8">
            <a:extLst>
              <a:ext uri="{FF2B5EF4-FFF2-40B4-BE49-F238E27FC236}">
                <a16:creationId xmlns:a16="http://schemas.microsoft.com/office/drawing/2014/main" id="{4067E338-D8CF-AE53-FBCC-8FD9E352FD43}"/>
              </a:ext>
            </a:extLst>
          </p:cNvPr>
          <p:cNvSpPr/>
          <p:nvPr/>
        </p:nvSpPr>
        <p:spPr>
          <a:xfrm>
            <a:off x="1463384" y="3953630"/>
            <a:ext cx="365760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6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indywidualny</a:t>
            </a: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6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kocioł</a:t>
            </a: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6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</a:t>
            </a: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6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paliwa</a:t>
            </a: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6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kopalne</a:t>
            </a: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w lokalu</a:t>
            </a:r>
            <a:endParaRPr lang="en-US" sz="1460" dirty="0"/>
          </a:p>
        </p:txBody>
      </p:sp>
      <p:sp>
        <p:nvSpPr>
          <p:cNvPr id="34" name="Text 9">
            <a:extLst>
              <a:ext uri="{FF2B5EF4-FFF2-40B4-BE49-F238E27FC236}">
                <a16:creationId xmlns:a16="http://schemas.microsoft.com/office/drawing/2014/main" id="{884E8B72-4CAD-4B99-820F-CFB610569885}"/>
              </a:ext>
            </a:extLst>
          </p:cNvPr>
          <p:cNvSpPr/>
          <p:nvPr/>
        </p:nvSpPr>
        <p:spPr>
          <a:xfrm>
            <a:off x="5349584" y="3953630"/>
            <a:ext cx="630936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991B1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/>
            <a:r>
              <a:rPr lang="en-US" sz="1440" b="1" dirty="0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</a:t>
            </a:r>
            <a:r>
              <a:rPr lang="en-US" sz="1440" b="1" dirty="0" err="1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likwidacji</a:t>
            </a:r>
            <a:r>
              <a:rPr lang="en-US" sz="1440" b="1" dirty="0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/ </a:t>
            </a:r>
            <a:r>
              <a:rPr lang="en-US" sz="1440" b="1" dirty="0" err="1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nie</a:t>
            </a:r>
            <a:r>
              <a:rPr lang="en-US" sz="1440" b="1" dirty="0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40" b="1" dirty="0" err="1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zostaje</a:t>
            </a:r>
            <a:r>
              <a:rPr lang="en-US" sz="1440" b="1" dirty="0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w </a:t>
            </a:r>
            <a:r>
              <a:rPr lang="en-US" sz="1440" b="1" dirty="0" err="1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standardzie</a:t>
            </a:r>
            <a:r>
              <a:rPr lang="en-US" sz="1440" b="1" dirty="0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po </a:t>
            </a:r>
            <a:r>
              <a:rPr lang="en-US" sz="1440" b="1" dirty="0" err="1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modernizacji</a:t>
            </a:r>
            <a:endParaRPr lang="en-US" sz="1440" dirty="0"/>
          </a:p>
        </p:txBody>
      </p:sp>
      <p:sp>
        <p:nvSpPr>
          <p:cNvPr id="35" name="Text 10">
            <a:extLst>
              <a:ext uri="{FF2B5EF4-FFF2-40B4-BE49-F238E27FC236}">
                <a16:creationId xmlns:a16="http://schemas.microsoft.com/office/drawing/2014/main" id="{4A166F6C-C4F3-8D72-2312-6E374C9FD693}"/>
              </a:ext>
            </a:extLst>
          </p:cNvPr>
          <p:cNvSpPr/>
          <p:nvPr/>
        </p:nvSpPr>
        <p:spPr>
          <a:xfrm>
            <a:off x="1463384" y="4730870"/>
            <a:ext cx="365760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ciepło sieciowe</a:t>
            </a:r>
            <a:endParaRPr lang="en-US" sz="1460" dirty="0"/>
          </a:p>
        </p:txBody>
      </p:sp>
      <p:sp>
        <p:nvSpPr>
          <p:cNvPr id="36" name="Text 11">
            <a:extLst>
              <a:ext uri="{FF2B5EF4-FFF2-40B4-BE49-F238E27FC236}">
                <a16:creationId xmlns:a16="http://schemas.microsoft.com/office/drawing/2014/main" id="{DA70BE58-B728-DBE5-21B6-A990F85820B3}"/>
              </a:ext>
            </a:extLst>
          </p:cNvPr>
          <p:cNvSpPr/>
          <p:nvPr/>
        </p:nvSpPr>
        <p:spPr>
          <a:xfrm>
            <a:off x="5349584" y="4730870"/>
            <a:ext cx="630936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B45309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40" b="1" dirty="0" err="1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Tylko</a:t>
            </a:r>
            <a:r>
              <a:rPr lang="en-US" sz="1440" b="1" dirty="0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40" b="1" dirty="0" err="1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jako</a:t>
            </a:r>
            <a:r>
              <a:rPr lang="en-US" sz="1440" b="1" dirty="0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40" b="1" dirty="0" err="1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modernizacja</a:t>
            </a:r>
            <a:r>
              <a:rPr lang="en-US" sz="1440" b="1" dirty="0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440" b="1" dirty="0" err="1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nie</a:t>
            </a:r>
            <a:r>
              <a:rPr lang="en-US" sz="1440" b="1" dirty="0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40" b="1" dirty="0" err="1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jako</a:t>
            </a:r>
            <a:r>
              <a:rPr lang="en-US" sz="1440" b="1" dirty="0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40" b="1" dirty="0" err="1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odejście</a:t>
            </a:r>
            <a:r>
              <a:rPr lang="en-US" sz="1440" b="1" dirty="0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od </a:t>
            </a:r>
            <a:r>
              <a:rPr lang="en-US" sz="1440" b="1" dirty="0" err="1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ciepła</a:t>
            </a:r>
            <a:r>
              <a:rPr lang="en-US" sz="1440" b="1" dirty="0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40" b="1" dirty="0" err="1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sieciowego</a:t>
            </a:r>
            <a:r>
              <a:rPr lang="en-US" sz="1440" b="1" dirty="0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;</a:t>
            </a:r>
          </a:p>
          <a:p>
            <a:pPr marL="0" indent="0" algn="ctr">
              <a:buNone/>
            </a:pPr>
            <a:r>
              <a:rPr lang="en-US" sz="1440" b="1" dirty="0">
                <a:solidFill>
                  <a:srgbClr val="B4530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OZE tylko pomocniczo i po uzgodnieniach</a:t>
            </a:r>
            <a:endParaRPr lang="en-US" sz="1440" dirty="0"/>
          </a:p>
        </p:txBody>
      </p:sp>
      <p:sp>
        <p:nvSpPr>
          <p:cNvPr id="37" name="Text 12">
            <a:extLst>
              <a:ext uri="{FF2B5EF4-FFF2-40B4-BE49-F238E27FC236}">
                <a16:creationId xmlns:a16="http://schemas.microsoft.com/office/drawing/2014/main" id="{D50CFE96-2AA9-3236-C130-115D4CB244F5}"/>
              </a:ext>
            </a:extLst>
          </p:cNvPr>
          <p:cNvSpPr/>
          <p:nvPr/>
        </p:nvSpPr>
        <p:spPr>
          <a:xfrm>
            <a:off x="1463384" y="5508110"/>
            <a:ext cx="365760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pompa ciepła / biomasa / pellet</a:t>
            </a:r>
            <a:endParaRPr lang="en-US" sz="1460" dirty="0"/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03840EAA-3395-B1F8-B8C1-2E44C2421F7C}"/>
              </a:ext>
            </a:extLst>
          </p:cNvPr>
          <p:cNvSpPr/>
          <p:nvPr/>
        </p:nvSpPr>
        <p:spPr>
          <a:xfrm>
            <a:off x="5349584" y="5508110"/>
            <a:ext cx="630936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166534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40" b="1" dirty="0">
                <a:solidFill>
                  <a:srgbClr val="1665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TAK, </a:t>
            </a:r>
            <a:r>
              <a:rPr lang="en-US" sz="1440" b="1" dirty="0" err="1">
                <a:solidFill>
                  <a:srgbClr val="1665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kwalifikowane</a:t>
            </a:r>
            <a:endParaRPr lang="en-US" sz="1440" dirty="0"/>
          </a:p>
        </p:txBody>
      </p:sp>
      <p:sp>
        <p:nvSpPr>
          <p:cNvPr id="39" name="Text 6">
            <a:extLst>
              <a:ext uri="{FF2B5EF4-FFF2-40B4-BE49-F238E27FC236}">
                <a16:creationId xmlns:a16="http://schemas.microsoft.com/office/drawing/2014/main" id="{84537624-7DFC-CE22-2062-0A703FB0613D}"/>
              </a:ext>
            </a:extLst>
          </p:cNvPr>
          <p:cNvSpPr/>
          <p:nvPr/>
        </p:nvSpPr>
        <p:spPr>
          <a:xfrm>
            <a:off x="1433880" y="6286219"/>
            <a:ext cx="365760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centralne źródło na </a:t>
            </a:r>
            <a:r>
              <a:rPr lang="en-US" sz="146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paliwo</a:t>
            </a: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6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kopalne</a:t>
            </a: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(</a:t>
            </a:r>
            <a:r>
              <a:rPr lang="en-US" sz="146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inne</a:t>
            </a: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6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niż</a:t>
            </a: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60" b="1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stałe</a:t>
            </a:r>
            <a:r>
              <a:rPr lang="en-US" sz="146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</a:t>
            </a:r>
            <a:endParaRPr lang="en-US" sz="1460" dirty="0"/>
          </a:p>
        </p:txBody>
      </p:sp>
      <p:sp>
        <p:nvSpPr>
          <p:cNvPr id="40" name="Text 9">
            <a:extLst>
              <a:ext uri="{FF2B5EF4-FFF2-40B4-BE49-F238E27FC236}">
                <a16:creationId xmlns:a16="http://schemas.microsoft.com/office/drawing/2014/main" id="{801CC3B2-008A-18AD-B91D-8D77DEDB72C0}"/>
              </a:ext>
            </a:extLst>
          </p:cNvPr>
          <p:cNvSpPr/>
          <p:nvPr/>
        </p:nvSpPr>
        <p:spPr>
          <a:xfrm>
            <a:off x="5349584" y="6285350"/>
            <a:ext cx="6309360" cy="566928"/>
          </a:xfrm>
          <a:prstGeom prst="rect">
            <a:avLst/>
          </a:prstGeom>
          <a:solidFill>
            <a:srgbClr val="FFFFFF"/>
          </a:solidFill>
          <a:ln w="8890">
            <a:solidFill>
              <a:srgbClr val="991B1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/>
            <a:r>
              <a:rPr lang="en-US" sz="1440" b="1" dirty="0" err="1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Niekwalifikowane</a:t>
            </a:r>
            <a:r>
              <a:rPr lang="en-US" sz="1440" b="1" dirty="0">
                <a:solidFill>
                  <a:srgbClr val="991B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440" b="1" dirty="0" err="1">
                <a:solidFill>
                  <a:srgbClr val="1665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może</a:t>
            </a:r>
            <a:r>
              <a:rPr lang="en-US" sz="1440" b="1" dirty="0">
                <a:solidFill>
                  <a:srgbClr val="1665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40" b="1" dirty="0" err="1">
                <a:solidFill>
                  <a:srgbClr val="1665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zostać</a:t>
            </a:r>
            <a:r>
              <a:rPr lang="en-US" sz="1440" b="1" dirty="0">
                <a:solidFill>
                  <a:srgbClr val="1665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w </a:t>
            </a:r>
            <a:r>
              <a:rPr lang="en-US" sz="1440" b="1" dirty="0" err="1">
                <a:solidFill>
                  <a:srgbClr val="1665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standardzie</a:t>
            </a:r>
            <a:r>
              <a:rPr lang="en-US" sz="1440" b="1" dirty="0">
                <a:solidFill>
                  <a:srgbClr val="1665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po </a:t>
            </a:r>
            <a:r>
              <a:rPr lang="en-US" sz="1440" b="1" dirty="0" err="1">
                <a:solidFill>
                  <a:srgbClr val="1665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modernizacji</a:t>
            </a:r>
            <a:endParaRPr lang="en-US" sz="14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1453</Words>
  <Application>Microsoft Macintosh PowerPoint</Application>
  <PresentationFormat>Niestandardowy</PresentationFormat>
  <Paragraphs>184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8" baseType="lpstr">
      <vt:lpstr>Futura</vt:lpstr>
      <vt:lpstr>Futura Ultra-Bold</vt:lpstr>
      <vt:lpstr>Futura Bold</vt:lpstr>
      <vt:lpstr>Aptos Display</vt:lpstr>
      <vt:lpstr>Calibri</vt:lpstr>
      <vt:lpstr>Aptos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Oficjalny szablon prezentacja WFOŚiGW Krk</dc:title>
  <cp:lastModifiedBy>Maciej Pacholec</cp:lastModifiedBy>
  <cp:revision>5</cp:revision>
  <dcterms:created xsi:type="dcterms:W3CDTF">2006-08-16T00:00:00Z</dcterms:created>
  <dcterms:modified xsi:type="dcterms:W3CDTF">2026-08-19T20:00:47Z</dcterms:modified>
  <dc:identifier>DAGeyePwQ6c</dc:identifier>
</cp:coreProperties>
</file>