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svg" ContentType="image/sv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3" r:id="rId14"/>
    <p:sldId id="265" r:id="rId15"/>
    <p:sldId id="270" r:id="rId16"/>
    <p:sldId id="271" r:id="rId17"/>
    <p:sldId id="266" r:id="rId18"/>
    <p:sldId id="274" r:id="rId19"/>
    <p:sldId id="275" r:id="rId20"/>
    <p:sldId id="276" r:id="rId21"/>
  </p:sldIdLst>
  <p:sldSz cx="18288000" cy="10287000"/>
  <p:notesSz cx="6858000" cy="9144000"/>
  <p:embeddedFontLst>
    <p:embeddedFont>
      <p:font typeface="Futura" panose="020B0604020202020204" charset="-18"/>
      <p:regular r:id="rId22"/>
    </p:embeddedFont>
    <p:embeddedFont>
      <p:font typeface="Futura Bold" panose="020B0604020202020204" charset="-18"/>
      <p:regular r:id="rId23"/>
    </p:embeddedFont>
    <p:embeddedFont>
      <p:font typeface="Futura Ultra-Bold" panose="020B0604020202020204" charset="-18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78652" y="-477982"/>
            <a:ext cx="3494100" cy="3465368"/>
            <a:chOff x="0" y="0"/>
            <a:chExt cx="920257" cy="9126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0257" cy="912690"/>
            </a:xfrm>
            <a:custGeom>
              <a:avLst/>
              <a:gdLst/>
              <a:ahLst/>
              <a:cxnLst/>
              <a:rect l="l" t="t" r="r" b="b"/>
              <a:pathLst>
                <a:path w="920257" h="912690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868375"/>
                  </a:lnTo>
                  <a:cubicBezTo>
                    <a:pt x="920257" y="880128"/>
                    <a:pt x="915588" y="891400"/>
                    <a:pt x="907277" y="899710"/>
                  </a:cubicBezTo>
                  <a:cubicBezTo>
                    <a:pt x="898967" y="908021"/>
                    <a:pt x="887695" y="912690"/>
                    <a:pt x="875943" y="912690"/>
                  </a:cubicBezTo>
                  <a:lnTo>
                    <a:pt x="44314" y="912690"/>
                  </a:lnTo>
                  <a:cubicBezTo>
                    <a:pt x="32561" y="912690"/>
                    <a:pt x="21290" y="908021"/>
                    <a:pt x="12979" y="899710"/>
                  </a:cubicBezTo>
                  <a:cubicBezTo>
                    <a:pt x="4669" y="891400"/>
                    <a:pt x="0" y="880128"/>
                    <a:pt x="0" y="868375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0257" cy="9507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328691" y="4021300"/>
            <a:ext cx="2144915" cy="2172566"/>
          </a:xfrm>
          <a:custGeom>
            <a:avLst/>
            <a:gdLst/>
            <a:ahLst/>
            <a:cxnLst/>
            <a:rect l="l" t="t" r="r" b="b"/>
            <a:pathLst>
              <a:path w="2144915" h="2172566">
                <a:moveTo>
                  <a:pt x="0" y="0"/>
                </a:moveTo>
                <a:lnTo>
                  <a:pt x="2144915" y="0"/>
                </a:lnTo>
                <a:lnTo>
                  <a:pt x="2144915" y="2172566"/>
                </a:lnTo>
                <a:lnTo>
                  <a:pt x="0" y="2172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778652" y="3221182"/>
            <a:ext cx="3494100" cy="3864585"/>
            <a:chOff x="0" y="0"/>
            <a:chExt cx="920257" cy="10178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78652" y="7326008"/>
            <a:ext cx="3494100" cy="3864585"/>
            <a:chOff x="0" y="0"/>
            <a:chExt cx="920257" cy="10178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73ACB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491827" y="3734176"/>
            <a:ext cx="4533191" cy="2952407"/>
            <a:chOff x="0" y="0"/>
            <a:chExt cx="1193927" cy="7775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93927" cy="777589"/>
            </a:xfrm>
            <a:custGeom>
              <a:avLst/>
              <a:gdLst/>
              <a:ahLst/>
              <a:cxnLst/>
              <a:rect l="l" t="t" r="r" b="b"/>
              <a:pathLst>
                <a:path w="1193927" h="777589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743432"/>
                  </a:lnTo>
                  <a:cubicBezTo>
                    <a:pt x="1193927" y="762296"/>
                    <a:pt x="1178634" y="777589"/>
                    <a:pt x="1159770" y="777589"/>
                  </a:cubicBezTo>
                  <a:lnTo>
                    <a:pt x="34157" y="777589"/>
                  </a:lnTo>
                  <a:cubicBezTo>
                    <a:pt x="15292" y="777589"/>
                    <a:pt x="0" y="762296"/>
                    <a:pt x="0" y="743432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193927" cy="815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328691" y="4074942"/>
            <a:ext cx="2144915" cy="2137115"/>
          </a:xfrm>
          <a:custGeom>
            <a:avLst/>
            <a:gdLst/>
            <a:ahLst/>
            <a:cxnLst/>
            <a:rect l="l" t="t" r="r" b="b"/>
            <a:pathLst>
              <a:path w="2144915" h="2137115">
                <a:moveTo>
                  <a:pt x="0" y="0"/>
                </a:moveTo>
                <a:lnTo>
                  <a:pt x="2144915" y="0"/>
                </a:lnTo>
                <a:lnTo>
                  <a:pt x="2144915" y="2137116"/>
                </a:lnTo>
                <a:lnTo>
                  <a:pt x="0" y="21371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4491827" y="-368044"/>
            <a:ext cx="4533191" cy="3890423"/>
            <a:chOff x="0" y="0"/>
            <a:chExt cx="1193927" cy="10246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5A8E5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1337461" y="3919342"/>
            <a:ext cx="2376483" cy="2376483"/>
          </a:xfrm>
          <a:custGeom>
            <a:avLst/>
            <a:gdLst/>
            <a:ahLst/>
            <a:cxnLst/>
            <a:rect l="l" t="t" r="r" b="b"/>
            <a:pathLst>
              <a:path w="2376483" h="2376483">
                <a:moveTo>
                  <a:pt x="0" y="0"/>
                </a:moveTo>
                <a:lnTo>
                  <a:pt x="2376482" y="0"/>
                </a:lnTo>
                <a:lnTo>
                  <a:pt x="2376482" y="2376482"/>
                </a:lnTo>
                <a:lnTo>
                  <a:pt x="0" y="2376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14491827" y="6896132"/>
            <a:ext cx="4533191" cy="4310503"/>
            <a:chOff x="0" y="0"/>
            <a:chExt cx="1193927" cy="113527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93927" cy="1135276"/>
            </a:xfrm>
            <a:custGeom>
              <a:avLst/>
              <a:gdLst/>
              <a:ahLst/>
              <a:cxnLst/>
              <a:rect l="l" t="t" r="r" b="b"/>
              <a:pathLst>
                <a:path w="1193927" h="1135276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1101120"/>
                  </a:lnTo>
                  <a:cubicBezTo>
                    <a:pt x="1193927" y="1119984"/>
                    <a:pt x="1178634" y="1135276"/>
                    <a:pt x="1159770" y="1135276"/>
                  </a:cubicBezTo>
                  <a:lnTo>
                    <a:pt x="34157" y="1135276"/>
                  </a:lnTo>
                  <a:cubicBezTo>
                    <a:pt x="15292" y="1135276"/>
                    <a:pt x="0" y="1119984"/>
                    <a:pt x="0" y="1101120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93927" cy="1173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77419" y="5201948"/>
            <a:ext cx="7468623" cy="1484634"/>
            <a:chOff x="0" y="0"/>
            <a:chExt cx="1967045" cy="39101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967045" cy="391015"/>
            </a:xfrm>
            <a:custGeom>
              <a:avLst/>
              <a:gdLst/>
              <a:ahLst/>
              <a:cxnLst/>
              <a:rect l="l" t="t" r="r" b="b"/>
              <a:pathLst>
                <a:path w="1967045" h="391015">
                  <a:moveTo>
                    <a:pt x="20732" y="0"/>
                  </a:moveTo>
                  <a:lnTo>
                    <a:pt x="1946313" y="0"/>
                  </a:lnTo>
                  <a:cubicBezTo>
                    <a:pt x="1957763" y="0"/>
                    <a:pt x="1967045" y="9282"/>
                    <a:pt x="1967045" y="20732"/>
                  </a:cubicBezTo>
                  <a:lnTo>
                    <a:pt x="1967045" y="370283"/>
                  </a:lnTo>
                  <a:cubicBezTo>
                    <a:pt x="1967045" y="375781"/>
                    <a:pt x="1964860" y="381055"/>
                    <a:pt x="1960972" y="384942"/>
                  </a:cubicBezTo>
                  <a:cubicBezTo>
                    <a:pt x="1957084" y="388830"/>
                    <a:pt x="1951811" y="391015"/>
                    <a:pt x="1946313" y="391015"/>
                  </a:cubicBezTo>
                  <a:lnTo>
                    <a:pt x="20732" y="391015"/>
                  </a:lnTo>
                  <a:cubicBezTo>
                    <a:pt x="15233" y="391015"/>
                    <a:pt x="9960" y="388830"/>
                    <a:pt x="6072" y="384942"/>
                  </a:cubicBezTo>
                  <a:cubicBezTo>
                    <a:pt x="2184" y="381055"/>
                    <a:pt x="0" y="375781"/>
                    <a:pt x="0" y="370283"/>
                  </a:cubicBezTo>
                  <a:lnTo>
                    <a:pt x="0" y="20732"/>
                  </a:lnTo>
                  <a:cubicBezTo>
                    <a:pt x="0" y="15233"/>
                    <a:pt x="2184" y="9960"/>
                    <a:pt x="6072" y="6072"/>
                  </a:cubicBezTo>
                  <a:cubicBezTo>
                    <a:pt x="9960" y="2184"/>
                    <a:pt x="15233" y="0"/>
                    <a:pt x="20732" y="0"/>
                  </a:cubicBezTo>
                  <a:close/>
                </a:path>
              </a:pathLst>
            </a:custGeom>
            <a:solidFill>
              <a:srgbClr val="D9EAD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967045" cy="429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4445354" y="170198"/>
            <a:ext cx="3852171" cy="2722140"/>
          </a:xfrm>
          <a:custGeom>
            <a:avLst/>
            <a:gdLst/>
            <a:ahLst/>
            <a:cxnLst/>
            <a:rect l="l" t="t" r="r" b="b"/>
            <a:pathLst>
              <a:path w="3852171" h="2722140">
                <a:moveTo>
                  <a:pt x="0" y="0"/>
                </a:moveTo>
                <a:lnTo>
                  <a:pt x="3852171" y="0"/>
                </a:lnTo>
                <a:lnTo>
                  <a:pt x="3852171" y="2722140"/>
                </a:lnTo>
                <a:lnTo>
                  <a:pt x="0" y="2722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5210044" y="7380731"/>
            <a:ext cx="2382208" cy="2377877"/>
          </a:xfrm>
          <a:custGeom>
            <a:avLst/>
            <a:gdLst/>
            <a:ahLst/>
            <a:cxnLst/>
            <a:rect l="l" t="t" r="r" b="b"/>
            <a:pathLst>
              <a:path w="2382208" h="2377877">
                <a:moveTo>
                  <a:pt x="0" y="0"/>
                </a:moveTo>
                <a:lnTo>
                  <a:pt x="2382208" y="0"/>
                </a:lnTo>
                <a:lnTo>
                  <a:pt x="2382208" y="2377876"/>
                </a:lnTo>
                <a:lnTo>
                  <a:pt x="0" y="23778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1420551" y="392557"/>
            <a:ext cx="2210303" cy="2182172"/>
          </a:xfrm>
          <a:custGeom>
            <a:avLst/>
            <a:gdLst/>
            <a:ahLst/>
            <a:cxnLst/>
            <a:rect l="l" t="t" r="r" b="b"/>
            <a:pathLst>
              <a:path w="2210303" h="2182172">
                <a:moveTo>
                  <a:pt x="0" y="0"/>
                </a:moveTo>
                <a:lnTo>
                  <a:pt x="2210302" y="0"/>
                </a:lnTo>
                <a:lnTo>
                  <a:pt x="2210302" y="2182172"/>
                </a:lnTo>
                <a:lnTo>
                  <a:pt x="0" y="21821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11636312" y="7845238"/>
            <a:ext cx="1854981" cy="2016283"/>
          </a:xfrm>
          <a:custGeom>
            <a:avLst/>
            <a:gdLst/>
            <a:ahLst/>
            <a:cxnLst/>
            <a:rect l="l" t="t" r="r" b="b"/>
            <a:pathLst>
              <a:path w="1854981" h="2016283">
                <a:moveTo>
                  <a:pt x="0" y="0"/>
                </a:moveTo>
                <a:lnTo>
                  <a:pt x="1854980" y="0"/>
                </a:lnTo>
                <a:lnTo>
                  <a:pt x="1854980" y="2016283"/>
                </a:lnTo>
                <a:lnTo>
                  <a:pt x="0" y="20162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1610794" y="5444044"/>
            <a:ext cx="6788728" cy="914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pl-PL" sz="2488" b="1" noProof="0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</a:t>
            </a:r>
          </a:p>
          <a:p>
            <a:pPr algn="l">
              <a:lnSpc>
                <a:spcPts val="3508"/>
              </a:lnSpc>
            </a:pPr>
            <a:r>
              <a:rPr lang="pl-PL" sz="2488" b="1" noProof="0" dirty="0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i Gospodarki Wodnej w Krakowie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84658" y="1559087"/>
            <a:ext cx="901459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4000" b="1" dirty="0">
                <a:latin typeface="Futura Bold" panose="020B0604020202020204" charset="-18"/>
              </a:rPr>
              <a:t>Program Priorytetowy</a:t>
            </a:r>
            <a:br>
              <a:rPr lang="pl-PL" sz="4000" b="1" dirty="0">
                <a:latin typeface="Futura Bold" panose="020B0604020202020204" charset="-18"/>
              </a:rPr>
            </a:br>
            <a:r>
              <a:rPr lang="pl-PL" sz="4000" b="1" dirty="0">
                <a:latin typeface="Futura Bold" panose="020B0604020202020204" charset="-18"/>
              </a:rPr>
              <a:t>„Poprawa efektywności energetycznej wielorodzinnych budynków mieszkalnych na terenach wiejskich”</a:t>
            </a:r>
            <a:endParaRPr lang="en-US" sz="4000" b="1" spc="-31" dirty="0">
              <a:solidFill>
                <a:srgbClr val="000000"/>
              </a:solidFill>
              <a:latin typeface="Futura Bold" panose="020B0604020202020204" charset="-18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610794" y="7038141"/>
            <a:ext cx="5905373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3600" b="1" dirty="0">
                <a:latin typeface="Futura Bold" panose="020B0604020202020204" charset="-18"/>
              </a:rPr>
              <a:t>Piotr Skrzyniarz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610794" y="7585410"/>
            <a:ext cx="5715158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2400" dirty="0">
                <a:latin typeface="Futura Bold" panose="020B0604020202020204" charset="-18"/>
              </a:rPr>
              <a:t>Kierownik Zespołu Dotacji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4768F-1CF6-2FFD-077F-90F0811DB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FAC4DA5-C0E2-BCAF-2016-97651557F3B5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76607AA-E19B-21C4-35F5-D0235F9200B8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6A9D13D-5A18-325A-AEE3-DC20E9611396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2473DD2-75BB-8179-9119-70F199263933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CE79F94-F387-909A-5D08-2D9583B8778E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3A06DC4-EA67-32EA-B4D8-85136788E119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6A57FA3-FD34-055D-83A3-06E4D210C1F3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1C7693F-EE37-27E9-1977-218E41F9D4AB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0160DE1-FDBF-6D9A-E32D-53DB4FA51F8F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F1E69F2-FE0C-6D6A-D120-7E733CE2512E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19A46AE7-9712-8789-B2AE-7876FD5DF284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468C296D-4BDC-0EBC-E4C3-9FB55C01137B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AB8CB56-B7DB-C495-2AF1-9C058D19E8AC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4756458F-04A6-15CA-9C7D-18DEC3CADEBC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707AFAFC-8075-EB3E-55C3-47728C97AB91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C7D2C13-EECD-2417-A1BA-FB79F22B6385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73B35DFC-2F02-FFA3-A891-7D389A78B795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8E1F9B7-C4A4-D851-2096-D1195E60FAFB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D30082F-19AB-FCC5-BACB-788CF214EA4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96309097-5300-BA4A-7FE8-E7437AA68F0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419FA35-D292-C945-54D9-0F0DDAAE220B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AF92EEFC-2686-CA87-486D-5B5F2CAF6C9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FB3E013F-1BF0-FD86-A85C-782475D8473F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56439D64-0F38-8756-E431-81866EA7F6E2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2BA8D9CF-F52A-5E82-221B-77B88DE55FF6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A5D4B8B7-92D7-ED50-CB7C-3E018913AEF4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09DA4EA6-B621-5A69-44E7-8C80D2333B13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8289162E-46F2-8D90-0366-B75483849EC6}"/>
              </a:ext>
            </a:extLst>
          </p:cNvPr>
          <p:cNvSpPr txBox="1"/>
          <p:nvPr/>
        </p:nvSpPr>
        <p:spPr>
          <a:xfrm>
            <a:off x="1693077" y="1539464"/>
            <a:ext cx="11668098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Kryteria oceny wniosków cd.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0EB8A682-D294-6152-C5E5-0330927EF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093750"/>
              </p:ext>
            </p:extLst>
          </p:nvPr>
        </p:nvGraphicFramePr>
        <p:xfrm>
          <a:off x="1143001" y="2617602"/>
          <a:ext cx="16779940" cy="65836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073830">
                  <a:extLst>
                    <a:ext uri="{9D8B030D-6E8A-4147-A177-3AD203B41FA5}">
                      <a16:colId xmlns:a16="http://schemas.microsoft.com/office/drawing/2014/main" val="2131980687"/>
                    </a:ext>
                  </a:extLst>
                </a:gridCol>
                <a:gridCol w="3262111">
                  <a:extLst>
                    <a:ext uri="{9D8B030D-6E8A-4147-A177-3AD203B41FA5}">
                      <a16:colId xmlns:a16="http://schemas.microsoft.com/office/drawing/2014/main" val="1136201188"/>
                    </a:ext>
                  </a:extLst>
                </a:gridCol>
                <a:gridCol w="10725725">
                  <a:extLst>
                    <a:ext uri="{9D8B030D-6E8A-4147-A177-3AD203B41FA5}">
                      <a16:colId xmlns:a16="http://schemas.microsoft.com/office/drawing/2014/main" val="1620399090"/>
                    </a:ext>
                  </a:extLst>
                </a:gridCol>
                <a:gridCol w="1718274">
                  <a:extLst>
                    <a:ext uri="{9D8B030D-6E8A-4147-A177-3AD203B41FA5}">
                      <a16:colId xmlns:a16="http://schemas.microsoft.com/office/drawing/2014/main" val="15950986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Nr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Nazwa kryterium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Opis kryterium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Sposób weryfikacji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5285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4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Futura" panose="020B0604020202020204" charset="-18"/>
                        </a:rPr>
                        <a:t>Pomoc publiczna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800" dirty="0">
                          <a:latin typeface="Futura" panose="020B0604020202020204" charset="-18"/>
                        </a:rPr>
                        <a:t>Nie przewiduje się udzielania pomocy publicznej. Weryfikowane jest spełnienie warunku wykorzystania wydajności infrastruktury do działalności gospodarczej – nieprzekraczającej 20% całkowitej rocznej wydajności infrastruktury.</a:t>
                      </a:r>
                    </a:p>
                    <a:p>
                      <a:pPr algn="just"/>
                      <a:r>
                        <a:rPr lang="pl-PL" sz="1800" dirty="0">
                          <a:solidFill>
                            <a:schemeClr val="tx2"/>
                          </a:solidFill>
                          <a:latin typeface="Futura" panose="020B0604020202020204" charset="-18"/>
                        </a:rPr>
                        <a:t>Ocena na podstawie informacji zawartych we wniosku i załącznikach.</a:t>
                      </a:r>
                      <a:endParaRPr lang="en-US" sz="18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T/N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5734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5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Futura" panose="020B0604020202020204" charset="-18"/>
                        </a:rPr>
                        <a:t>Zgodność z zasadą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  <a:p>
                      <a:r>
                        <a:rPr lang="pl-PL" sz="1800" dirty="0">
                          <a:latin typeface="Futura" panose="020B0604020202020204" charset="-18"/>
                        </a:rPr>
                        <a:t>„niewyrządzania znaczącej szkody środowisku” (DNSH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  <a:p>
                      <a:r>
                        <a:rPr lang="pl-PL" sz="1800" dirty="0">
                          <a:latin typeface="Futura" panose="020B0604020202020204" charset="-18"/>
                        </a:rPr>
                        <a:t>– „do no </a:t>
                      </a:r>
                      <a:r>
                        <a:rPr lang="pl-PL" sz="1800" dirty="0" err="1">
                          <a:latin typeface="Futura" panose="020B0604020202020204" charset="-18"/>
                        </a:rPr>
                        <a:t>significant</a:t>
                      </a:r>
                      <a:r>
                        <a:rPr lang="pl-PL" sz="1800" dirty="0">
                          <a:latin typeface="Futura" panose="020B0604020202020204" charset="-18"/>
                        </a:rPr>
                        <a:t> </a:t>
                      </a:r>
                      <a:r>
                        <a:rPr lang="pl-PL" sz="1800" dirty="0" err="1">
                          <a:latin typeface="Futura" panose="020B0604020202020204" charset="-18"/>
                        </a:rPr>
                        <a:t>harm</a:t>
                      </a:r>
                      <a:r>
                        <a:rPr lang="pl-PL" sz="1800" dirty="0">
                          <a:latin typeface="Futura" panose="020B0604020202020204" charset="-18"/>
                        </a:rPr>
                        <a:t>”)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800" dirty="0">
                          <a:latin typeface="Futura" panose="020B0604020202020204" charset="-18"/>
                        </a:rPr>
                        <a:t>Weryfikowane jest zachowanie zgodności z zasadą „niewyrządzania znaczącej szkody środowisku”.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  <a:p>
                      <a:pPr algn="just"/>
                      <a:r>
                        <a:rPr lang="pl-PL" sz="1800" dirty="0">
                          <a:solidFill>
                            <a:schemeClr val="tx2"/>
                          </a:solidFill>
                          <a:latin typeface="Futura" panose="020B0604020202020204" charset="-18"/>
                        </a:rPr>
                        <a:t>Ocena na podstawie informacji zawartych we wniosku i załącznikach</a:t>
                      </a:r>
                      <a:r>
                        <a:rPr lang="pl-PL" sz="1800" dirty="0">
                          <a:latin typeface="Futura" panose="020B0604020202020204" charset="-18"/>
                        </a:rPr>
                        <a:t>, w szczególności na podstawie oświadczenia że na wszystkich etapach realizacji inwestycji, od etapu przygotowania, poprzez etap realizacji, eksploatacji do etapu  zamknięcia, zobowiązuję się do przestrzegania zasady DNSH wynikającej z rozporządzenia Parlamentu Europejskiego i Rady (UE) 2020/852 z dnia 18 czerwca 2020 r. w sprawie ustanowienia ram ułatwiających zrównoważone inwestycje, zmieniające rozporządzenie (UE) 2019/2088 oraz zobowiązuję się do zawarcia w dokumentacji przetargowej wymogu dla Wykonawcy robót, aby dokumentacja techniczno-budowlana oraz realizacja prac modernizacyjnych były spójne z zasadą DNSH, w szczególności aby były realizowane działania na rzecz maksymalizacji wskaźnika (wagowo) odpadów budowlanych i rozbiórkowych innych niż niebezpieczne wytworzonych na placu budowy, możliwych do ponownego użycia, recyklingu i innego odzysku materiałów, uwzględniając lokalne możliwości w tym zakresie jak również rodzaj i charakter danego projektu oraz aby odpowiednio dobrano technologie, materiały i urządzenia mając na celu zachowanie zasady DNSH i do monitorowania i dokumentowania realizacji inwestycji zgodnie z zasadą DNSH oraz przedstawienia na każde wezwanie NFOŚiGW zgromadzonej dokumentacji (np. instrukcje wewnętrzne, decyzje, sprawozdania, fotografia, zaświadczenia/oświadczenia itp.) potwierdzającej stosowanie zasady DNSH w trakcie przygotowania i realizacji inwestycji.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Futura" panose="020B0604020202020204" charset="-18"/>
                        </a:rPr>
                        <a:t>T/N</a:t>
                      </a:r>
                      <a:endParaRPr lang="en-US" sz="18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0111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064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00480E-49A3-6C51-4EC4-F3B0D31A2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3BE0227-EEA6-DCDE-68E0-91A3773F5D03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A90BED-F501-D85D-E798-AB7E077E7E26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BB63FD9-FAD1-B82A-CD01-A2065EEFB8AD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D8AEFEB-45BB-8CAD-0092-A908DD2A8066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9D2E79C-80EE-5627-91EA-040B2F39C036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BC9ED36-2BC9-2033-0746-FC254A3A69C7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6E8B654-80BF-E91D-FCC3-4B96A13E83FA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FA20E021-CD2A-DEAF-67B3-A37E544D3E05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8D4C5C5-CD41-EC74-9A8B-FA7F06F98C92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FC3C6A8-D596-9F6B-DD6A-92B5A96553D9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E6EA359C-529E-AD5D-D82D-E58E517361AB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80BF7FA-D0ED-7979-D08B-22D349088273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C5AB62D-CE2B-EF62-4157-B4FABA43A75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9B7EDE7C-D6B3-DA66-A2FA-1BA60A911A8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9FBC785-9EA3-7800-A0F7-44767F58A343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E804A4B-E718-0131-A1BD-4AA2AFA407F6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D53C881F-029B-A750-A542-95E0FA43E77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7FAA2CEA-90F7-3A41-6DE4-40C1B2F9DD85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D9CE26E-8868-6629-FEC3-701ED5C353A7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63AD97F4-F366-6AEF-8AA2-4F8A5CD76DBC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A17DDD1D-5876-F227-13DC-793FE27EB735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E4CAFD57-5A4C-DA73-08A8-99BC490367D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D85FF7D3-0854-FFA6-3E3C-81DC0A73699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1EAC8FD5-978B-1F77-7D15-A7F0C5721C42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A308A93-6655-E0A3-908B-6D957F6B671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3976009E-6F22-796E-A581-88DE5A284EA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09DA27F6-367D-8D6F-8D48-DE6F726FFBAB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BFAE0A71-2159-B7AF-B42C-146B79561432}"/>
              </a:ext>
            </a:extLst>
          </p:cNvPr>
          <p:cNvSpPr txBox="1"/>
          <p:nvPr/>
        </p:nvSpPr>
        <p:spPr>
          <a:xfrm>
            <a:off x="1693077" y="1539464"/>
            <a:ext cx="11668098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Kryteria oceny wniosków cd.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graphicFrame>
        <p:nvGraphicFramePr>
          <p:cNvPr id="32" name="Tabela 31">
            <a:extLst>
              <a:ext uri="{FF2B5EF4-FFF2-40B4-BE49-F238E27FC236}">
                <a16:creationId xmlns:a16="http://schemas.microsoft.com/office/drawing/2014/main" id="{CECAEBC1-C922-F363-066E-6351346EB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087500"/>
              </p:ext>
            </p:extLst>
          </p:nvPr>
        </p:nvGraphicFramePr>
        <p:xfrm>
          <a:off x="1170344" y="2509803"/>
          <a:ext cx="16752597" cy="65532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072174">
                  <a:extLst>
                    <a:ext uri="{9D8B030D-6E8A-4147-A177-3AD203B41FA5}">
                      <a16:colId xmlns:a16="http://schemas.microsoft.com/office/drawing/2014/main" val="2131980687"/>
                    </a:ext>
                  </a:extLst>
                </a:gridCol>
                <a:gridCol w="3256702">
                  <a:extLst>
                    <a:ext uri="{9D8B030D-6E8A-4147-A177-3AD203B41FA5}">
                      <a16:colId xmlns:a16="http://schemas.microsoft.com/office/drawing/2014/main" val="1136201188"/>
                    </a:ext>
                  </a:extLst>
                </a:gridCol>
                <a:gridCol w="10708247">
                  <a:extLst>
                    <a:ext uri="{9D8B030D-6E8A-4147-A177-3AD203B41FA5}">
                      <a16:colId xmlns:a16="http://schemas.microsoft.com/office/drawing/2014/main" val="1620399090"/>
                    </a:ext>
                  </a:extLst>
                </a:gridCol>
                <a:gridCol w="1715474">
                  <a:extLst>
                    <a:ext uri="{9D8B030D-6E8A-4147-A177-3AD203B41FA5}">
                      <a16:colId xmlns:a16="http://schemas.microsoft.com/office/drawing/2014/main" val="15950986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Nr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Nazwa kryterium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Opis kryterium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Sposób weryfikacji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5285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6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Zwiększenie efektywności energetycznej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Inwestycja przyczyni się do zwiększenia j efektywności energetycznej każdego z </a:t>
                      </a:r>
                      <a:r>
                        <a:rPr lang="pl-PL" sz="2000" kern="1200" dirty="0" err="1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termomodernizowanych</a:t>
                      </a:r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 budynków o min. 30% w zakresie energii pierwotnej w stosunku do stanu istniejącego.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Futura" panose="020B0604020202020204" charset="-18"/>
                      </a:endParaRPr>
                    </a:p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Powyższa wartość wynika z dokumentacji technicznej (audyt energetyczny – ex </a:t>
                      </a:r>
                      <a:r>
                        <a:rPr lang="pl-PL" sz="2000" kern="1200" dirty="0" err="1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ante</a:t>
                      </a:r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), z której wynikają również rekomendowane rozwiązania pod względem ekonomiczno-technicznym.</a:t>
                      </a:r>
                    </a:p>
                    <a:p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informacji zawartych we wniosku i załącznikach.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T/N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5734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7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Obowiązkowy audyt energetyczny – ex </a:t>
                      </a:r>
                      <a:r>
                        <a:rPr lang="pl-PL" sz="2000" kern="1200" dirty="0" err="1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ante</a:t>
                      </a:r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 i audyt energetyczny – ex post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Przedłożono obowiązkowy audyt ex-</a:t>
                      </a:r>
                      <a:r>
                        <a:rPr lang="pl-PL" sz="2000" kern="1200" dirty="0" err="1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ante</a:t>
                      </a:r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, określający zakres inwestycji. Zgodność wnioskowanego przedsięwzięcia z treścią audytu, wynikającego z wytycznych dotyczących przygotowania audytu energetycznego. Dokument ten stanowi załącznik do regulaminu naboru. Wnioskodawca złożył również deklarację o przeprowadzeniu audytu energetycznego ex-post. Termin przekazania audytu ex-post będzie określony w umowie o dofinansowanie.</a:t>
                      </a:r>
                    </a:p>
                    <a:p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informacji zawartych we wniosku i załącznikach.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T/N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011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8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Wymiana lub modernizacja źródła ciepła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Weryfikacja zgodności wymiany lub modernizacji źródła ciepła z RKKK. Źródła wykorzystujące stałe paliwo kopalne są wykluczone w ramach realizacji przedsięwzięcia</a:t>
                      </a:r>
                    </a:p>
                    <a:p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informacji zawartych we wniosku i załącznikach.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T/N/nie dotyczy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4251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9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Obowiązkowa ekspertyza ornitologiczna/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Futura" panose="020B0604020202020204" charset="-18"/>
                      </a:endParaRPr>
                    </a:p>
                    <a:p>
                      <a:r>
                        <a:rPr lang="pl-PL" sz="2000" kern="1200" dirty="0" err="1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chiropterologiczna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Przedłożono obowiązkową ekspertyzę ornitologiczną/</a:t>
                      </a:r>
                      <a:r>
                        <a:rPr lang="pl-PL" sz="2000" kern="1200" dirty="0" err="1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chiropterologiczną</a:t>
                      </a:r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 lub oświadczenie o dostarczeniu ww. ekspertyzy przed rozpoczęciem prac termomodernizacyjnych.</a:t>
                      </a:r>
                    </a:p>
                    <a:p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informacji zawartych we wniosku i załącznikach.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T/N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6333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046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D002D-16AA-42F9-C60E-A7D52BAE1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F3CA790-3C78-A2E0-92C0-2DBC43EE9684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B7F2836-9DF2-E1DA-FF8B-ABFED2C59FD6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F39B4E3-A86F-3F29-19D8-9221B88ADFBD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417FCBE-24F8-95DB-EEDC-369E0966FE94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DCD5600-0CB6-2C36-798B-0B60A3A3018F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8855197-28AD-9BEC-FEDA-E2C1BA6BA0B4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68FB395-3041-EEA0-72DF-39708C31991A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FEB883A-ED9F-73F5-9EC6-8D3777ACAD11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31B90BE-2DF3-6992-6F05-FC9CA39E53BA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67D831E-6B8F-8B13-4D16-A8713328430D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1D46B830-5886-2368-5CA1-704AF6A2A179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D9DA66D-6FEA-8E5C-3F08-82CA3C4838DD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F7635D3-6207-0AF1-96C2-9EA794D4CE6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97098F50-9659-7451-8ED0-9A383243759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1B6095B1-4539-7B13-2BC2-68F5FE4B85F4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AD75220-017D-3BD7-511F-FE34710A8668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2E2498D-6A30-F420-94C1-CFF8987E6A6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186BD026-1AE8-A571-82F9-EC37DB0A6F2E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974B663-5D3A-1124-C945-F1BA9FA593A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74CBF5AC-8383-3ADE-4E92-F2AA08C7F293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E338E0B7-50D0-6CB6-6D8E-2252327F52C4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35A56D86-5EC5-4F9A-15ED-D49767AA7802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A77A7BDB-FD5C-6DD4-E342-131571A004AA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66AA1C36-CA8C-53AA-79C3-A24D1986FCF6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4D01F457-96CA-CE41-E502-574C1F6FE2EC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C51A61D-4857-525D-1450-3DC099BA3B8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389A6958-8D5A-10C2-B1B2-209F389F29EB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0929F53A-4A06-EC0C-7A42-0899C52605BD}"/>
              </a:ext>
            </a:extLst>
          </p:cNvPr>
          <p:cNvSpPr txBox="1"/>
          <p:nvPr/>
        </p:nvSpPr>
        <p:spPr>
          <a:xfrm>
            <a:off x="1693077" y="1539464"/>
            <a:ext cx="11668098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Kryteria oceny wniosków cd.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18D279CF-B923-9FC9-80AF-132CE6EE2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207562"/>
              </p:ext>
            </p:extLst>
          </p:nvPr>
        </p:nvGraphicFramePr>
        <p:xfrm>
          <a:off x="1526032" y="3331135"/>
          <a:ext cx="15923769" cy="36271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019129">
                  <a:extLst>
                    <a:ext uri="{9D8B030D-6E8A-4147-A177-3AD203B41FA5}">
                      <a16:colId xmlns:a16="http://schemas.microsoft.com/office/drawing/2014/main" val="2131980687"/>
                    </a:ext>
                  </a:extLst>
                </a:gridCol>
                <a:gridCol w="3095578">
                  <a:extLst>
                    <a:ext uri="{9D8B030D-6E8A-4147-A177-3AD203B41FA5}">
                      <a16:colId xmlns:a16="http://schemas.microsoft.com/office/drawing/2014/main" val="1136201188"/>
                    </a:ext>
                  </a:extLst>
                </a:gridCol>
                <a:gridCol w="10178460">
                  <a:extLst>
                    <a:ext uri="{9D8B030D-6E8A-4147-A177-3AD203B41FA5}">
                      <a16:colId xmlns:a16="http://schemas.microsoft.com/office/drawing/2014/main" val="1620399090"/>
                    </a:ext>
                  </a:extLst>
                </a:gridCol>
                <a:gridCol w="1630602">
                  <a:extLst>
                    <a:ext uri="{9D8B030D-6E8A-4147-A177-3AD203B41FA5}">
                      <a16:colId xmlns:a16="http://schemas.microsoft.com/office/drawing/2014/main" val="1595098610"/>
                    </a:ext>
                  </a:extLst>
                </a:gridCol>
              </a:tblGrid>
              <a:tr h="117887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Nr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Nazwa kryterium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Opis kryterium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Sposób weryfikacji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5285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10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Udokumentowane prawo do dysponowania gruntami lub obiektami na cele inwestycji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Wnioskodawca posiada udokumentowane prawo do dysponowania gruntami lub obiektami na cele inwestycji dla 100% zakresu rzeczowego inwestycji, bądź posiada zgodę właścicieli nieruchomości na realizację inwestycji.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Futura" panose="020B0604020202020204" charset="-18"/>
                      </a:endParaRPr>
                    </a:p>
                    <a:p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informacji zawartych we wniosku i załącznikach.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T/N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5734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11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Koszt kwalifikowany na jednostkową powierzchnię o regulowanej temperaturze powietrza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Koszt kwalifikowany odniesiony do jednostkowej powierzchni o regulowanej temperaturze nie przekracza 2 000 zł za m</a:t>
                      </a:r>
                      <a:r>
                        <a:rPr lang="pl-PL" sz="2000" kern="1200" baseline="300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2</a:t>
                      </a:r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 powierzchni o regulowanej temperaturze powietrza.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Futura" panose="020B0604020202020204" charset="-18"/>
                      </a:endParaRPr>
                    </a:p>
                    <a:p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informacji zawartych we wniosku i załącznikach</a:t>
                      </a:r>
                      <a:r>
                        <a:rPr lang="pl-PL" sz="2000" kern="1200" dirty="0">
                          <a:solidFill>
                            <a:schemeClr val="accent1"/>
                          </a:solidFill>
                          <a:effectLst/>
                          <a:latin typeface="Futura" panose="020B0604020202020204" charset="-18"/>
                        </a:rPr>
                        <a:t>.</a:t>
                      </a:r>
                      <a:endParaRPr lang="en-US" sz="2000" dirty="0">
                        <a:solidFill>
                          <a:schemeClr val="accent1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T/N/nie dotyczy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0111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814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F94FA5-A28D-B201-A13D-9BAB0F396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676177-5524-F825-DE98-E2771FF9CE89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8EC729B-61F1-3BDB-EEAB-9735DE47C46A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65DBB95-4390-12D1-E465-87D234603B52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1354271-53F2-7653-6E2C-5F4AEDD80BD1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CFE6DAB-D82A-DF3E-153A-3D9347AD05A2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8D3C40C-ED73-C1AC-1321-7B5D1D86BA99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DC53D27-32BC-1EBB-B01E-0D9E30A07C1B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348D480-6014-23A2-922A-DB79F57CBD49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2F983EB-1601-7640-9DA0-BDF9044D30FC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3DD0642-29E0-52B9-03BC-686AB3F54C24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B0984E50-3BA8-8022-20E8-91E93ACFF3B8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66661F7-70CC-7721-4E2D-8ED6F5A66DF7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ABAFA64-8CF2-FE8D-1E29-F632A1DF4DA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E0EEE35-DE87-0152-6894-1E6A628F73F8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FA0467C4-EB91-C47C-B252-37CE5657FFA0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F08D888-8090-DE6E-F578-64745E34C090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7A06C343-C353-A7C5-D460-18D569BA77DF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A14AD9FE-0723-CA40-6DD0-1084589DDF52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E92D3BB-036C-DC67-8421-3DB27829FFD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8E722BAB-4ED3-9014-44B5-B0B209778FDA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C3DC62BB-3894-C477-8552-41D5D4CF21D4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2EBF4DD4-37AA-708F-A730-BD3EAEC2EA1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98D74596-1B34-1B60-E2FE-F1F00CFEB5F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E17FE97C-29B2-4942-E586-7308BBE779D3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BAD11493-942C-968C-069B-E9EAB668EB0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F884DF86-9177-38DF-87EB-5AED05FBAADB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ABA2D0E1-D2C7-291F-6BD1-E146F72FCA34}"/>
              </a:ext>
            </a:extLst>
          </p:cNvPr>
          <p:cNvSpPr txBox="1"/>
          <p:nvPr/>
        </p:nvSpPr>
        <p:spPr>
          <a:xfrm>
            <a:off x="1693077" y="3289290"/>
            <a:ext cx="16428636" cy="7411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000" b="1" dirty="0">
                <a:latin typeface="Futura" panose="020B0604020202020204" charset="-18"/>
              </a:rPr>
              <a:t>Wojewódzki Fundusz składa oświadczenie, że: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1) </a:t>
            </a:r>
            <a:r>
              <a:rPr lang="pl-PL" sz="2000" b="1" noProof="0" dirty="0">
                <a:latin typeface="Futura" panose="020B0604020202020204" charset="-18"/>
              </a:rPr>
              <a:t>zweryfikuje</a:t>
            </a:r>
            <a:r>
              <a:rPr lang="pl-PL" sz="2000" noProof="0" dirty="0">
                <a:latin typeface="Futura" panose="020B0604020202020204" charset="-18"/>
              </a:rPr>
              <a:t> czy Beneficjent Końcowy nie otrzymał już finansowania,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2) </a:t>
            </a:r>
            <a:r>
              <a:rPr lang="pl-PL" sz="2000" b="1" noProof="0" dirty="0">
                <a:latin typeface="Futura" panose="020B0604020202020204" charset="-18"/>
              </a:rPr>
              <a:t>będzie badał</a:t>
            </a:r>
            <a:r>
              <a:rPr lang="pl-PL" sz="2000" noProof="0" dirty="0">
                <a:latin typeface="Futura" panose="020B0604020202020204" charset="-18"/>
              </a:rPr>
              <a:t> czy na terenie Wnioskodawcy nie obowiązuje żadne ustanowione przez jego organy dyskryminujące akty prawa miejscowego,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3) </a:t>
            </a:r>
            <a:r>
              <a:rPr lang="pl-PL" sz="2000" b="1" noProof="0" dirty="0">
                <a:latin typeface="Futura" panose="020B0604020202020204" charset="-18"/>
              </a:rPr>
              <a:t>sprawdzi</a:t>
            </a:r>
            <a:r>
              <a:rPr lang="pl-PL" sz="2000" noProof="0" dirty="0">
                <a:latin typeface="Futura" panose="020B0604020202020204" charset="-18"/>
              </a:rPr>
              <a:t> kwalifikowalność, adekwatność i racjonalność kosztów,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4) </a:t>
            </a:r>
            <a:r>
              <a:rPr lang="pl-PL" sz="2000" b="1" noProof="0" dirty="0">
                <a:latin typeface="Futura" panose="020B0604020202020204" charset="-18"/>
              </a:rPr>
              <a:t>zweryfikuje</a:t>
            </a:r>
            <a:r>
              <a:rPr lang="pl-PL" sz="2000" noProof="0" dirty="0">
                <a:latin typeface="Futura" panose="020B0604020202020204" charset="-18"/>
              </a:rPr>
              <a:t> czy wsparcie nie będzie obejmować infrastruktury związanej z działalnością gospodarczą przekraczającej 20%,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5) </a:t>
            </a:r>
            <a:r>
              <a:rPr lang="pl-PL" sz="2000" b="1" noProof="0" dirty="0">
                <a:latin typeface="Futura" panose="020B0604020202020204" charset="-18"/>
              </a:rPr>
              <a:t>zweryfikuje</a:t>
            </a:r>
            <a:r>
              <a:rPr lang="pl-PL" sz="2000" noProof="0" dirty="0">
                <a:latin typeface="Futura" panose="020B0604020202020204" charset="-18"/>
              </a:rPr>
              <a:t> czy na wszystkich etapach realizacji inwestycji przestrzegana jest zasada DNSH,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6) </a:t>
            </a:r>
            <a:r>
              <a:rPr lang="pl-PL" sz="2000" b="1" noProof="0" dirty="0">
                <a:latin typeface="Futura" panose="020B0604020202020204" charset="-18"/>
              </a:rPr>
              <a:t>zweryfikuje</a:t>
            </a:r>
            <a:r>
              <a:rPr lang="pl-PL" sz="2000" noProof="0" dirty="0">
                <a:latin typeface="Futura" panose="020B0604020202020204" charset="-18"/>
              </a:rPr>
              <a:t>, czy inwestycja przyczynia się do zwiększenia efektywności - 30% w zakresie energii pierwotnej w stosunku do stanu istniejącego,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7) </a:t>
            </a:r>
            <a:r>
              <a:rPr lang="pl-PL" sz="2000" b="1" noProof="0" dirty="0">
                <a:latin typeface="Futura" panose="020B0604020202020204" charset="-18"/>
              </a:rPr>
              <a:t>dopilnuje</a:t>
            </a:r>
            <a:r>
              <a:rPr lang="pl-PL" sz="2000" noProof="0" dirty="0">
                <a:latin typeface="Futura" panose="020B0604020202020204" charset="-18"/>
              </a:rPr>
              <a:t> że Beneficjent Końcowy przedłoży audyt ex-</a:t>
            </a:r>
            <a:r>
              <a:rPr lang="pl-PL" sz="2000" noProof="0" dirty="0" err="1">
                <a:latin typeface="Futura" panose="020B0604020202020204" charset="-18"/>
              </a:rPr>
              <a:t>ante</a:t>
            </a:r>
            <a:r>
              <a:rPr lang="pl-PL" sz="2000" noProof="0" dirty="0">
                <a:latin typeface="Futura" panose="020B0604020202020204" charset="-18"/>
              </a:rPr>
              <a:t> oraz ex-post,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8) </a:t>
            </a:r>
            <a:r>
              <a:rPr lang="pl-PL" sz="2000" b="1" noProof="0" dirty="0">
                <a:latin typeface="Futura" panose="020B0604020202020204" charset="-18"/>
              </a:rPr>
              <a:t>zweryfikuje</a:t>
            </a:r>
            <a:r>
              <a:rPr lang="pl-PL" sz="2000" noProof="0" dirty="0">
                <a:latin typeface="Futura" panose="020B0604020202020204" charset="-18"/>
              </a:rPr>
              <a:t> zgodność wymiany lub modernizacji z RKKK oraz czy przedłożono ekspertyzę ornitologiczną,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9) </a:t>
            </a:r>
            <a:r>
              <a:rPr lang="pl-PL" sz="2000" b="1" noProof="0" dirty="0">
                <a:latin typeface="Futura" panose="020B0604020202020204" charset="-18"/>
              </a:rPr>
              <a:t>zweryfikuje</a:t>
            </a:r>
            <a:r>
              <a:rPr lang="pl-PL" sz="2000" noProof="0" dirty="0">
                <a:latin typeface="Futura" panose="020B0604020202020204" charset="-18"/>
              </a:rPr>
              <a:t> czy beneficjent  posiada udokumentowane prawo do dysponowania gruntami lub obiektami na cele inwestycyjne w 100% zakresu       rzeczowego, </a:t>
            </a:r>
          </a:p>
          <a:p>
            <a:pPr>
              <a:lnSpc>
                <a:spcPct val="150000"/>
              </a:lnSpc>
            </a:pPr>
            <a:r>
              <a:rPr lang="pl-PL" sz="2000" noProof="0" dirty="0">
                <a:latin typeface="Futura" panose="020B0604020202020204" charset="-18"/>
              </a:rPr>
              <a:t>10) </a:t>
            </a:r>
            <a:r>
              <a:rPr lang="pl-PL" sz="2000" b="1" noProof="0" dirty="0">
                <a:latin typeface="Futura" panose="020B0604020202020204" charset="-18"/>
              </a:rPr>
              <a:t>zweryfikuje</a:t>
            </a:r>
            <a:r>
              <a:rPr lang="pl-PL" sz="2000" noProof="0" dirty="0">
                <a:latin typeface="Futura" panose="020B0604020202020204" charset="-18"/>
              </a:rPr>
              <a:t> czy koszt kwalifikowany odniesiony do jednostkowej powierzchni o regulowanej temperaturze nie przekracza 2000 zł za m</a:t>
            </a:r>
            <a:r>
              <a:rPr lang="pl-PL" sz="2000" baseline="30000" noProof="0" dirty="0">
                <a:latin typeface="Futura" panose="020B0604020202020204" charset="-18"/>
              </a:rPr>
              <a:t>2</a:t>
            </a:r>
            <a:r>
              <a:rPr lang="pl-PL" sz="2000" noProof="0" dirty="0">
                <a:latin typeface="Futura" panose="020B0604020202020204" charset="-18"/>
              </a:rPr>
              <a:t> powierzchni o regulowanej temperaturze. </a:t>
            </a:r>
          </a:p>
          <a:p>
            <a:br>
              <a:rPr lang="en-US" sz="2800" dirty="0"/>
            </a:br>
            <a:endParaRPr lang="pl-PL" sz="2800" dirty="0"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endParaRPr lang="en-US" sz="2800" spc="29" dirty="0">
              <a:solidFill>
                <a:srgbClr val="000000"/>
              </a:solidFill>
              <a:latin typeface="Futura" panose="020B0604020202020204" charset="-18"/>
              <a:ea typeface="Futura"/>
              <a:cs typeface="Futura"/>
              <a:sym typeface="Futura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0DF3AD41-3945-B18D-C1DA-425FE9C37F9E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7C15CE90-944C-796F-B894-39F78DA49F41}"/>
              </a:ext>
            </a:extLst>
          </p:cNvPr>
          <p:cNvSpPr txBox="1"/>
          <p:nvPr/>
        </p:nvSpPr>
        <p:spPr>
          <a:xfrm>
            <a:off x="1693077" y="1539464"/>
            <a:ext cx="13101474" cy="1628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Obowiązki Wojewódzkiego Funduszu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3627795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693077" y="3289290"/>
            <a:ext cx="16428636" cy="5758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Futura" panose="020B0604020202020204" charset="-18"/>
              </a:rPr>
              <a:t>1. </a:t>
            </a:r>
            <a:r>
              <a:rPr lang="pl-PL" sz="2300" b="1" dirty="0">
                <a:latin typeface="Futura" panose="020B0604020202020204" charset="-18"/>
              </a:rPr>
              <a:t>Wszystkie niezbędne dane o beneficjencie końcowym</a:t>
            </a:r>
            <a:r>
              <a:rPr lang="pl-PL" sz="2300" dirty="0">
                <a:latin typeface="Futura" panose="020B0604020202020204" charset="-18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pl-PL" sz="2300" dirty="0">
                <a:latin typeface="Futura" panose="020B0604020202020204" charset="-18"/>
              </a:rPr>
              <a:t>2. </a:t>
            </a:r>
            <a:r>
              <a:rPr lang="pl-PL" sz="2300" b="1" dirty="0">
                <a:latin typeface="Futura" panose="020B0604020202020204" charset="-18"/>
              </a:rPr>
              <a:t>Wskazanie dokładnego adresu każdego budynku </a:t>
            </a:r>
            <a:r>
              <a:rPr lang="pl-PL" sz="2300" dirty="0">
                <a:latin typeface="Futura" panose="020B0604020202020204" charset="-18"/>
              </a:rPr>
              <a:t>zgłoszonego do dofinansowania </a:t>
            </a:r>
            <a:r>
              <a:rPr lang="pl-PL" sz="2300" b="1" dirty="0">
                <a:latin typeface="Futura" panose="020B0604020202020204" charset="-18"/>
              </a:rPr>
              <a:t>wraz z potwierdzeniem spełnienia warunków dostępu do środków zgodnie z zapisami programu priorytetowego oraz minimalną gotowość realizacyjną</a:t>
            </a:r>
            <a:r>
              <a:rPr lang="pl-PL" sz="2300" dirty="0">
                <a:latin typeface="Futura" panose="020B0604020202020204" charset="-18"/>
              </a:rPr>
              <a:t>, w tym: </a:t>
            </a:r>
            <a:endParaRPr lang="en-US" sz="23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300" b="1" dirty="0">
                <a:solidFill>
                  <a:schemeClr val="accent1"/>
                </a:solidFill>
                <a:latin typeface="Futura" panose="020B0604020202020204" charset="-18"/>
              </a:rPr>
              <a:t>wstępne porozumienia </a:t>
            </a:r>
            <a:r>
              <a:rPr lang="pl-PL" sz="2300" dirty="0">
                <a:latin typeface="Futura" panose="020B0604020202020204" charset="-18"/>
              </a:rPr>
              <a:t>ze wspólnotami mieszkaniowymi/zgody właścicieli nieruchomości na przeprowadzenie inwestycji (nie dotyczy budynku JST ).</a:t>
            </a:r>
            <a:endParaRPr lang="en-US" sz="23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300" b="1" dirty="0">
                <a:solidFill>
                  <a:schemeClr val="accent1"/>
                </a:solidFill>
                <a:latin typeface="Futura" panose="020B0604020202020204" charset="-18"/>
              </a:rPr>
              <a:t>informacje pozwalające zweryfikować kryteria kwalifikacji inwestycji </a:t>
            </a:r>
            <a:r>
              <a:rPr lang="pl-PL" sz="2300" dirty="0">
                <a:latin typeface="Futura" panose="020B0604020202020204" charset="-18"/>
              </a:rPr>
              <a:t>(</a:t>
            </a:r>
            <a:r>
              <a:rPr lang="pl-PL" sz="2300" u="sng" dirty="0">
                <a:latin typeface="Futura" panose="020B0604020202020204" charset="-18"/>
              </a:rPr>
              <a:t>dla każdego budynku osobno</a:t>
            </a:r>
            <a:r>
              <a:rPr lang="pl-PL" sz="2300" dirty="0">
                <a:latin typeface="Futura" panose="020B0604020202020204" charset="-18"/>
              </a:rPr>
              <a:t>), </a:t>
            </a:r>
            <a:br>
              <a:rPr lang="pl-PL" sz="2300" dirty="0">
                <a:latin typeface="Futura" panose="020B0604020202020204" charset="-18"/>
              </a:rPr>
            </a:br>
            <a:r>
              <a:rPr lang="pl-PL" sz="2300" dirty="0">
                <a:latin typeface="Futura" panose="020B0604020202020204" charset="-18"/>
              </a:rPr>
              <a:t>o których mowa w ust. 7.5 programu priorytetowego.</a:t>
            </a:r>
            <a:endParaRPr lang="en-US" sz="23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300" b="1" dirty="0">
                <a:solidFill>
                  <a:schemeClr val="accent1"/>
                </a:solidFill>
                <a:latin typeface="Futura" panose="020B0604020202020204" charset="-18"/>
              </a:rPr>
              <a:t>informacje związane z pomocą publiczną </a:t>
            </a:r>
            <a:r>
              <a:rPr lang="pl-PL" sz="2300" dirty="0">
                <a:latin typeface="Futura" panose="020B0604020202020204" charset="-18"/>
              </a:rPr>
              <a:t>– informacje o wykorzystywaniu wydajności infrastruktury do prowadzenia działalności gospodarczej w granicach określonych w programie priorytetowym (w programie nie przewiduje się udzielania pomocy publicznej) dla każdego budynku osobno.</a:t>
            </a:r>
          </a:p>
          <a:p>
            <a:pPr lvl="0">
              <a:lnSpc>
                <a:spcPct val="150000"/>
              </a:lnSpc>
            </a:pPr>
            <a:r>
              <a:rPr lang="pl-PL" sz="2300" dirty="0">
                <a:latin typeface="Futura" panose="020B0604020202020204" charset="-18"/>
              </a:rPr>
              <a:t>3. </a:t>
            </a:r>
            <a:r>
              <a:rPr lang="pl-PL" sz="2300" b="1" dirty="0">
                <a:latin typeface="Futura" panose="020B0604020202020204" charset="-18"/>
              </a:rPr>
              <a:t>Audyt ex-</a:t>
            </a:r>
            <a:r>
              <a:rPr lang="pl-PL" sz="2300" b="1" dirty="0" err="1">
                <a:latin typeface="Futura" panose="020B0604020202020204" charset="-18"/>
              </a:rPr>
              <a:t>ante</a:t>
            </a:r>
            <a:r>
              <a:rPr lang="pl-PL" sz="2300" b="1" dirty="0">
                <a:latin typeface="Futura" panose="020B0604020202020204" charset="-18"/>
              </a:rPr>
              <a:t> </a:t>
            </a:r>
            <a:r>
              <a:rPr lang="pl-PL" sz="2300" dirty="0">
                <a:latin typeface="Futura" panose="020B0604020202020204" charset="-18"/>
              </a:rPr>
              <a:t>–</a:t>
            </a:r>
            <a:r>
              <a:rPr lang="pl-PL" sz="2300" b="1" dirty="0">
                <a:latin typeface="Futura" panose="020B0604020202020204" charset="-18"/>
              </a:rPr>
              <a:t> </a:t>
            </a:r>
            <a:r>
              <a:rPr lang="pl-PL" sz="2300" dirty="0">
                <a:latin typeface="Futura" panose="020B0604020202020204" charset="-18"/>
              </a:rPr>
              <a:t>zgodnie ze wzorem opracowanym przez NFOŚiGW, podpisany przez właściwą osobę.</a:t>
            </a:r>
            <a:endParaRPr lang="en-US" sz="2300" dirty="0">
              <a:latin typeface="Futura" panose="020B0604020202020204" charset="-18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6" y="1539464"/>
            <a:ext cx="13061681" cy="16113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4800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Zakres informacji jakie zostaną zawarte we wniosku o dofinansowanie</a:t>
            </a:r>
            <a:endParaRPr lang="en-US" sz="4800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513E6E-FCE8-A17A-EA27-A26350299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F544C3C-CB73-F8B3-26BB-6E85F7906696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3BAAEB0-ABA0-473D-0448-E2D5D9765FC0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4AAFD36-5055-B543-A976-A9F8637FC82E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455A3F4-F7D8-3EDF-B525-E3005AD36555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5106D57-7360-DA79-28FE-D72C16D6722A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8CE067C-5A57-9201-ACE1-B4ADCBE76006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CD38DE9-1128-5AFE-13D2-8DC0D19A7748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1B7658C3-94C2-3624-210E-6B5CF4F92098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40E2F1D-1870-02FF-4079-D2380E73FA8F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B198A3C-2E61-2106-2FE3-CD20875535D4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C9C33696-8154-3D77-F716-82CBA43E637D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7D2ECFB-9055-1056-8976-302A77722C81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6F7E5D9-DD71-972F-64CD-397F8C23D627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BBC2C66-2A36-0401-A160-84A05D56C63A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28AB4CAC-436F-01DA-43C7-6C6D01BBAE08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898FC41D-CD4B-CAB7-7167-BC411CB89916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A84C875B-9C19-E114-F8DA-D0F70ED1B02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89CA330B-2AAF-43D2-8831-D81432DAAC0D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E969160-AB90-1858-982B-72F9C8EA41C5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D834BA6B-86C7-C018-7E79-60922D99B525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7544E5D-D815-E97B-CA06-24A70D678112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E22E7698-DA4D-D3FC-7BAC-66D64CDBA8B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0AC9A141-92F8-C2E8-3217-B495280716CA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BCD83209-FD09-7455-BBC6-4A31DA3488B2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DDC0841D-79F5-65A2-3F1A-910548648984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48F9530-F300-5718-FC9E-1508D2FC1EB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4E15EAA5-137B-8B1E-3592-746A37C1E052}"/>
              </a:ext>
            </a:extLst>
          </p:cNvPr>
          <p:cNvSpPr txBox="1"/>
          <p:nvPr/>
        </p:nvSpPr>
        <p:spPr>
          <a:xfrm>
            <a:off x="1048339" y="2215273"/>
            <a:ext cx="17147234" cy="7197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pl-PL" sz="2100" dirty="0">
                <a:latin typeface="Futura" panose="020B0604020202020204" charset="-18"/>
              </a:rPr>
              <a:t>4. </a:t>
            </a:r>
            <a:r>
              <a:rPr lang="pl-PL" sz="2100" b="1" dirty="0">
                <a:latin typeface="Futura" panose="020B0604020202020204" charset="-18"/>
              </a:rPr>
              <a:t>Wskazanie minimalnego zakresu informacji o inwestycji </a:t>
            </a:r>
            <a:r>
              <a:rPr lang="pl-PL" sz="2100" dirty="0">
                <a:latin typeface="Futura" panose="020B0604020202020204" charset="-18"/>
              </a:rPr>
              <a:t>we wniosku o dofinansowanie, które powinny być </a:t>
            </a:r>
            <a:r>
              <a:rPr lang="pl-PL" sz="2100" u="sng" dirty="0">
                <a:latin typeface="Futura" panose="020B0604020202020204" charset="-18"/>
              </a:rPr>
              <a:t>spójne i/lub bezpośrednio wynikać z opracowanego audytu ex-</a:t>
            </a:r>
            <a:r>
              <a:rPr lang="pl-PL" sz="2100" u="sng" dirty="0" err="1">
                <a:latin typeface="Futura" panose="020B0604020202020204" charset="-18"/>
              </a:rPr>
              <a:t>ante</a:t>
            </a:r>
            <a:r>
              <a:rPr lang="pl-PL" sz="2100" dirty="0">
                <a:latin typeface="Futura" panose="020B0604020202020204" charset="-18"/>
              </a:rPr>
              <a:t>: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koszty całkowite, koszty kwalifikowane w ramach programu, koszty niekwalifikowane wraz ze wskazaniem  źródeł finansowania</a:t>
            </a:r>
            <a:r>
              <a:rPr lang="pl-PL" sz="2100" dirty="0">
                <a:latin typeface="Futura" panose="020B0604020202020204" charset="-18"/>
              </a:rPr>
              <a:t>. Wyliczenie jednostkowego kosztu kwalifikowanego (w odniesieniu do m</a:t>
            </a:r>
            <a:r>
              <a:rPr lang="pl-PL" sz="2100" baseline="30000" dirty="0">
                <a:latin typeface="Futura" panose="020B0604020202020204" charset="-18"/>
              </a:rPr>
              <a:t>2</a:t>
            </a:r>
            <a:r>
              <a:rPr lang="pl-PL" sz="2100" dirty="0">
                <a:latin typeface="Futura" panose="020B0604020202020204" charset="-18"/>
              </a:rPr>
              <a:t> powierzchni  o regulowanej temperaturze powietrza) </a:t>
            </a:r>
            <a:r>
              <a:rPr lang="pl-PL" sz="2100" u="sng" dirty="0">
                <a:latin typeface="Futura" panose="020B0604020202020204" charset="-18"/>
              </a:rPr>
              <a:t>dla każdego budynku.</a:t>
            </a:r>
            <a:endParaRPr lang="en-US" sz="2100" u="sng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daty rozpoczęcia i zakończenia inwestycji </a:t>
            </a:r>
            <a:r>
              <a:rPr lang="pl-PL" sz="2100" dirty="0">
                <a:latin typeface="Futura" panose="020B0604020202020204" charset="-18"/>
              </a:rPr>
              <a:t>(</a:t>
            </a:r>
            <a:r>
              <a:rPr lang="pl-PL" sz="2100" u="sng" dirty="0">
                <a:latin typeface="Futura" panose="020B0604020202020204" charset="-18"/>
              </a:rPr>
              <a:t>dla każdego zadania osobno</a:t>
            </a:r>
            <a:r>
              <a:rPr lang="pl-PL" sz="2100" dirty="0">
                <a:latin typeface="Futura" panose="020B0604020202020204" charset="-18"/>
              </a:rPr>
              <a:t>). 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daty osiągnięcia efektów rzeczowych i ekologicznych wraz z datami złożenia dokumentów potwierdzających osiągnięcie efektów rzeczowych i ekologicznych.</a:t>
            </a:r>
            <a:endParaRPr lang="en-US" sz="2100" b="1" dirty="0">
              <a:solidFill>
                <a:schemeClr val="accent1"/>
              </a:solidFill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wskazanie efektów rzeczowych </a:t>
            </a:r>
            <a:r>
              <a:rPr lang="pl-PL" sz="2100" dirty="0">
                <a:latin typeface="Futura" panose="020B0604020202020204" charset="-18"/>
              </a:rPr>
              <a:t>(minimalnie: liczba budynków, liczba mieszkań, powierzchnia o regulowanej temperaturze powietrza, liczba wymienionych nieefektywnych źródeł ciepła z podziałem na indywidualne źródła ciepła oraz inne niż indywidualne).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wskazanie efektów ekologicznych </a:t>
            </a:r>
            <a:r>
              <a:rPr lang="pl-PL" sz="2100" dirty="0">
                <a:latin typeface="Futura" panose="020B0604020202020204" charset="-18"/>
              </a:rPr>
              <a:t>(minimalnie: zmniejszenie emisji gazów cieplarnianych w Mg/rok, zmniejszenie zużycia energii pierwotnej w GJ/rok, dodatkowa zdolność wytwarzania energii ze źródeł odnawialnych w MW lub kW z podziałem na energię cieplną </a:t>
            </a:r>
            <a:br>
              <a:rPr lang="pl-PL" sz="2100" dirty="0">
                <a:latin typeface="Futura" panose="020B0604020202020204" charset="-18"/>
              </a:rPr>
            </a:br>
            <a:r>
              <a:rPr lang="pl-PL" sz="2100" dirty="0">
                <a:latin typeface="Futura" panose="020B0604020202020204" charset="-18"/>
              </a:rPr>
              <a:t>i energię elektryczną).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wykazanie dla każdego budynku oszczędności energii pierwotnej minimum o 30% </a:t>
            </a:r>
            <a:r>
              <a:rPr lang="pl-PL" sz="2100" dirty="0">
                <a:latin typeface="Futura" panose="020B0604020202020204" charset="-18"/>
              </a:rPr>
              <a:t>(zgodnie z audytem ex - </a:t>
            </a:r>
            <a:r>
              <a:rPr lang="pl-PL" sz="2100" dirty="0" err="1">
                <a:latin typeface="Futura" panose="020B0604020202020204" charset="-18"/>
              </a:rPr>
              <a:t>ante</a:t>
            </a:r>
            <a:r>
              <a:rPr lang="pl-PL" sz="2100" dirty="0">
                <a:latin typeface="Futura" panose="020B0604020202020204" charset="-18"/>
              </a:rPr>
              <a:t>).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informacje wskazujące na likwidację źródeł na paliwa stałe kopalne, a w przypadku indywidualnych źródeł ciepła – na paliwa kopalne.</a:t>
            </a:r>
            <a:endParaRPr lang="en-US" sz="2100" b="1" dirty="0">
              <a:solidFill>
                <a:schemeClr val="accent1"/>
              </a:solidFill>
              <a:latin typeface="Futura" panose="020B0604020202020204" charset="-18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1F051B84-D056-E0A8-186C-ECC330D27010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5EE48BC0-6B7C-E732-ACD1-9C40C846E57A}"/>
              </a:ext>
            </a:extLst>
          </p:cNvPr>
          <p:cNvSpPr txBox="1"/>
          <p:nvPr/>
        </p:nvSpPr>
        <p:spPr>
          <a:xfrm>
            <a:off x="1648271" y="515703"/>
            <a:ext cx="13061681" cy="16113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4800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Zakres informacji jakie zostaną zawarte we wniosku o dofinansowanie</a:t>
            </a:r>
            <a:endParaRPr lang="en-US" sz="4800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2276165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86ED64-3558-9099-B047-30E59DBD2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D4C62DD-243D-4CDE-9328-A2B3427F1FDC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308C569-4E2B-C40A-F304-A166DD6A1EF4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45AFEC8-317A-05E1-7489-EFBE05AF8582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2C84E8-9148-3DC6-6EDF-092D55A301AA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07F0DA6-02AA-D1FB-D07C-6A7EF6A9285D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6E8B084-AAEA-D93F-D337-14E2ACA8500D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6811BE5-6CFA-7CD7-86AC-A8D216F012BA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2D0AF9C5-F5D2-A8DB-86E2-2C6DEBECE453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4BE1698-0C68-154C-F033-F6757F1AFB6D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CB12526-F878-5F93-4D62-7925FAF6DBF7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80AEFA1C-C6CE-8B09-D69C-65B53FF70583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78153AF-CB6D-EA97-EF27-BC6D07A8B951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0E7E5D9-763D-1787-CD39-35BF9B13909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FE230A3-C2AB-466F-6756-2EF9C410A65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A96E147-C6E0-D1D6-3F36-314089A36DDB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CB947E32-C93A-08C6-A4DB-6D3DF0B0614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45812E8A-9CA3-6541-D95C-8CC914CD517F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89FA22C1-1339-9613-553F-F814580F30B2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8527A6B5-CE4A-C071-31D1-77A0273D7AE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61032E80-18C5-00B5-CA0A-E07070995E6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EC85A6C-3123-BCDA-A9B4-3A9205A24CA4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9F485C91-F849-512B-B4D7-4C9DC4177445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F7EB34FC-F06D-F630-C089-5ECE62686227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70C62FF0-1953-2B03-BAED-CC6DBCBAD537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5630397-4D9A-C3B1-4F31-71E6BE39C2CF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7F0B8BDC-0926-3DFC-94C7-EF135D3DB79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8E6AECC8-D697-E3E9-61C8-F0F624336BE6}"/>
              </a:ext>
            </a:extLst>
          </p:cNvPr>
          <p:cNvSpPr txBox="1"/>
          <p:nvPr/>
        </p:nvSpPr>
        <p:spPr>
          <a:xfrm>
            <a:off x="952397" y="2181014"/>
            <a:ext cx="17169316" cy="7640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pl-PL" sz="2100" dirty="0">
                <a:latin typeface="Futura" panose="020B0604020202020204" charset="-18"/>
              </a:rPr>
              <a:t>5. </a:t>
            </a:r>
            <a:r>
              <a:rPr lang="pl-PL" sz="2100" b="1" dirty="0">
                <a:latin typeface="Futura" panose="020B0604020202020204" charset="-18"/>
              </a:rPr>
              <a:t>Pozostałe niezbędne oświadczenia i dokumenty:</a:t>
            </a:r>
            <a:endParaRPr lang="en-US" sz="2100" b="1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ekspertyza ornitologiczna/</a:t>
            </a:r>
            <a:r>
              <a:rPr lang="pl-PL" sz="2100" b="1" dirty="0" err="1">
                <a:solidFill>
                  <a:schemeClr val="accent1"/>
                </a:solidFill>
                <a:latin typeface="Futura" panose="020B0604020202020204" charset="-18"/>
              </a:rPr>
              <a:t>chiropterologiczna</a:t>
            </a:r>
            <a:r>
              <a:rPr lang="pl-PL" sz="2100" dirty="0">
                <a:latin typeface="Futura" panose="020B0604020202020204" charset="-18"/>
              </a:rPr>
              <a:t> </a:t>
            </a: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lub oświadczenie o dostarczeniu ww. ekspertyzy przed rozpoczęciem prac termomodernizacyjnych.</a:t>
            </a:r>
            <a:endParaRPr lang="en-US" sz="2100" b="1" dirty="0">
              <a:solidFill>
                <a:schemeClr val="accent1"/>
              </a:solidFill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oświadczenie</a:t>
            </a:r>
            <a:r>
              <a:rPr lang="pl-PL" sz="2100" dirty="0">
                <a:latin typeface="Futura" panose="020B0604020202020204" charset="-18"/>
              </a:rPr>
              <a:t> o przeprowadzeniu audytu ex post po realizacji inwestycji.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oświadczenie</a:t>
            </a:r>
            <a:r>
              <a:rPr lang="pl-PL" sz="2100" dirty="0">
                <a:latin typeface="Futura" panose="020B0604020202020204" charset="-18"/>
              </a:rPr>
              <a:t> o zachowaniu trwałości inwestycji.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oświadczenie</a:t>
            </a:r>
            <a:r>
              <a:rPr lang="pl-PL" sz="2100" dirty="0">
                <a:latin typeface="Futura" panose="020B0604020202020204" charset="-18"/>
              </a:rPr>
              <a:t> o braku podwójnego finansowania.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oświadczenie JST </a:t>
            </a:r>
            <a:r>
              <a:rPr lang="pl-PL" sz="2100" dirty="0">
                <a:latin typeface="Futura" panose="020B0604020202020204" charset="-18"/>
              </a:rPr>
              <a:t>o nieobowiązywaniu żadnego ustanowionego przez jego organy dyskryminującego aktu prawa miejscowego lub innych podjętych dyskryminujących uchwał oraz nie podjęciu jakichkolwiek działań dyskryminujących, sprzecznych z zasadami, o których mowa w art. 9 ust. 3 rozporządzenia 1060/2021.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oświadczenie</a:t>
            </a:r>
            <a:r>
              <a:rPr lang="pl-PL" sz="2100" dirty="0">
                <a:latin typeface="Futura" panose="020B0604020202020204" charset="-18"/>
              </a:rPr>
              <a:t> dotyczące instalacji OZE realizowanych w ramach inwestycji, że: budowana instalacja OZE jest wyłącznie na potrzeby energetyczne budynku/budynków będących przedmiotem dofinansowania oraz moc planowanej do realizacji instalacji OZE nie przekroczy mocy przyłączeniowej danego obiektu, wynikającej z umowy ze sprzedawcą energii, do zasilania którego instalacja została zaprojektowana.</a:t>
            </a:r>
            <a:endParaRPr lang="en-US" sz="2100" dirty="0">
              <a:latin typeface="Futura" panose="020B0604020202020204" charset="-18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lphaLcParenR"/>
            </a:pPr>
            <a:r>
              <a:rPr lang="pl-PL" sz="2100" b="1" dirty="0">
                <a:solidFill>
                  <a:schemeClr val="accent1"/>
                </a:solidFill>
                <a:latin typeface="Futura" panose="020B0604020202020204" charset="-18"/>
              </a:rPr>
              <a:t>oświadczenie</a:t>
            </a:r>
            <a:r>
              <a:rPr lang="pl-PL" sz="2100" dirty="0">
                <a:latin typeface="Futura" panose="020B0604020202020204" charset="-18"/>
              </a:rPr>
              <a:t> o przestrzeganiu przy planowaniu/realizacji/rozliczeniu inwestycji zasad wynikających z obowiązku realizacji inwestycji zgodnie z zasadami DNSH.</a:t>
            </a:r>
            <a:endParaRPr lang="en-US" sz="2100" dirty="0">
              <a:latin typeface="Futura" panose="020B0604020202020204" charset="-18"/>
            </a:endParaRPr>
          </a:p>
          <a:p>
            <a:pPr lvl="0"/>
            <a:endParaRPr lang="en-US" sz="2400" b="1" dirty="0">
              <a:solidFill>
                <a:schemeClr val="accent1"/>
              </a:solidFill>
              <a:latin typeface="Futura" panose="020B0604020202020204" charset="-18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4EA06132-E0B5-D6F2-FF0C-CC521C0FDABC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3E183CED-8033-4A76-B25F-3BDDD4AC99DF}"/>
              </a:ext>
            </a:extLst>
          </p:cNvPr>
          <p:cNvSpPr txBox="1"/>
          <p:nvPr/>
        </p:nvSpPr>
        <p:spPr>
          <a:xfrm>
            <a:off x="1648271" y="577102"/>
            <a:ext cx="13061681" cy="16113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4800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Zakres informacji jakie zostaną zawarte we wniosku o dofinansowanie</a:t>
            </a:r>
            <a:endParaRPr lang="en-US" sz="4800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3291325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F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78652" y="-477982"/>
            <a:ext cx="3494100" cy="3465368"/>
            <a:chOff x="0" y="0"/>
            <a:chExt cx="920257" cy="9126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0257" cy="912690"/>
            </a:xfrm>
            <a:custGeom>
              <a:avLst/>
              <a:gdLst/>
              <a:ahLst/>
              <a:cxnLst/>
              <a:rect l="l" t="t" r="r" b="b"/>
              <a:pathLst>
                <a:path w="920257" h="912690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868375"/>
                  </a:lnTo>
                  <a:cubicBezTo>
                    <a:pt x="920257" y="880128"/>
                    <a:pt x="915588" y="891400"/>
                    <a:pt x="907277" y="899710"/>
                  </a:cubicBezTo>
                  <a:cubicBezTo>
                    <a:pt x="898967" y="908021"/>
                    <a:pt x="887695" y="912690"/>
                    <a:pt x="875943" y="912690"/>
                  </a:cubicBezTo>
                  <a:lnTo>
                    <a:pt x="44314" y="912690"/>
                  </a:lnTo>
                  <a:cubicBezTo>
                    <a:pt x="32561" y="912690"/>
                    <a:pt x="21290" y="908021"/>
                    <a:pt x="12979" y="899710"/>
                  </a:cubicBezTo>
                  <a:cubicBezTo>
                    <a:pt x="4669" y="891400"/>
                    <a:pt x="0" y="880128"/>
                    <a:pt x="0" y="868375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0257" cy="9507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328691" y="4021300"/>
            <a:ext cx="2144915" cy="2172566"/>
          </a:xfrm>
          <a:custGeom>
            <a:avLst/>
            <a:gdLst/>
            <a:ahLst/>
            <a:cxnLst/>
            <a:rect l="l" t="t" r="r" b="b"/>
            <a:pathLst>
              <a:path w="2144915" h="2172566">
                <a:moveTo>
                  <a:pt x="0" y="0"/>
                </a:moveTo>
                <a:lnTo>
                  <a:pt x="2144915" y="0"/>
                </a:lnTo>
                <a:lnTo>
                  <a:pt x="2144915" y="2172566"/>
                </a:lnTo>
                <a:lnTo>
                  <a:pt x="0" y="2172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778652" y="3221182"/>
            <a:ext cx="3494100" cy="3864585"/>
            <a:chOff x="0" y="0"/>
            <a:chExt cx="920257" cy="10178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778652" y="7326008"/>
            <a:ext cx="3494100" cy="3864585"/>
            <a:chOff x="0" y="0"/>
            <a:chExt cx="920257" cy="10178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44314" y="0"/>
                  </a:moveTo>
                  <a:lnTo>
                    <a:pt x="875943" y="0"/>
                  </a:lnTo>
                  <a:cubicBezTo>
                    <a:pt x="887695" y="0"/>
                    <a:pt x="898967" y="4669"/>
                    <a:pt x="907277" y="12979"/>
                  </a:cubicBezTo>
                  <a:cubicBezTo>
                    <a:pt x="915588" y="21290"/>
                    <a:pt x="920257" y="32561"/>
                    <a:pt x="920257" y="44314"/>
                  </a:cubicBezTo>
                  <a:lnTo>
                    <a:pt x="920257" y="973519"/>
                  </a:lnTo>
                  <a:cubicBezTo>
                    <a:pt x="920257" y="985272"/>
                    <a:pt x="915588" y="996543"/>
                    <a:pt x="907277" y="1004854"/>
                  </a:cubicBezTo>
                  <a:cubicBezTo>
                    <a:pt x="898967" y="1013164"/>
                    <a:pt x="887695" y="1017833"/>
                    <a:pt x="875943" y="1017833"/>
                  </a:cubicBezTo>
                  <a:lnTo>
                    <a:pt x="44314" y="1017833"/>
                  </a:lnTo>
                  <a:cubicBezTo>
                    <a:pt x="32561" y="1017833"/>
                    <a:pt x="21290" y="1013164"/>
                    <a:pt x="12979" y="1004854"/>
                  </a:cubicBezTo>
                  <a:cubicBezTo>
                    <a:pt x="4669" y="996543"/>
                    <a:pt x="0" y="985272"/>
                    <a:pt x="0" y="973519"/>
                  </a:cubicBezTo>
                  <a:lnTo>
                    <a:pt x="0" y="44314"/>
                  </a:lnTo>
                  <a:cubicBezTo>
                    <a:pt x="0" y="32561"/>
                    <a:pt x="4669" y="21290"/>
                    <a:pt x="12979" y="12979"/>
                  </a:cubicBezTo>
                  <a:cubicBezTo>
                    <a:pt x="21290" y="4669"/>
                    <a:pt x="32561" y="0"/>
                    <a:pt x="44314" y="0"/>
                  </a:cubicBezTo>
                  <a:close/>
                </a:path>
              </a:pathLst>
            </a:custGeom>
            <a:solidFill>
              <a:srgbClr val="73ACB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491827" y="3734176"/>
            <a:ext cx="4533191" cy="2952407"/>
            <a:chOff x="0" y="0"/>
            <a:chExt cx="1193927" cy="7775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93927" cy="777589"/>
            </a:xfrm>
            <a:custGeom>
              <a:avLst/>
              <a:gdLst/>
              <a:ahLst/>
              <a:cxnLst/>
              <a:rect l="l" t="t" r="r" b="b"/>
              <a:pathLst>
                <a:path w="1193927" h="777589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743432"/>
                  </a:lnTo>
                  <a:cubicBezTo>
                    <a:pt x="1193927" y="762296"/>
                    <a:pt x="1178634" y="777589"/>
                    <a:pt x="1159770" y="777589"/>
                  </a:cubicBezTo>
                  <a:lnTo>
                    <a:pt x="34157" y="777589"/>
                  </a:lnTo>
                  <a:cubicBezTo>
                    <a:pt x="15292" y="777589"/>
                    <a:pt x="0" y="762296"/>
                    <a:pt x="0" y="743432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193927" cy="815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328691" y="4074942"/>
            <a:ext cx="2144915" cy="2137115"/>
          </a:xfrm>
          <a:custGeom>
            <a:avLst/>
            <a:gdLst/>
            <a:ahLst/>
            <a:cxnLst/>
            <a:rect l="l" t="t" r="r" b="b"/>
            <a:pathLst>
              <a:path w="2144915" h="2137115">
                <a:moveTo>
                  <a:pt x="0" y="0"/>
                </a:moveTo>
                <a:lnTo>
                  <a:pt x="2144915" y="0"/>
                </a:lnTo>
                <a:lnTo>
                  <a:pt x="2144915" y="2137116"/>
                </a:lnTo>
                <a:lnTo>
                  <a:pt x="0" y="21371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4491827" y="-368044"/>
            <a:ext cx="4533191" cy="3890423"/>
            <a:chOff x="0" y="0"/>
            <a:chExt cx="1193927" cy="10246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5A8E54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1337461" y="3919342"/>
            <a:ext cx="2376483" cy="2376483"/>
          </a:xfrm>
          <a:custGeom>
            <a:avLst/>
            <a:gdLst/>
            <a:ahLst/>
            <a:cxnLst/>
            <a:rect l="l" t="t" r="r" b="b"/>
            <a:pathLst>
              <a:path w="2376483" h="2376483">
                <a:moveTo>
                  <a:pt x="0" y="0"/>
                </a:moveTo>
                <a:lnTo>
                  <a:pt x="2376482" y="0"/>
                </a:lnTo>
                <a:lnTo>
                  <a:pt x="2376482" y="2376482"/>
                </a:lnTo>
                <a:lnTo>
                  <a:pt x="0" y="2376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14491827" y="6896132"/>
            <a:ext cx="4533191" cy="4310503"/>
            <a:chOff x="0" y="0"/>
            <a:chExt cx="1193927" cy="113527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93927" cy="1135276"/>
            </a:xfrm>
            <a:custGeom>
              <a:avLst/>
              <a:gdLst/>
              <a:ahLst/>
              <a:cxnLst/>
              <a:rect l="l" t="t" r="r" b="b"/>
              <a:pathLst>
                <a:path w="1193927" h="1135276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1101120"/>
                  </a:lnTo>
                  <a:cubicBezTo>
                    <a:pt x="1193927" y="1119984"/>
                    <a:pt x="1178634" y="1135276"/>
                    <a:pt x="1159770" y="1135276"/>
                  </a:cubicBezTo>
                  <a:lnTo>
                    <a:pt x="34157" y="1135276"/>
                  </a:lnTo>
                  <a:cubicBezTo>
                    <a:pt x="15292" y="1135276"/>
                    <a:pt x="0" y="1119984"/>
                    <a:pt x="0" y="1101120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93927" cy="1173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10794" y="4379945"/>
            <a:ext cx="5650575" cy="282876"/>
            <a:chOff x="0" y="0"/>
            <a:chExt cx="1488217" cy="7450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488217" cy="74502"/>
            </a:xfrm>
            <a:custGeom>
              <a:avLst/>
              <a:gdLst/>
              <a:ahLst/>
              <a:cxnLst/>
              <a:rect l="l" t="t" r="r" b="b"/>
              <a:pathLst>
                <a:path w="1488217" h="74502">
                  <a:moveTo>
                    <a:pt x="27402" y="0"/>
                  </a:moveTo>
                  <a:lnTo>
                    <a:pt x="1460815" y="0"/>
                  </a:lnTo>
                  <a:cubicBezTo>
                    <a:pt x="1468083" y="0"/>
                    <a:pt x="1475053" y="2887"/>
                    <a:pt x="1480191" y="8026"/>
                  </a:cubicBezTo>
                  <a:cubicBezTo>
                    <a:pt x="1485330" y="13165"/>
                    <a:pt x="1488217" y="20135"/>
                    <a:pt x="1488217" y="27402"/>
                  </a:cubicBezTo>
                  <a:lnTo>
                    <a:pt x="1488217" y="47100"/>
                  </a:lnTo>
                  <a:cubicBezTo>
                    <a:pt x="1488217" y="54368"/>
                    <a:pt x="1485330" y="61338"/>
                    <a:pt x="1480191" y="66476"/>
                  </a:cubicBezTo>
                  <a:cubicBezTo>
                    <a:pt x="1475053" y="71615"/>
                    <a:pt x="1468083" y="74502"/>
                    <a:pt x="1460815" y="74502"/>
                  </a:cubicBezTo>
                  <a:lnTo>
                    <a:pt x="27402" y="74502"/>
                  </a:lnTo>
                  <a:cubicBezTo>
                    <a:pt x="20135" y="74502"/>
                    <a:pt x="13165" y="71615"/>
                    <a:pt x="8026" y="66476"/>
                  </a:cubicBezTo>
                  <a:cubicBezTo>
                    <a:pt x="2887" y="61338"/>
                    <a:pt x="0" y="54368"/>
                    <a:pt x="0" y="47100"/>
                  </a:cubicBezTo>
                  <a:lnTo>
                    <a:pt x="0" y="27402"/>
                  </a:lnTo>
                  <a:cubicBezTo>
                    <a:pt x="0" y="20135"/>
                    <a:pt x="2887" y="13165"/>
                    <a:pt x="8026" y="8026"/>
                  </a:cubicBezTo>
                  <a:cubicBezTo>
                    <a:pt x="13165" y="2887"/>
                    <a:pt x="20135" y="0"/>
                    <a:pt x="2740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488217" cy="112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4454879" y="170198"/>
            <a:ext cx="3852171" cy="2722140"/>
          </a:xfrm>
          <a:custGeom>
            <a:avLst/>
            <a:gdLst/>
            <a:ahLst/>
            <a:cxnLst/>
            <a:rect l="l" t="t" r="r" b="b"/>
            <a:pathLst>
              <a:path w="3852171" h="2722140">
                <a:moveTo>
                  <a:pt x="0" y="0"/>
                </a:moveTo>
                <a:lnTo>
                  <a:pt x="3852171" y="0"/>
                </a:lnTo>
                <a:lnTo>
                  <a:pt x="3852171" y="2722140"/>
                </a:lnTo>
                <a:lnTo>
                  <a:pt x="0" y="2722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5210044" y="7380731"/>
            <a:ext cx="2382208" cy="2377877"/>
          </a:xfrm>
          <a:custGeom>
            <a:avLst/>
            <a:gdLst/>
            <a:ahLst/>
            <a:cxnLst/>
            <a:rect l="l" t="t" r="r" b="b"/>
            <a:pathLst>
              <a:path w="2382208" h="2377877">
                <a:moveTo>
                  <a:pt x="0" y="0"/>
                </a:moveTo>
                <a:lnTo>
                  <a:pt x="2382208" y="0"/>
                </a:lnTo>
                <a:lnTo>
                  <a:pt x="2382208" y="2377876"/>
                </a:lnTo>
                <a:lnTo>
                  <a:pt x="0" y="23778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1420551" y="392557"/>
            <a:ext cx="2210303" cy="2182172"/>
          </a:xfrm>
          <a:custGeom>
            <a:avLst/>
            <a:gdLst/>
            <a:ahLst/>
            <a:cxnLst/>
            <a:rect l="l" t="t" r="r" b="b"/>
            <a:pathLst>
              <a:path w="2210303" h="2182172">
                <a:moveTo>
                  <a:pt x="0" y="0"/>
                </a:moveTo>
                <a:lnTo>
                  <a:pt x="2210302" y="0"/>
                </a:lnTo>
                <a:lnTo>
                  <a:pt x="2210302" y="2182172"/>
                </a:lnTo>
                <a:lnTo>
                  <a:pt x="0" y="21821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11636312" y="7845238"/>
            <a:ext cx="1854981" cy="2016283"/>
          </a:xfrm>
          <a:custGeom>
            <a:avLst/>
            <a:gdLst/>
            <a:ahLst/>
            <a:cxnLst/>
            <a:rect l="l" t="t" r="r" b="b"/>
            <a:pathLst>
              <a:path w="1854981" h="2016283">
                <a:moveTo>
                  <a:pt x="0" y="0"/>
                </a:moveTo>
                <a:lnTo>
                  <a:pt x="1854980" y="0"/>
                </a:lnTo>
                <a:lnTo>
                  <a:pt x="1854980" y="2016283"/>
                </a:lnTo>
                <a:lnTo>
                  <a:pt x="0" y="20162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1610794" y="1874975"/>
            <a:ext cx="8017203" cy="2173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54"/>
              </a:lnSpc>
            </a:pPr>
            <a:r>
              <a:rPr lang="en-US" sz="7912" b="1" spc="-3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Dziękuję</a:t>
            </a:r>
          </a:p>
          <a:p>
            <a:pPr algn="l">
              <a:lnSpc>
                <a:spcPts val="7754"/>
              </a:lnSpc>
            </a:pPr>
            <a:r>
              <a:rPr lang="en-US" sz="7912" b="1" spc="-31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 uwagę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10794" y="5229429"/>
            <a:ext cx="5905373" cy="490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7"/>
              </a:lnSpc>
            </a:pPr>
            <a:r>
              <a:rPr lang="pl-PL" sz="3431" b="1" spc="-13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Piotr Skrzyniarz</a:t>
            </a:r>
            <a:endParaRPr lang="en-US" sz="3431" b="1" spc="-13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610794" y="5785693"/>
            <a:ext cx="5715158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pl-PL" sz="2400" dirty="0"/>
              <a:t>Kierownik Zespołu Dotacji</a:t>
            </a:r>
          </a:p>
          <a:p>
            <a:r>
              <a:rPr lang="pl-PL" sz="2400" dirty="0"/>
              <a:t>Wojewódzkiego Funduszu Ochrony Środowiska i Gospodarki Wodnej w Krakowie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675377" y="7259333"/>
            <a:ext cx="5905373" cy="2300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ul. Kanonicza 12, 31-002 Kraków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tel.: 12 422 94 90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faks: 12 422 30 46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e-mail: biuro@wfos.krakow.pl</a:t>
            </a:r>
          </a:p>
          <a:p>
            <a:pPr algn="just">
              <a:lnSpc>
                <a:spcPts val="2700"/>
              </a:lnSpc>
            </a:pPr>
            <a:r>
              <a:rPr lang="en-US" sz="2131" spc="-8">
                <a:solidFill>
                  <a:srgbClr val="000000"/>
                </a:solidFill>
                <a:latin typeface="Futura"/>
                <a:ea typeface="Futura"/>
                <a:cs typeface="Futura"/>
                <a:sym typeface="Futura"/>
              </a:rPr>
              <a:t>www.wfos.krakow.pl</a:t>
            </a:r>
          </a:p>
          <a:p>
            <a:pPr algn="just">
              <a:lnSpc>
                <a:spcPts val="4347"/>
              </a:lnSpc>
            </a:pPr>
            <a:endParaRPr lang="en-US" sz="2131" spc="-8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0CE838-5786-E2C1-D47D-EF6EF2DE8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DBCEB68-DE3D-2A48-6AFB-BCA537BEB833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FA54840-E5C4-CAE2-F626-DB1A3470042E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3240BD2-7F5B-3242-F027-96C49F2F1220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D3D5B66-4DAC-A835-F551-9E16B11ED95E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B25A204-C219-2967-4E5E-E18E34668958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0F0DA4A-5203-8AA8-0E23-F2D2A7CDF851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BF5F53D-578E-9933-AC54-3933E9A5AA65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ABE8660-2E7D-3C54-DBAB-F2AA98455D56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B23D46B-1C87-DC68-DCA5-D0BA76C4EE04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2A685EF-0E6A-B3AB-39F5-6BBDAB75EE02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A9A09EA2-8D34-26F3-AC1D-60723759D047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84D9E446-DB6A-8386-F6E5-8EDB09FEA2FC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B604884-1E84-5D49-9810-9D64DB96C137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58B5FF69-DC59-E5BC-7104-627B4572E548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D4E28619-DDB3-3980-5D39-07E824394982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39C62E2-363B-9E6E-F8F5-6B4D98EAB77E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843328F-3804-7877-9D3A-42DD4C78A62C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FD83829-99F0-6B4B-DAB8-60D6EA1B0F4B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7376229-98DF-D9B9-3A42-8971047647C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5A9E5441-46F7-BFF5-92E5-EAF00C05A1F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55D23A1-11E3-646C-FCCB-E376B68066F1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2B784D19-B3C1-CC2D-7E4C-F003CD3AD42A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5E78D17E-0547-C0F3-99AD-8DC1D994714C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FD47BF7A-8E8D-29E3-39A1-6898F9F7AFD3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457A359-FDFA-C52E-24A3-38D44382C74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D02CCF6A-D4F6-C10C-C95C-3BE797799551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3092BCAB-15EF-ABB3-2739-7BCDF3CC5169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170F7825-0908-8FCB-3531-1D9664D717C9}"/>
              </a:ext>
            </a:extLst>
          </p:cNvPr>
          <p:cNvSpPr txBox="1"/>
          <p:nvPr/>
        </p:nvSpPr>
        <p:spPr>
          <a:xfrm>
            <a:off x="1693076" y="1539464"/>
            <a:ext cx="10973136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Pytania i odpowiedzi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6A6A125F-29C2-2D5C-63EB-05A0B3973C20}"/>
              </a:ext>
            </a:extLst>
          </p:cNvPr>
          <p:cNvSpPr txBox="1"/>
          <p:nvPr/>
        </p:nvSpPr>
        <p:spPr>
          <a:xfrm>
            <a:off x="1693075" y="2781300"/>
            <a:ext cx="16428637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i="1" noProof="0" dirty="0">
                <a:solidFill>
                  <a:schemeClr val="tx2"/>
                </a:solidFill>
                <a:latin typeface="Futura" panose="020B0604020202020204" charset="-18"/>
              </a:rPr>
              <a:t>Pytanie 1</a:t>
            </a:r>
            <a:r>
              <a:rPr lang="pl-PL" i="1" noProof="0" dirty="0">
                <a:solidFill>
                  <a:schemeClr val="tx2"/>
                </a:solidFill>
                <a:latin typeface="Futura" panose="020B0604020202020204" charset="-18"/>
              </a:rPr>
              <a:t> w zakresie spełnienia kryterium własnościowego przez budynki stanowiące zasób komunalny gminy:</a:t>
            </a:r>
          </a:p>
          <a:p>
            <a:pPr>
              <a:lnSpc>
                <a:spcPct val="150000"/>
              </a:lnSpc>
            </a:pPr>
            <a:r>
              <a:rPr lang="pl-PL" noProof="0" dirty="0">
                <a:latin typeface="Futura" panose="020B0604020202020204" charset="-18"/>
              </a:rPr>
              <a:t>Gmina jest jedynym właścicielem budynku, który spełnia wszystkie warunki programu,</a:t>
            </a:r>
            <a:r>
              <a:rPr lang="pl-PL" u="sng" noProof="0" dirty="0">
                <a:latin typeface="Futura" panose="020B0604020202020204" charset="-18"/>
              </a:rPr>
              <a:t> oprócz tego że nie ma co najmniej 2 różnych właścicieli </a:t>
            </a:r>
            <a:r>
              <a:rPr lang="pl-PL" noProof="0" dirty="0">
                <a:latin typeface="Futura" panose="020B0604020202020204" charset="-18"/>
              </a:rPr>
              <a:t>(budynek ten gmina posiada w całości, są wyodrębnione co najmniej 3 lokale, budynek stanowi zasób komunalny)</a:t>
            </a:r>
          </a:p>
          <a:p>
            <a:pPr>
              <a:lnSpc>
                <a:spcPct val="150000"/>
              </a:lnSpc>
            </a:pPr>
            <a:r>
              <a:rPr lang="pl-PL" noProof="0" dirty="0">
                <a:latin typeface="Futura" panose="020B0604020202020204" charset="-18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pl-PL" noProof="0" dirty="0">
                <a:latin typeface="Futura" panose="020B0604020202020204" charset="-18"/>
              </a:rPr>
              <a:t>W związku z powyższym zwracamy się z prośbą o potwierdzenie, czy budynek mieszkalny wielorodzinny: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noProof="0" dirty="0">
                <a:latin typeface="Futura" panose="020B0604020202020204" charset="-18"/>
              </a:rPr>
              <a:t>posiadający co najmniej trzy samodzielne lokale mieszkalne,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noProof="0" dirty="0">
                <a:latin typeface="Futura" panose="020B0604020202020204" charset="-18"/>
              </a:rPr>
              <a:t>stanowiący w całości mieszkaniowy zasób komunalny gminy,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noProof="0" dirty="0">
                <a:latin typeface="Futura" panose="020B0604020202020204" charset="-18"/>
              </a:rPr>
              <a:t>spełniający wszystkie pozostałe kryteria kwalifikowalności określone w programie, (został wybudowany i oddany do użytkowania przed dniem 1 stycznia 1992 r.; położony jest na obszarach, na których działalność prowadziły państwowe gospodarstwa rolne; przed dniem 1 stycznia 1992 r. pozostawał w dyspozycji podmiotów prowadzących działalność w zakresie produkcji rolnej lub okołorolnej)</a:t>
            </a:r>
          </a:p>
          <a:p>
            <a:pPr>
              <a:lnSpc>
                <a:spcPct val="150000"/>
              </a:lnSpc>
            </a:pPr>
            <a:r>
              <a:rPr lang="pl-PL" noProof="0" dirty="0">
                <a:latin typeface="Futura" panose="020B0604020202020204" charset="-18"/>
              </a:rPr>
              <a:t>może zostać objęty wsparciem w ramach Programu Priorytetowego, pomimo że wszystkie lokale mieszkalne posiadają jednego właściciela – gminę.</a:t>
            </a:r>
          </a:p>
          <a:p>
            <a:pPr>
              <a:lnSpc>
                <a:spcPct val="150000"/>
              </a:lnSpc>
            </a:pPr>
            <a:endParaRPr lang="pl-PL" i="1" dirty="0">
              <a:latin typeface="Futura" panose="020B0604020202020204" charset="-18"/>
            </a:endParaRPr>
          </a:p>
          <a:p>
            <a:pPr>
              <a:lnSpc>
                <a:spcPct val="150000"/>
              </a:lnSpc>
            </a:pPr>
            <a:r>
              <a:rPr lang="pl-PL" b="1" i="1" dirty="0">
                <a:solidFill>
                  <a:schemeClr val="tx2"/>
                </a:solidFill>
                <a:latin typeface="Futura" panose="020B0604020202020204" charset="-18"/>
              </a:rPr>
              <a:t>Odpowiedź NFOŚiGW:</a:t>
            </a:r>
          </a:p>
          <a:p>
            <a:pPr>
              <a:lnSpc>
                <a:spcPct val="150000"/>
              </a:lnSpc>
            </a:pPr>
            <a:r>
              <a:rPr lang="pl-PL" dirty="0">
                <a:latin typeface="Futura" panose="020B0604020202020204" charset="-18"/>
              </a:rPr>
              <a:t>Program dopuszcza jednoznacznie do uczestnictwa budynki mieszkalne wielorodzinne w całości posiadane przez Gminę, które równocześnie spełniają pozostałe kryteria kwalifikacji opisane w PP.</a:t>
            </a:r>
            <a:endParaRPr lang="pl-PL" i="1" dirty="0">
              <a:latin typeface="Futura" panose="020B0604020202020204" charset="-1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449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D7992D-2444-9F58-8FFE-D25D560BC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DC28D6C-5DDE-33D5-06F0-179F0DE2BF09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A3730DE-88FF-8067-CA54-51B9C31AB2D5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6BEA1B9-0B5C-28EC-B036-1F5F9ADCF7F3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716DEC0-92C6-0089-088A-D974A0298E9E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83C8EF0-AC24-5337-6E1A-4F51706443FB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90D673E-A3F8-A3D7-5FCB-67AF6A77AD5A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2BF14430-51CB-1053-3F91-35A4B3FF5F5E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0ADED254-F93E-63F5-1F20-F13A5C2B6774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5E096FE-D205-54FD-B5E8-09EE7CC5C5E6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ADB5D6E-A59C-DFC7-8C3B-B5CC9672B273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5655A3E2-96AA-6941-DB4D-EB22DFB85F4B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FC8D71F-C508-CA36-5D14-312B20E9B6F6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30B3BC84-22E5-EB65-8F1A-873707586768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F193FE58-7850-A8F9-50F5-8AE7101B4E14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C86D6F7-76D6-F8BA-A4D5-F81BC20173B1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CEDE71A-8549-4BC0-37F4-5D16908A2525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9A30CEB-63B5-366C-5E80-CDE108C9948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C3EBA21-9D59-F6CA-C5EF-B9A12E3C067D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C4661FC-FB25-482C-CB66-140C9E821699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B6D84323-4BC6-185B-EFB3-FAC30A543C0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A61403A-83D5-AA5D-F32C-F5949184F4BA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6189E49C-3BB1-31AD-51BF-565CCD4458E5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0378B360-B981-3DC0-C57A-D1F622B4936D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CE2878F8-7B10-7C99-4401-67BDB1FBFC31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D046505-A3ED-1977-0EDF-DA7DA560DA3B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2E1E654E-FAEE-4334-BE40-A3B6699FEF7E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52E76EA5-C171-675D-1633-5173B8957830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2B532D87-B521-B07A-12DC-9000A28008D8}"/>
              </a:ext>
            </a:extLst>
          </p:cNvPr>
          <p:cNvSpPr txBox="1"/>
          <p:nvPr/>
        </p:nvSpPr>
        <p:spPr>
          <a:xfrm>
            <a:off x="1707679" y="1299959"/>
            <a:ext cx="10973136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Pytania i odpowiedzi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003B7B24-76FD-82C5-A3D3-E0BFD8ADF41D}"/>
              </a:ext>
            </a:extLst>
          </p:cNvPr>
          <p:cNvSpPr txBox="1"/>
          <p:nvPr/>
        </p:nvSpPr>
        <p:spPr>
          <a:xfrm>
            <a:off x="997528" y="2264943"/>
            <a:ext cx="17131112" cy="7524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b="1" i="1" dirty="0">
                <a:solidFill>
                  <a:schemeClr val="tx2"/>
                </a:solidFill>
                <a:latin typeface="Futura" panose="020B0604020202020204" charset="-18"/>
              </a:rPr>
              <a:t>Pytanie 2:</a:t>
            </a:r>
          </a:p>
          <a:p>
            <a:pPr algn="just">
              <a:lnSpc>
                <a:spcPct val="150000"/>
              </a:lnSpc>
            </a:pPr>
            <a:r>
              <a:rPr lang="pl-PL" noProof="0" dirty="0">
                <a:latin typeface="Futura" panose="020B0604020202020204" charset="-18"/>
              </a:rPr>
              <a:t>Czy mieszkańcy lokali mieszkalnych zamieszkujący w budynkach w obrębie wspólnot mieszkaniowych (zarówno formalnych, jak </a:t>
            </a:r>
            <a:br>
              <a:rPr lang="pl-PL" noProof="0" dirty="0">
                <a:latin typeface="Futura" panose="020B0604020202020204" charset="-18"/>
              </a:rPr>
            </a:br>
            <a:r>
              <a:rPr lang="pl-PL" noProof="0" dirty="0">
                <a:latin typeface="Futura" panose="020B0604020202020204" charset="-18"/>
              </a:rPr>
              <a:t>i nieformalnych) powinni mieć uregulowany stosunek własnościowy np. wynikający z dziedziczenia?</a:t>
            </a:r>
            <a:br>
              <a:rPr lang="en-US" dirty="0">
                <a:latin typeface="Futura" panose="020B0604020202020204" charset="-18"/>
              </a:rPr>
            </a:br>
            <a:endParaRPr lang="pl-PL" dirty="0"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b="1" i="1" dirty="0">
                <a:solidFill>
                  <a:schemeClr val="tx2"/>
                </a:solidFill>
                <a:latin typeface="Futura" panose="020B0604020202020204" charset="-18"/>
              </a:rPr>
              <a:t>Odpowiedź NFOŚiGW:</a:t>
            </a:r>
          </a:p>
          <a:p>
            <a:pPr algn="just">
              <a:lnSpc>
                <a:spcPct val="150000"/>
              </a:lnSpc>
            </a:pPr>
            <a:r>
              <a:rPr lang="pl-PL" noProof="0" dirty="0">
                <a:latin typeface="Futura" panose="020B0604020202020204" charset="-18"/>
              </a:rPr>
              <a:t>„Należy uznać, że na etapie składania ankiet takie informacje nie są niezbędne a PP tych kwestii nie precyzuje. W ocenie NFOŚiGW, program nie powinien odrzucać na wstępie wszystkich inwestycji, które mają jakiekolwiek problemy – gdyż program został dedykowany budynkom mieszkalnych, gdzie tych problemów może być o wiele więcej, (np. pustostany zadłużenia, zagrożenie bezpieczeństwa konstrukcji, samowole budowlane itp.). Samo dopuszczenie do programu: tzw. „nieformalnych wspólnot” sugeruje, że należy spodziewać się, że ten sektor wymagać będzie szerszego wsparcia zarówno w zakresie finansowym jak i organizacyjnym i prawnym. Zakłada się, że na podstawie zebranych ankiet, poszczególne </a:t>
            </a:r>
            <a:r>
              <a:rPr lang="pl-PL" noProof="0" dirty="0" err="1">
                <a:latin typeface="Futura" panose="020B0604020202020204" charset="-18"/>
              </a:rPr>
              <a:t>wfośigw</a:t>
            </a:r>
            <a:r>
              <a:rPr lang="pl-PL" noProof="0" dirty="0">
                <a:latin typeface="Futura" panose="020B0604020202020204" charset="-18"/>
              </a:rPr>
              <a:t> mogą zebrać katalog spraw do poruszenia/ucywilizowania przed ewentualnym opracowaniem wzoru umowy o dofinansowanie na poszczególne inwestycji, które część tych kwestii będą mogły rozstrzygać jako warunek pozyskania środków. Obecnie uznać należy, że to nie ten etap wdrażania programu.”</a:t>
            </a:r>
          </a:p>
          <a:p>
            <a:pPr algn="just">
              <a:lnSpc>
                <a:spcPct val="150000"/>
              </a:lnSpc>
            </a:pPr>
            <a:endParaRPr lang="pl-PL" b="1" i="1" dirty="0">
              <a:solidFill>
                <a:schemeClr val="tx2"/>
              </a:solidFill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b="1" i="1" dirty="0">
                <a:solidFill>
                  <a:schemeClr val="tx2"/>
                </a:solidFill>
                <a:latin typeface="Futura" panose="020B0604020202020204" charset="-18"/>
              </a:rPr>
              <a:t>Stanowisko Wojewódzkiego Funduszu:</a:t>
            </a:r>
          </a:p>
          <a:p>
            <a:pPr algn="just">
              <a:lnSpc>
                <a:spcPct val="150000"/>
              </a:lnSpc>
            </a:pPr>
            <a:r>
              <a:rPr lang="pl-PL" dirty="0">
                <a:latin typeface="Futura" panose="020B0604020202020204" charset="-18"/>
              </a:rPr>
              <a:t>Zgodnie z Kryteriami oceny wniosków składanych przez Beneficjentów Końcowych Wojewódzki Fundusz musi zweryfikować czy Wnioskodawca posiada </a:t>
            </a:r>
            <a:r>
              <a:rPr lang="pl-PL" u="sng" dirty="0">
                <a:latin typeface="Futura" panose="020B0604020202020204" charset="-18"/>
              </a:rPr>
              <a:t>udokumentowane prawo do dysponowania gruntami lub obiektami na cele inwestycji dla 100% zakresu rzeczowego </a:t>
            </a:r>
            <a:r>
              <a:rPr lang="pl-PL" dirty="0">
                <a:latin typeface="Futura" panose="020B0604020202020204" charset="-18"/>
              </a:rPr>
              <a:t>inwestycji, bądź posiada zgodę </a:t>
            </a:r>
            <a:r>
              <a:rPr lang="pl-PL" u="sng" dirty="0">
                <a:latin typeface="Futura" panose="020B0604020202020204" charset="-18"/>
              </a:rPr>
              <a:t>właścicieli nieruchomości na realizację inwestycji</a:t>
            </a:r>
            <a:r>
              <a:rPr lang="pl-PL" dirty="0">
                <a:latin typeface="Futura" panose="020B0604020202020204" charset="-18"/>
              </a:rPr>
              <a:t>, w związku z powyższym wszelkie kwestie własności/dysponowania powinny zostać uregulowane do etapu złożenia wniosku. Dokumenty wewnętrzne Funduszu dotyczące Programu są na etapie przygotowania.</a:t>
            </a:r>
            <a:endParaRPr lang="en-US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114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093339" y="2643818"/>
            <a:ext cx="16829602" cy="8014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000" b="1" dirty="0">
                <a:latin typeface="Futura" panose="020B0604020202020204" charset="-18"/>
              </a:rPr>
              <a:t>Celem programu </a:t>
            </a:r>
            <a:r>
              <a:rPr lang="pl-PL" sz="2000" dirty="0">
                <a:latin typeface="Futura" panose="020B0604020202020204" charset="-18"/>
              </a:rPr>
              <a:t>jest poprawa efektywności energetycznej </a:t>
            </a:r>
            <a:r>
              <a:rPr lang="pl-PL" sz="2000" u="sng" dirty="0">
                <a:latin typeface="Futura" panose="020B0604020202020204" charset="-18"/>
              </a:rPr>
              <a:t>wielorodzinnych budynków mieszkalnych </a:t>
            </a:r>
            <a:r>
              <a:rPr lang="pl-PL" sz="2000" dirty="0">
                <a:latin typeface="Futura" panose="020B0604020202020204" charset="-18"/>
              </a:rPr>
              <a:t>położonych na </a:t>
            </a:r>
            <a:r>
              <a:rPr lang="pl-PL" sz="2000" u="sng" dirty="0">
                <a:latin typeface="Futura" panose="020B0604020202020204" charset="-18"/>
              </a:rPr>
              <a:t>terenach wiejskich </a:t>
            </a:r>
            <a:r>
              <a:rPr lang="pl-PL" sz="2000" dirty="0">
                <a:latin typeface="Futura" panose="020B0604020202020204" charset="-18"/>
              </a:rPr>
              <a:t>dotkniętych ubóstwem energetycznym związanym z </a:t>
            </a:r>
            <a:r>
              <a:rPr lang="pl-PL" sz="2000" u="sng" dirty="0">
                <a:latin typeface="Futura" panose="020B0604020202020204" charset="-18"/>
              </a:rPr>
              <a:t>procesami transformacji ustrojowej</a:t>
            </a:r>
            <a:r>
              <a:rPr lang="pl-PL" sz="2000" dirty="0">
                <a:latin typeface="Futura" panose="020B0604020202020204" charset="-18"/>
              </a:rPr>
              <a:t>, poprzez zmniejszenie zapotrzebowania budynków na energię, w tym poprzez zastosowanie odnawialnych źródeł energii</a:t>
            </a:r>
          </a:p>
          <a:p>
            <a:pPr algn="just">
              <a:lnSpc>
                <a:spcPts val="3714"/>
              </a:lnSpc>
            </a:pPr>
            <a:endParaRPr lang="pl-PL" sz="2000" dirty="0"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sz="2000" b="1" dirty="0">
                <a:latin typeface="Futura" panose="020B0604020202020204" charset="-18"/>
              </a:rPr>
              <a:t>Wielorodzinne budynki </a:t>
            </a:r>
            <a:r>
              <a:rPr lang="pl-PL" sz="2000" dirty="0">
                <a:latin typeface="Futura" panose="020B0604020202020204" charset="-18"/>
              </a:rPr>
              <a:t>mieszkalne wg. Programu to budynki, </a:t>
            </a:r>
            <a:r>
              <a:rPr lang="pl-PL" sz="2000" u="sng" dirty="0">
                <a:latin typeface="Futura" panose="020B0604020202020204" charset="-18"/>
              </a:rPr>
              <a:t>w których funkcjonują wspólnoty mieszkaniowe formalne bądź nieformalne</a:t>
            </a:r>
            <a:r>
              <a:rPr lang="pl-PL" sz="2000" dirty="0">
                <a:latin typeface="Futura" panose="020B0604020202020204" charset="-18"/>
              </a:rPr>
              <a:t>, pod warunkiem że przed dniem 1 stycznia 1992 r. stanowiły one mienie Skarbu Państwa lub własność rolniczych spółdzielni produkcyjnych</a:t>
            </a:r>
          </a:p>
          <a:p>
            <a:pPr algn="just">
              <a:lnSpc>
                <a:spcPts val="3714"/>
              </a:lnSpc>
            </a:pPr>
            <a:endParaRPr lang="pl-PL" sz="2000" dirty="0"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sz="2000" b="1" dirty="0">
                <a:latin typeface="Futura" panose="020B0604020202020204" charset="-18"/>
              </a:rPr>
              <a:t>Tereny wiejskie dotknięte ubóstwem energetycznym </a:t>
            </a:r>
            <a:r>
              <a:rPr lang="pl-PL" sz="2000" dirty="0">
                <a:latin typeface="Futura" panose="020B0604020202020204" charset="-18"/>
              </a:rPr>
              <a:t>związanym z procesami transformacji ustrojowej wg. Programu to </a:t>
            </a:r>
            <a:r>
              <a:rPr lang="pl-PL" sz="2000" u="sng" dirty="0">
                <a:latin typeface="Futura" panose="020B0604020202020204" charset="-18"/>
              </a:rPr>
              <a:t>obszary, gdzie znajdowały się zasoby dawnych podmiotów gospodarki uspołecznionej - państwowych gospodarstw rolnych, przedsiębiorstw państwowych i rolniczych spółdzielni produkcyjnych</a:t>
            </a:r>
          </a:p>
          <a:p>
            <a:pPr algn="just"/>
            <a:endParaRPr lang="pl-PL" sz="2000" u="sng" dirty="0"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sz="2000" dirty="0">
                <a:latin typeface="Futura" panose="020B0604020202020204" charset="-18"/>
              </a:rPr>
              <a:t>Program wpłynie na poprawę stanu infrastruktury wielorodzinnych budynków mieszkalnych poprawiając jakość powietrza </a:t>
            </a:r>
            <a:br>
              <a:rPr lang="pl-PL" sz="2000" dirty="0">
                <a:latin typeface="Futura" panose="020B0604020202020204" charset="-18"/>
              </a:rPr>
            </a:br>
            <a:r>
              <a:rPr lang="pl-PL" sz="2000" dirty="0">
                <a:latin typeface="Futura" panose="020B0604020202020204" charset="-18"/>
              </a:rPr>
              <a:t>i komfort cieplny użytkowników poprzez m.in. poprawę efektywności energetycznej i likwidację źródeł ciepła na stałe paliwa kopalne, a także przyczyni się do likwidacji ubóstwa energetycznego na terenach wiejskich.</a:t>
            </a:r>
            <a:endParaRPr lang="en-US" sz="2000" dirty="0">
              <a:latin typeface="Futura" panose="020B0604020202020204" charset="-18"/>
            </a:endParaRPr>
          </a:p>
          <a:p>
            <a:pPr algn="just"/>
            <a:endParaRPr lang="en-US" sz="2000" u="sng" dirty="0"/>
          </a:p>
          <a:p>
            <a:pPr algn="just">
              <a:lnSpc>
                <a:spcPts val="3714"/>
              </a:lnSpc>
            </a:pPr>
            <a:endParaRPr lang="pl-PL" sz="2000" dirty="0"/>
          </a:p>
          <a:p>
            <a:pPr algn="just">
              <a:lnSpc>
                <a:spcPts val="3714"/>
              </a:lnSpc>
            </a:pPr>
            <a:endParaRPr lang="pl-PL" sz="2000" dirty="0"/>
          </a:p>
          <a:p>
            <a:pPr algn="just">
              <a:lnSpc>
                <a:spcPts val="3714"/>
              </a:lnSpc>
            </a:pP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Cel Programu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6F6F97-6656-3D5D-00F9-2B352E573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F50B502-9187-278B-D01B-03B737284E4E}"/>
              </a:ext>
            </a:extLst>
          </p:cNvPr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AEF07E3-B3C5-5E16-86E2-A019AB4708FF}"/>
              </a:ext>
            </a:extLst>
          </p:cNvPr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BF13DCA-31F1-D38A-0825-A2924C2561A2}"/>
                </a:ext>
              </a:extLst>
            </p:cNvPr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C2FDCD2-3F09-8AFC-3EA0-392E5B9ACC2E}"/>
                </a:ext>
              </a:extLst>
            </p:cNvPr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55C0E0D-42A2-5A93-82E3-38C8B58D3D86}"/>
              </a:ext>
            </a:extLst>
          </p:cNvPr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708CB19-14B6-07D7-1181-AF05D07FDFAA}"/>
                </a:ext>
              </a:extLst>
            </p:cNvPr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B291AB9-388C-B926-D607-834D9269FE16}"/>
                </a:ext>
              </a:extLst>
            </p:cNvPr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80FAB05-293D-4951-0F27-D7A2B3325A10}"/>
              </a:ext>
            </a:extLst>
          </p:cNvPr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74F56AE-3693-1DA9-C541-D004E2C15D40}"/>
                </a:ext>
              </a:extLst>
            </p:cNvPr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B1BA9E3-14E9-4593-5155-EC0F38DF79AC}"/>
                </a:ext>
              </a:extLst>
            </p:cNvPr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12F43151-61B8-6EB6-C524-10E05B68029C}"/>
              </a:ext>
            </a:extLst>
          </p:cNvPr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1AE3721-FA6A-FE8C-4FE1-D1D8EE2D4843}"/>
              </a:ext>
            </a:extLst>
          </p:cNvPr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15B3B04-73A9-5091-6A68-48A0957C5836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F7EAD1E-4445-741D-51D1-92EABBC2BCA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97B9B18-29AA-DC38-E0AF-71D2FF592D54}"/>
              </a:ext>
            </a:extLst>
          </p:cNvPr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C065154F-11A8-E486-26D1-E7259540DF2C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4D00A0B-5589-A8E7-F093-170DF072F7C0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A74ADE65-C198-39E8-E3F4-55FCF8B5B091}"/>
              </a:ext>
            </a:extLst>
          </p:cNvPr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C11D01E-5EF3-974D-F0A9-FF99ED65F76D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019F91C0-1F32-3B77-C4E1-A44DC3F7E482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7CFB4BE7-C901-8D52-7999-0529DEBC722B}"/>
              </a:ext>
            </a:extLst>
          </p:cNvPr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1F5699DA-983D-BE20-B586-EA8A91A4839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068F455C-FE3C-33A9-DBB1-17EBF55658A4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5C42D8B0-EB7B-E736-D785-6AB482E25A5A}"/>
              </a:ext>
            </a:extLst>
          </p:cNvPr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1D6B80B8-C352-ED30-9423-1D244FAA74B3}"/>
                </a:ext>
              </a:extLst>
            </p:cNvPr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165F909-3290-B47B-896D-5E565A152C05}"/>
                </a:ext>
              </a:extLst>
            </p:cNvPr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3F2C7691-8A37-7CB5-AC85-6A7C61E41A7A}"/>
              </a:ext>
            </a:extLst>
          </p:cNvPr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36098F67-62C2-2623-308B-9BDB018E414E}"/>
              </a:ext>
            </a:extLst>
          </p:cNvPr>
          <p:cNvSpPr txBox="1"/>
          <p:nvPr/>
        </p:nvSpPr>
        <p:spPr>
          <a:xfrm>
            <a:off x="1707679" y="1299959"/>
            <a:ext cx="10973136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Pytania i odpowiedzi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F6D914D3-2011-E286-C3D7-ED7407F04AF8}"/>
              </a:ext>
            </a:extLst>
          </p:cNvPr>
          <p:cNvSpPr txBox="1"/>
          <p:nvPr/>
        </p:nvSpPr>
        <p:spPr>
          <a:xfrm>
            <a:off x="1677772" y="2756853"/>
            <a:ext cx="1621659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latin typeface="Futura" panose="020B0604020202020204" charset="-18"/>
              </a:rPr>
              <a:t>Zgodnie z Ustawą z dnia 7 lipca 1994 Prawo Budowlane:</a:t>
            </a:r>
          </a:p>
          <a:p>
            <a:endParaRPr lang="pl-PL" sz="2400" dirty="0">
              <a:latin typeface="Futura" panose="020B0604020202020204" charset="-18"/>
            </a:endParaRPr>
          </a:p>
          <a:p>
            <a:r>
              <a:rPr lang="pl-PL" sz="2400" noProof="0" dirty="0">
                <a:latin typeface="Futura" panose="020B0604020202020204" charset="-18"/>
              </a:rPr>
              <a:t>Art.3 ust. 11) Ilekroć w ustawie jest mowa o:</a:t>
            </a:r>
          </a:p>
          <a:p>
            <a:endParaRPr lang="pl-PL" sz="2400" noProof="0" dirty="0">
              <a:latin typeface="Futura" panose="020B0604020202020204" charset="-18"/>
            </a:endParaRPr>
          </a:p>
          <a:p>
            <a:r>
              <a:rPr lang="pl-PL" sz="2400" noProof="0" dirty="0">
                <a:latin typeface="Futura" panose="020B0604020202020204" charset="-18"/>
              </a:rPr>
              <a:t>11) </a:t>
            </a:r>
            <a:r>
              <a:rPr lang="pl-PL" sz="2400" b="1" noProof="0" dirty="0">
                <a:latin typeface="Futura" panose="020B0604020202020204" charset="-18"/>
              </a:rPr>
              <a:t>prawie do dysponowania nieruchomością na cele budowlane </a:t>
            </a:r>
            <a:r>
              <a:rPr lang="pl-PL" sz="2400" noProof="0" dirty="0">
                <a:latin typeface="Futura" panose="020B0604020202020204" charset="-18"/>
              </a:rPr>
              <a:t>– należy przez to rozumieć tytuł prawny wynikający z prawa własności, użytkowania wieczystego, zarządu, ograniczonego prawa rzeczowego albo stosunku zobowiązaniowego, przewidującego uprawnienia do wykonywania robót budowlanych;</a:t>
            </a:r>
          </a:p>
        </p:txBody>
      </p:sp>
    </p:spTree>
    <p:extLst>
      <p:ext uri="{BB962C8B-B14F-4D97-AF65-F5344CB8AC3E}">
        <p14:creationId xmlns:p14="http://schemas.microsoft.com/office/powerpoint/2010/main" val="1687134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693077" y="3289290"/>
            <a:ext cx="14887407" cy="5071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800" b="1" dirty="0">
                <a:latin typeface="Futura" panose="020B0604020202020204" charset="-18"/>
              </a:rPr>
              <a:t>Beneficjentami końcowymi </a:t>
            </a:r>
            <a:r>
              <a:rPr lang="pl-PL" sz="2800" dirty="0">
                <a:latin typeface="Futura" panose="020B0604020202020204" charset="-18"/>
              </a:rPr>
              <a:t>są </a:t>
            </a:r>
            <a:r>
              <a:rPr lang="pl-PL" sz="2800" b="1" dirty="0">
                <a:latin typeface="Futura" panose="020B0604020202020204" charset="-18"/>
              </a:rPr>
              <a:t>jednostki samorządu terytorialnego</a:t>
            </a:r>
            <a:r>
              <a:rPr lang="pl-PL" sz="2800" dirty="0">
                <a:latin typeface="Futura" panose="020B0604020202020204" charset="-18"/>
              </a:rPr>
              <a:t>, które realizują Program na obszarze swojej właściwości terytorialnej</a:t>
            </a:r>
          </a:p>
          <a:p>
            <a:pPr algn="just">
              <a:lnSpc>
                <a:spcPct val="150000"/>
              </a:lnSpc>
            </a:pPr>
            <a:endParaRPr lang="en-US" sz="2800" spc="29" dirty="0">
              <a:solidFill>
                <a:srgbClr val="000000"/>
              </a:solidFill>
              <a:latin typeface="Futura" panose="020B0604020202020204" charset="-18"/>
              <a:ea typeface="Futura"/>
              <a:cs typeface="Futura"/>
              <a:sym typeface="Futura"/>
            </a:endParaRPr>
          </a:p>
          <a:p>
            <a:pPr algn="just">
              <a:lnSpc>
                <a:spcPct val="150000"/>
              </a:lnSpc>
            </a:pPr>
            <a:r>
              <a:rPr lang="pl-PL" sz="2800" dirty="0">
                <a:latin typeface="Futura" panose="020B0604020202020204" charset="-18"/>
              </a:rPr>
              <a:t>Jednostki samorządu terytorialnego wdrażają Program poprzez wybór, obsługę i rozliczanie inwestycji realizowanych przez </a:t>
            </a:r>
            <a:r>
              <a:rPr lang="pl-PL" sz="2800" b="1" dirty="0">
                <a:latin typeface="Futura" panose="020B0604020202020204" charset="-18"/>
              </a:rPr>
              <a:t>wspólnoty mieszkaniowe </a:t>
            </a:r>
            <a:r>
              <a:rPr lang="pl-PL" sz="2800" dirty="0">
                <a:latin typeface="Futura" panose="020B0604020202020204" charset="-18"/>
              </a:rPr>
              <a:t>– zarówno </a:t>
            </a:r>
            <a:r>
              <a:rPr lang="pl-PL" sz="2800" u="sng" dirty="0">
                <a:latin typeface="Futura" panose="020B0604020202020204" charset="-18"/>
              </a:rPr>
              <a:t>formalne</a:t>
            </a:r>
            <a:r>
              <a:rPr lang="pl-PL" sz="2800" dirty="0">
                <a:latin typeface="Futura" panose="020B0604020202020204" charset="-18"/>
              </a:rPr>
              <a:t> w rozumieniu ustawy z dnia 24 czerwca 1994 r. o własności lokali, jak i </a:t>
            </a:r>
            <a:r>
              <a:rPr lang="pl-PL" sz="2800" u="sng" dirty="0">
                <a:latin typeface="Futura" panose="020B0604020202020204" charset="-18"/>
              </a:rPr>
              <a:t>wspólnoty nieformalne</a:t>
            </a:r>
            <a:r>
              <a:rPr lang="pl-PL" sz="2800" dirty="0">
                <a:latin typeface="Futura" panose="020B0604020202020204" charset="-18"/>
              </a:rPr>
              <a:t>, </a:t>
            </a:r>
            <a:br>
              <a:rPr lang="pl-PL" sz="2800" dirty="0">
                <a:latin typeface="Futura" panose="020B0604020202020204" charset="-18"/>
              </a:rPr>
            </a:br>
            <a:r>
              <a:rPr lang="pl-PL" sz="2800" dirty="0">
                <a:latin typeface="Futura" panose="020B0604020202020204" charset="-18"/>
              </a:rPr>
              <a:t>z zastrzeżeniem sytuacji, dla których w budynku/budynkach objętym/</a:t>
            </a:r>
            <a:r>
              <a:rPr lang="pl-PL" sz="2800" dirty="0" err="1">
                <a:latin typeface="Futura" panose="020B0604020202020204" charset="-18"/>
              </a:rPr>
              <a:t>ych</a:t>
            </a:r>
            <a:r>
              <a:rPr lang="pl-PL" sz="2800" dirty="0">
                <a:latin typeface="Futura" panose="020B0604020202020204" charset="-18"/>
              </a:rPr>
              <a:t> inwestycją jednostka samorządu terytorialnego posiada lokale mieszkalne</a:t>
            </a:r>
            <a:endParaRPr lang="en-US" sz="2800" dirty="0">
              <a:latin typeface="Futura" panose="020B0604020202020204" charset="-18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Beneficjenci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395825" y="2448122"/>
            <a:ext cx="16452262" cy="69711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200" dirty="0">
                <a:latin typeface="Futura" panose="020B0604020202020204" charset="-18"/>
              </a:rPr>
              <a:t>Do wsparcia kwalifikują się budynki, które spełniają </a:t>
            </a:r>
            <a:r>
              <a:rPr lang="pl-PL" sz="2200" b="1" dirty="0">
                <a:latin typeface="Futura" panose="020B0604020202020204" charset="-18"/>
              </a:rPr>
              <a:t>łącznie</a:t>
            </a:r>
            <a:r>
              <a:rPr lang="pl-PL" sz="2200" dirty="0">
                <a:latin typeface="Futura" panose="020B0604020202020204" charset="-18"/>
              </a:rPr>
              <a:t> następujące </a:t>
            </a:r>
            <a:r>
              <a:rPr lang="pl-PL" sz="2200" b="1" dirty="0">
                <a:latin typeface="Futura" panose="020B0604020202020204" charset="-18"/>
              </a:rPr>
              <a:t>kryteria kwalifikacji</a:t>
            </a:r>
            <a:r>
              <a:rPr lang="pl-PL" sz="2200" dirty="0">
                <a:latin typeface="Futura" panose="020B0604020202020204" charset="-18"/>
              </a:rPr>
              <a:t>: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Futura" panose="020B0604020202020204" charset="-18"/>
            </a:endParaRPr>
          </a:p>
          <a:p>
            <a:pPr marL="342900" lvl="0" indent="-342900">
              <a:lnSpc>
                <a:spcPct val="150000"/>
              </a:lnSpc>
              <a:buAutoNum type="arabicParenR"/>
            </a:pPr>
            <a:r>
              <a:rPr lang="pl-PL" sz="2200" b="1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własnościowe</a:t>
            </a:r>
            <a:r>
              <a:rPr lang="pl-PL" sz="2200" dirty="0">
                <a:latin typeface="Futura" panose="020B0604020202020204" charset="-18"/>
              </a:rPr>
              <a:t> – wielorodzinne budynki mieszkalne, w których znajdują się </a:t>
            </a:r>
            <a:r>
              <a:rPr lang="pl-PL" sz="2200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co najmniej </a:t>
            </a:r>
            <a:r>
              <a:rPr lang="pl-PL" sz="2200" u="sng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trzy</a:t>
            </a:r>
            <a:r>
              <a:rPr lang="pl-PL" sz="2200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 samodzielne lokale mieszkalne</a:t>
            </a:r>
            <a:r>
              <a:rPr lang="pl-PL" sz="2200" dirty="0">
                <a:solidFill>
                  <a:schemeClr val="accent4"/>
                </a:solidFill>
                <a:latin typeface="Futura" panose="020B0604020202020204" charset="-18"/>
              </a:rPr>
              <a:t> </a:t>
            </a:r>
            <a:r>
              <a:rPr lang="pl-PL" sz="2200" dirty="0">
                <a:latin typeface="Futura" panose="020B0604020202020204" charset="-18"/>
              </a:rPr>
              <a:t>w rozumieniu art. 2 ust. 2 ustawy z dnia 24.06.1994 r. o własności lokali</a:t>
            </a:r>
            <a:r>
              <a:rPr lang="pl-PL" sz="2200" dirty="0">
                <a:solidFill>
                  <a:schemeClr val="accent4"/>
                </a:solidFill>
                <a:latin typeface="Futura" panose="020B0604020202020204" charset="-18"/>
              </a:rPr>
              <a:t>, </a:t>
            </a:r>
            <a:r>
              <a:rPr lang="pl-PL" sz="2200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mające co najmniej </a:t>
            </a:r>
            <a:r>
              <a:rPr lang="pl-PL" sz="2200" u="sng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dwóch</a:t>
            </a:r>
            <a:r>
              <a:rPr lang="pl-PL" sz="2200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 różnych właścicieli; wybudowane i oddane do użytkowania nie później niż do dnia </a:t>
            </a:r>
            <a:r>
              <a:rPr lang="pl-PL" sz="2200" u="sng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1 stycznia 1992 r</a:t>
            </a:r>
            <a:r>
              <a:rPr lang="pl-PL" sz="2200" dirty="0">
                <a:solidFill>
                  <a:schemeClr val="accent4">
                    <a:lumMod val="75000"/>
                  </a:schemeClr>
                </a:solidFill>
                <a:latin typeface="Futura" panose="020B0604020202020204" charset="-18"/>
              </a:rPr>
              <a:t>.</a:t>
            </a:r>
            <a:r>
              <a:rPr lang="pl-PL" sz="2200" dirty="0">
                <a:latin typeface="Futura" panose="020B0604020202020204" charset="-18"/>
              </a:rPr>
              <a:t>, w związku z wejściem życia ustawy  z dnia 19 października 1991 r. o gospodarowaniu nieruchomościami rolnymi Skarbu Państwa*;</a:t>
            </a:r>
          </a:p>
          <a:p>
            <a:pPr marL="342900" lvl="0" indent="-342900">
              <a:lnSpc>
                <a:spcPct val="150000"/>
              </a:lnSpc>
              <a:buAutoNum type="arabicParenR"/>
            </a:pPr>
            <a:r>
              <a:rPr lang="pl-PL" sz="2200" b="1" dirty="0">
                <a:solidFill>
                  <a:schemeClr val="accent1"/>
                </a:solidFill>
                <a:latin typeface="Futura" panose="020B0604020202020204" charset="-18"/>
              </a:rPr>
              <a:t>terytorialne</a:t>
            </a:r>
            <a:r>
              <a:rPr lang="pl-PL" sz="2200" dirty="0">
                <a:solidFill>
                  <a:schemeClr val="accent1"/>
                </a:solidFill>
                <a:latin typeface="Futura" panose="020B0604020202020204" charset="-18"/>
              </a:rPr>
              <a:t> </a:t>
            </a:r>
            <a:r>
              <a:rPr lang="pl-PL" sz="2200" dirty="0">
                <a:latin typeface="Futura" panose="020B0604020202020204" charset="-18"/>
              </a:rPr>
              <a:t>– budynki położone na </a:t>
            </a:r>
            <a:r>
              <a:rPr lang="pl-PL" sz="2200" dirty="0">
                <a:solidFill>
                  <a:schemeClr val="accent1"/>
                </a:solidFill>
                <a:latin typeface="Futura" panose="020B0604020202020204" charset="-18"/>
              </a:rPr>
              <a:t>terenie gmin wiejskich i miejsko-wiejskich</a:t>
            </a:r>
            <a:r>
              <a:rPr lang="pl-PL" sz="2200" dirty="0">
                <a:latin typeface="Futura" panose="020B0604020202020204" charset="-18"/>
              </a:rPr>
              <a:t>, na obszarze których </a:t>
            </a:r>
            <a:r>
              <a:rPr lang="pl-PL" sz="2200" dirty="0">
                <a:solidFill>
                  <a:schemeClr val="accent1"/>
                </a:solidFill>
                <a:latin typeface="Futura" panose="020B0604020202020204" charset="-18"/>
              </a:rPr>
              <a:t>działalność prowadziły państwowe gospodarstwa rolne</a:t>
            </a:r>
            <a:r>
              <a:rPr lang="pl-PL" sz="2200" dirty="0">
                <a:latin typeface="Futura" panose="020B0604020202020204" charset="-18"/>
              </a:rPr>
              <a:t>;</a:t>
            </a:r>
          </a:p>
          <a:p>
            <a:pPr marL="342900" lvl="0" indent="-342900">
              <a:lnSpc>
                <a:spcPct val="150000"/>
              </a:lnSpc>
              <a:buAutoNum type="arabicParenR"/>
            </a:pPr>
            <a:r>
              <a:rPr lang="pl-PL" sz="2200" b="1" dirty="0">
                <a:solidFill>
                  <a:srgbClr val="002060"/>
                </a:solidFill>
                <a:latin typeface="Futura" panose="020B0604020202020204" charset="-18"/>
              </a:rPr>
              <a:t>funkcjonalne</a:t>
            </a:r>
            <a:r>
              <a:rPr lang="pl-PL" sz="2200" b="1" dirty="0">
                <a:solidFill>
                  <a:schemeClr val="accent1"/>
                </a:solidFill>
                <a:latin typeface="Futura" panose="020B0604020202020204" charset="-18"/>
              </a:rPr>
              <a:t> </a:t>
            </a:r>
            <a:r>
              <a:rPr lang="pl-PL" sz="2200" dirty="0">
                <a:latin typeface="Futura" panose="020B0604020202020204" charset="-18"/>
              </a:rPr>
              <a:t>– budynki będące </a:t>
            </a:r>
            <a:r>
              <a:rPr lang="pl-PL" sz="2200" dirty="0">
                <a:solidFill>
                  <a:srgbClr val="002060"/>
                </a:solidFill>
                <a:latin typeface="Futura" panose="020B0604020202020204" charset="-18"/>
              </a:rPr>
              <a:t>przed 1 stycznia 1992 r., w dyspozycji podmiotów prowadzących działalność w zakresie produkcji rolnej lub okołorolnej</a:t>
            </a:r>
            <a:r>
              <a:rPr lang="pl-PL" sz="2200" dirty="0">
                <a:latin typeface="Futura" panose="020B0604020202020204" charset="-18"/>
              </a:rPr>
              <a:t>, w tym budynki </a:t>
            </a:r>
            <a:r>
              <a:rPr lang="pl-PL" sz="2200" dirty="0">
                <a:solidFill>
                  <a:srgbClr val="002060"/>
                </a:solidFill>
                <a:latin typeface="Futura" panose="020B0604020202020204" charset="-18"/>
              </a:rPr>
              <a:t>po byłych rolniczych spółdzielniach produkcyjnych</a:t>
            </a:r>
            <a:r>
              <a:rPr lang="pl-PL" sz="2200" dirty="0">
                <a:latin typeface="Futura" panose="020B0604020202020204" charset="-18"/>
              </a:rPr>
              <a:t>. </a:t>
            </a:r>
          </a:p>
          <a:p>
            <a:pPr lvl="0"/>
            <a:endParaRPr lang="pl-PL" sz="2200" dirty="0"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sz="2200" dirty="0"/>
              <a:t>Wsparciem mogą być objęte również budynki, w których </a:t>
            </a:r>
            <a:r>
              <a:rPr lang="pl-PL" sz="2200" u="sng" dirty="0"/>
              <a:t>jednostka samorządu terytorialnego </a:t>
            </a:r>
            <a:r>
              <a:rPr lang="pl-PL" sz="2200" dirty="0"/>
              <a:t>posiada </a:t>
            </a:r>
            <a:r>
              <a:rPr lang="pl-PL" sz="2200" u="sng" dirty="0"/>
              <a:t>w całości lub w części lokale mieszkalne stanowiące zasób komunalny</a:t>
            </a:r>
            <a:r>
              <a:rPr lang="pl-PL" sz="2200" dirty="0"/>
              <a:t>, </a:t>
            </a:r>
            <a:r>
              <a:rPr lang="pl-PL" sz="2200" u="sng" dirty="0"/>
              <a:t>pod warunkiem spełnienia kryteriów kwalifikacji</a:t>
            </a:r>
            <a:r>
              <a:rPr lang="pl-PL" sz="2200" dirty="0"/>
              <a:t>, o których mowa powyżej.</a:t>
            </a:r>
          </a:p>
          <a:p>
            <a:pPr marL="342900" lvl="0" indent="-342900">
              <a:buAutoNum type="arabicParenR"/>
            </a:pPr>
            <a:endParaRPr lang="pl-PL" sz="2400" dirty="0">
              <a:latin typeface="Futura" panose="020B0604020202020204" charset="-18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Zakres wsparcia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D969AD20-EA1B-A773-EDBE-2D44BB0162E8}"/>
              </a:ext>
            </a:extLst>
          </p:cNvPr>
          <p:cNvSpPr txBox="1"/>
          <p:nvPr/>
        </p:nvSpPr>
        <p:spPr>
          <a:xfrm>
            <a:off x="807701" y="8967419"/>
            <a:ext cx="9176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/>
              <a:t>*</a:t>
            </a:r>
            <a:r>
              <a:rPr lang="pl-PL" sz="1400" dirty="0">
                <a:latin typeface="Futura" panose="020B0604020202020204" charset="-18"/>
              </a:rPr>
              <a:t>Ustawa ta utworzyła Zasób Własności Rolnej Skarbu Państwa oraz Krajową Agencję Własności Rolnej, przejmującą mienie byłych Państwowych Gospodarstw Rolnych. Data ta powiązana jest z procesem likwidacji PGR i ostatecznym ukształtowaniem zasad gospodarowania mieniem rolnym Skarbu Państwa.</a:t>
            </a:r>
            <a:endParaRPr lang="en-US" sz="1600" dirty="0">
              <a:latin typeface="Futura" panose="020B0604020202020204" charset="-1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693077" y="3289290"/>
            <a:ext cx="14887407" cy="6516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dirty="0">
                <a:latin typeface="Futura" panose="020B0604020202020204" charset="-18"/>
              </a:rPr>
              <a:t>W ramach programu wsparcie przeznaczone jest na przedsięwzięcia polegające na poprawie efektywności energetycznej </a:t>
            </a:r>
            <a:r>
              <a:rPr lang="pl-PL" sz="2800" b="1" dirty="0">
                <a:latin typeface="Futura" panose="020B0604020202020204" charset="-18"/>
              </a:rPr>
              <a:t>wielorodzinnych budynków mieszkalnych</a:t>
            </a:r>
            <a:r>
              <a:rPr lang="pl-PL" sz="2800" dirty="0">
                <a:latin typeface="Futura" panose="020B0604020202020204" charset="-18"/>
              </a:rPr>
              <a:t>, w szczególności obejmujące:</a:t>
            </a:r>
            <a:endParaRPr lang="en-US" sz="2800" dirty="0">
              <a:latin typeface="Futura" panose="020B0604020202020204" charset="-18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Futura" panose="020B0604020202020204" charset="-18"/>
              </a:rPr>
              <a:t>termomodernizację budynku/budynków lub/i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Futura" panose="020B0604020202020204" charset="-18"/>
              </a:rPr>
              <a:t>instalacji OZE w budynku/budynkach lub/i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Futura" panose="020B0604020202020204" charset="-18"/>
              </a:rPr>
              <a:t>wymianie źródła ciepła w budynku/budynkach.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sz="2800" dirty="0">
              <a:latin typeface="Futura" panose="020B0604020202020204" charset="-18"/>
            </a:endParaRPr>
          </a:p>
          <a:p>
            <a:pPr>
              <a:lnSpc>
                <a:spcPct val="150000"/>
              </a:lnSpc>
            </a:pPr>
            <a:r>
              <a:rPr lang="pl-PL" sz="2800" dirty="0">
                <a:latin typeface="Futura" panose="020B0604020202020204" charset="-18"/>
              </a:rPr>
              <a:t>Inwestycje muszą wynikać z </a:t>
            </a:r>
            <a:r>
              <a:rPr lang="pl-PL" sz="2800" b="1" dirty="0">
                <a:latin typeface="Futura" panose="020B0604020202020204" charset="-18"/>
              </a:rPr>
              <a:t>audytu energetycznego ex </a:t>
            </a:r>
            <a:r>
              <a:rPr lang="pl-PL" sz="2800" b="1" dirty="0" err="1">
                <a:latin typeface="Futura" panose="020B0604020202020204" charset="-18"/>
              </a:rPr>
              <a:t>ante</a:t>
            </a:r>
            <a:r>
              <a:rPr lang="pl-PL" sz="2800" b="1" dirty="0">
                <a:latin typeface="Futura" panose="020B0604020202020204" charset="-18"/>
              </a:rPr>
              <a:t> </a:t>
            </a:r>
            <a:r>
              <a:rPr lang="pl-PL" sz="2800" dirty="0">
                <a:latin typeface="Futura" panose="020B0604020202020204" charset="-18"/>
              </a:rPr>
              <a:t>i prowadzić do co najmniej </a:t>
            </a:r>
            <a:r>
              <a:rPr lang="pl-PL" sz="2800" b="1" dirty="0">
                <a:latin typeface="Futura" panose="020B0604020202020204" charset="-18"/>
              </a:rPr>
              <a:t>30% redukcji energii pierwotnej (EP)</a:t>
            </a:r>
            <a:endParaRPr lang="pl-PL" sz="2800" dirty="0">
              <a:latin typeface="Futura" panose="020B0604020202020204" charset="-18"/>
            </a:endParaRPr>
          </a:p>
          <a:p>
            <a:pPr lvl="0"/>
            <a:endParaRPr lang="pl-PL" sz="3200" dirty="0"/>
          </a:p>
          <a:p>
            <a:pPr algn="just">
              <a:lnSpc>
                <a:spcPts val="3714"/>
              </a:lnSpc>
            </a:pPr>
            <a:endParaRPr lang="en-US" sz="2971" spc="29" dirty="0">
              <a:solidFill>
                <a:srgbClr val="000000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Zakres wsparcia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149735" y="2380586"/>
            <a:ext cx="16944442" cy="7539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200" dirty="0">
                <a:latin typeface="Futura" panose="020B0604020202020204" charset="-18"/>
              </a:rPr>
              <a:t>Inwestycja musi prowadzić do </a:t>
            </a:r>
            <a:r>
              <a:rPr lang="pl-PL" sz="2200" b="1" dirty="0">
                <a:latin typeface="Futura" panose="020B0604020202020204" charset="-18"/>
              </a:rPr>
              <a:t>likwidacji źródła ciepła na stałe paliwa kopalne</a:t>
            </a:r>
            <a:r>
              <a:rPr lang="pl-PL" sz="2200" dirty="0">
                <a:latin typeface="Futura" panose="020B0604020202020204" charset="-18"/>
              </a:rPr>
              <a:t>, jeżeli takie istnieje dla budynku</a:t>
            </a:r>
          </a:p>
          <a:p>
            <a:pPr>
              <a:lnSpc>
                <a:spcPct val="150000"/>
              </a:lnSpc>
            </a:pPr>
            <a:endParaRPr lang="pl-PL" sz="2200" dirty="0">
              <a:latin typeface="Futura" panose="020B0604020202020204" charset="-18"/>
            </a:endParaRPr>
          </a:p>
          <a:p>
            <a:pPr>
              <a:lnSpc>
                <a:spcPct val="150000"/>
              </a:lnSpc>
            </a:pPr>
            <a:r>
              <a:rPr lang="pl-PL" sz="2200" dirty="0">
                <a:latin typeface="Futura" panose="020B0604020202020204" charset="-18"/>
              </a:rPr>
              <a:t>Budynek po modernizacji: nie może być wyposażony w źródła ciepła na stałe paliwa kopalne, a w przypadku indywidualnego źródła ciepła* </a:t>
            </a:r>
            <a:r>
              <a:rPr lang="pl-PL" sz="2200" b="1" dirty="0">
                <a:latin typeface="Futura" panose="020B0604020202020204" charset="-18"/>
              </a:rPr>
              <a:t>na jakiekolwiek paliwa kopalne</a:t>
            </a:r>
          </a:p>
          <a:p>
            <a:pPr>
              <a:lnSpc>
                <a:spcPct val="150000"/>
              </a:lnSpc>
            </a:pPr>
            <a:r>
              <a:rPr lang="pl-PL" sz="2200" dirty="0">
                <a:solidFill>
                  <a:schemeClr val="tx2"/>
                </a:solidFill>
                <a:latin typeface="Futura" panose="020B0604020202020204" charset="-18"/>
              </a:rPr>
              <a:t>*Indywidualne źródła ciepła – urządzenie lub instalacja służąca do wytwarzania energii cieplnej na potrzeby ogrzewania i/lub przygotowania ciepłej wody użytkowej, zlokalizowana w obrębie jednego mieszkania lub lokalu.</a:t>
            </a:r>
          </a:p>
          <a:p>
            <a:pPr lvl="0">
              <a:lnSpc>
                <a:spcPct val="150000"/>
              </a:lnSpc>
            </a:pPr>
            <a:endParaRPr lang="pl-PL" sz="2200" dirty="0">
              <a:latin typeface="Futura" panose="020B0604020202020204" charset="-18"/>
            </a:endParaRPr>
          </a:p>
          <a:p>
            <a:pPr lvl="0">
              <a:lnSpc>
                <a:spcPct val="150000"/>
              </a:lnSpc>
            </a:pPr>
            <a:r>
              <a:rPr lang="pl-PL" sz="2200" dirty="0">
                <a:latin typeface="Futura" panose="020B0604020202020204" charset="-18"/>
              </a:rPr>
              <a:t>Jeżeli </a:t>
            </a:r>
            <a:r>
              <a:rPr lang="pl-PL" sz="2200" b="1" dirty="0">
                <a:latin typeface="Futura" panose="020B0604020202020204" charset="-18"/>
              </a:rPr>
              <a:t>do 20% powierzchni budynku jest wykorzystywane na cele inne niż mieszkalne</a:t>
            </a:r>
            <a:r>
              <a:rPr lang="pl-PL" sz="2200" dirty="0">
                <a:latin typeface="Futura" panose="020B0604020202020204" charset="-18"/>
              </a:rPr>
              <a:t> w szczególności na cele społeczne (np. klub seniora, świetlica) </a:t>
            </a:r>
            <a:r>
              <a:rPr lang="pl-PL" sz="2200" b="1" dirty="0">
                <a:latin typeface="Futura" panose="020B0604020202020204" charset="-18"/>
              </a:rPr>
              <a:t>budynek nadal uznaje się za wielorodzinny budynek mieszkalny</a:t>
            </a:r>
          </a:p>
          <a:p>
            <a:pPr lvl="0">
              <a:lnSpc>
                <a:spcPct val="150000"/>
              </a:lnSpc>
            </a:pPr>
            <a:endParaRPr lang="pl-PL" sz="2200" dirty="0">
              <a:latin typeface="Futura" panose="020B0604020202020204" charset="-18"/>
            </a:endParaRPr>
          </a:p>
          <a:p>
            <a:pPr>
              <a:lnSpc>
                <a:spcPct val="150000"/>
              </a:lnSpc>
            </a:pPr>
            <a:r>
              <a:rPr lang="pl-PL" sz="2200" b="1" dirty="0">
                <a:latin typeface="Futura" panose="020B0604020202020204" charset="-18"/>
              </a:rPr>
              <a:t>Okres trwałości </a:t>
            </a:r>
            <a:r>
              <a:rPr lang="pl-PL" sz="2200" dirty="0">
                <a:latin typeface="Futura" panose="020B0604020202020204" charset="-18"/>
              </a:rPr>
              <a:t>przedsięwzięcia wynosi </a:t>
            </a:r>
            <a:r>
              <a:rPr lang="pl-PL" sz="2200" b="1" dirty="0">
                <a:latin typeface="Futura" panose="020B0604020202020204" charset="-18"/>
              </a:rPr>
              <a:t>5 lat</a:t>
            </a:r>
          </a:p>
          <a:p>
            <a:pPr>
              <a:lnSpc>
                <a:spcPct val="150000"/>
              </a:lnSpc>
            </a:pPr>
            <a:endParaRPr lang="pl-PL" sz="2200" b="1" dirty="0">
              <a:latin typeface="Futura" panose="020B0604020202020204" charset="-18"/>
            </a:endParaRPr>
          </a:p>
          <a:p>
            <a:pPr>
              <a:lnSpc>
                <a:spcPct val="150000"/>
              </a:lnSpc>
            </a:pPr>
            <a:r>
              <a:rPr lang="pl-PL" sz="2200" b="1" dirty="0">
                <a:latin typeface="Futura" panose="020B0604020202020204" charset="-18"/>
              </a:rPr>
              <a:t>Program nie przewiduje udzielania pomocy publicznej. </a:t>
            </a:r>
            <a:r>
              <a:rPr lang="pl-PL" sz="2200" dirty="0">
                <a:latin typeface="Futura" panose="020B0604020202020204" charset="-18"/>
              </a:rPr>
              <a:t>Dofinansowaniem </a:t>
            </a:r>
            <a:r>
              <a:rPr lang="pl-PL" sz="2200" b="1" dirty="0">
                <a:latin typeface="Futura" panose="020B0604020202020204" charset="-18"/>
              </a:rPr>
              <a:t>nie może być objęta infrastruktura</a:t>
            </a:r>
            <a:r>
              <a:rPr lang="pl-PL" sz="2200" dirty="0">
                <a:latin typeface="Futura" panose="020B0604020202020204" charset="-18"/>
              </a:rPr>
              <a:t>, której wykorzystywanie </a:t>
            </a:r>
            <a:br>
              <a:rPr lang="pl-PL" sz="2200" dirty="0">
                <a:latin typeface="Futura" panose="020B0604020202020204" charset="-18"/>
              </a:rPr>
            </a:br>
            <a:r>
              <a:rPr lang="pl-PL" sz="2200" dirty="0">
                <a:latin typeface="Futura" panose="020B0604020202020204" charset="-18"/>
              </a:rPr>
              <a:t>w związku z </a:t>
            </a:r>
            <a:r>
              <a:rPr lang="pl-PL" sz="2200" b="1" dirty="0">
                <a:latin typeface="Futura" panose="020B0604020202020204" charset="-18"/>
              </a:rPr>
              <a:t>działalnością gospodarczą</a:t>
            </a:r>
            <a:r>
              <a:rPr lang="pl-PL" sz="2200" dirty="0">
                <a:latin typeface="Futura" panose="020B0604020202020204" charset="-18"/>
              </a:rPr>
              <a:t> (w rozumieniu unijnego prawa konkurencji) </a:t>
            </a:r>
            <a:r>
              <a:rPr lang="pl-PL" sz="2200" b="1" dirty="0">
                <a:latin typeface="Futura" panose="020B0604020202020204" charset="-18"/>
              </a:rPr>
              <a:t>przekracza 20% całkowitej rocznej wydajności tej infrastruktury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Zakres wsparcia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2057400" y="2878085"/>
            <a:ext cx="15865541" cy="6955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latin typeface="Futura" panose="020B0604020202020204" charset="-18"/>
              </a:rPr>
              <a:t>Dofinansowanie udzielane jest w formie </a:t>
            </a:r>
            <a:r>
              <a:rPr lang="pl-PL" sz="2400" b="1" dirty="0">
                <a:latin typeface="Futura" panose="020B0604020202020204" charset="-18"/>
              </a:rPr>
              <a:t>dotacji do 100% kosztów kwalifikowanych</a:t>
            </a:r>
            <a:r>
              <a:rPr lang="pl-PL" sz="2400" dirty="0">
                <a:latin typeface="Futura" panose="020B0604020202020204" charset="-18"/>
              </a:rPr>
              <a:t>, z zastrzeżeniem, że:</a:t>
            </a:r>
            <a:endParaRPr lang="en-US" sz="2400" dirty="0">
              <a:latin typeface="Futura" panose="020B0604020202020204" charset="-18"/>
            </a:endParaRPr>
          </a:p>
          <a:p>
            <a:pPr lvl="0">
              <a:lnSpc>
                <a:spcPct val="150000"/>
              </a:lnSpc>
            </a:pPr>
            <a:r>
              <a:rPr lang="pl-PL" sz="2400" dirty="0">
                <a:latin typeface="Futura" panose="020B0604020202020204" charset="-18"/>
              </a:rPr>
              <a:t>1) jednostkowy koszt kwalifikowany nie może przekroczyć </a:t>
            </a:r>
            <a:r>
              <a:rPr lang="pl-PL" sz="2400" b="1" dirty="0">
                <a:latin typeface="Futura" panose="020B0604020202020204" charset="-18"/>
              </a:rPr>
              <a:t>2 000 zł/m²</a:t>
            </a:r>
            <a:r>
              <a:rPr lang="pl-PL" sz="2400" dirty="0">
                <a:latin typeface="Futura" panose="020B0604020202020204" charset="-18"/>
              </a:rPr>
              <a:t> powierzchni o regulowanej temperaturze powietrza,</a:t>
            </a:r>
            <a:endParaRPr lang="en-US" sz="2400" dirty="0">
              <a:latin typeface="Futura" panose="020B0604020202020204" charset="-18"/>
            </a:endParaRPr>
          </a:p>
          <a:p>
            <a:pPr lvl="0">
              <a:lnSpc>
                <a:spcPct val="150000"/>
              </a:lnSpc>
            </a:pPr>
            <a:r>
              <a:rPr lang="pl-PL" sz="2400" dirty="0">
                <a:latin typeface="Futura" panose="020B0604020202020204" charset="-18"/>
              </a:rPr>
              <a:t>2) dofinansowanie </a:t>
            </a:r>
            <a:r>
              <a:rPr lang="pl-PL" sz="2400" b="1" dirty="0">
                <a:latin typeface="Futura" panose="020B0604020202020204" charset="-18"/>
              </a:rPr>
              <a:t>nie obejmuje </a:t>
            </a:r>
            <a:r>
              <a:rPr lang="pl-PL" sz="2400" dirty="0">
                <a:latin typeface="Futura" panose="020B0604020202020204" charset="-18"/>
              </a:rPr>
              <a:t>instalacji ani modernizacji źródeł ciepła na paliwa kopalne.</a:t>
            </a:r>
          </a:p>
          <a:p>
            <a:pPr lvl="0"/>
            <a:endParaRPr lang="pl-PL" sz="2400" dirty="0">
              <a:latin typeface="Futura" panose="020B0604020202020204" charset="-18"/>
            </a:endParaRPr>
          </a:p>
          <a:p>
            <a:pPr lvl="0">
              <a:lnSpc>
                <a:spcPct val="150000"/>
              </a:lnSpc>
            </a:pPr>
            <a:r>
              <a:rPr lang="pl-PL" sz="2400" b="1" dirty="0">
                <a:latin typeface="Futura" panose="020B0604020202020204" charset="-18"/>
              </a:rPr>
              <a:t>Okres kwalifikowalności kosztów </a:t>
            </a:r>
            <a:r>
              <a:rPr lang="pl-PL" sz="2400" dirty="0">
                <a:latin typeface="Futura" panose="020B0604020202020204" charset="-18"/>
              </a:rPr>
              <a:t>(data wystawienia faktury dla beneficjenta końcowego)od dnia </a:t>
            </a:r>
            <a:r>
              <a:rPr lang="pl-PL" sz="2400" b="1" dirty="0">
                <a:latin typeface="Futura" panose="020B0604020202020204" charset="-18"/>
              </a:rPr>
              <a:t>01.06.2026 r.</a:t>
            </a:r>
            <a:r>
              <a:rPr lang="pl-PL" sz="2400" dirty="0">
                <a:latin typeface="Futura" panose="020B0604020202020204" charset="-18"/>
              </a:rPr>
              <a:t> do dnia </a:t>
            </a:r>
            <a:r>
              <a:rPr lang="pl-PL" sz="2400" b="1" dirty="0">
                <a:latin typeface="Futura" panose="020B0604020202020204" charset="-18"/>
              </a:rPr>
              <a:t>31.08.2030 r., </a:t>
            </a:r>
            <a:r>
              <a:rPr lang="pl-PL" sz="2400" u="sng" dirty="0">
                <a:latin typeface="Futura" panose="020B0604020202020204" charset="-18"/>
              </a:rPr>
              <a:t>z zastrzeżeniem, że inwestycja nie może zostać zakończona przed dniem złożenia wniosku o dofinansowanie</a:t>
            </a:r>
            <a:r>
              <a:rPr lang="pl-PL" sz="2400" dirty="0">
                <a:latin typeface="Futura" panose="020B0604020202020204" charset="-18"/>
              </a:rPr>
              <a:t>. </a:t>
            </a:r>
            <a:endParaRPr lang="en-US" sz="2400" dirty="0">
              <a:latin typeface="Futura" panose="020B0604020202020204" charset="-18"/>
            </a:endParaRPr>
          </a:p>
          <a:p>
            <a:pPr algn="just">
              <a:lnSpc>
                <a:spcPct val="150000"/>
              </a:lnSpc>
            </a:pPr>
            <a:r>
              <a:rPr lang="pl-PL" sz="2400" dirty="0">
                <a:latin typeface="Futura" panose="020B0604020202020204" charset="-18"/>
              </a:rPr>
              <a:t>Do kosztów kwalifikowanych zalicza się wszystkie prace i elementy robót termomodernizacyjnych wskazane </a:t>
            </a:r>
            <a:br>
              <a:rPr lang="pl-PL" sz="2400" dirty="0">
                <a:latin typeface="Futura" panose="020B0604020202020204" charset="-18"/>
              </a:rPr>
            </a:br>
            <a:r>
              <a:rPr lang="pl-PL" sz="2400" dirty="0">
                <a:latin typeface="Futura" panose="020B0604020202020204" charset="-18"/>
              </a:rPr>
              <a:t>w „Wytycznych w zakresie kosztów kwalifikowanych" z uwzględnieniem „Ramowego Katalogu Kosztów Kwalifikowanych” i wyszczególnione w audycie energetycznym dla budynku (za wyjątkiem kosztów opisanych </a:t>
            </a:r>
            <a:br>
              <a:rPr lang="pl-PL" sz="2400" dirty="0">
                <a:latin typeface="Futura" panose="020B0604020202020204" charset="-18"/>
              </a:rPr>
            </a:br>
            <a:r>
              <a:rPr lang="pl-PL" sz="2400" dirty="0">
                <a:latin typeface="Futura" panose="020B0604020202020204" charset="-18"/>
              </a:rPr>
              <a:t>w pkt 6.3 i 6.4 Programu)</a:t>
            </a:r>
          </a:p>
          <a:p>
            <a:pPr lvl="0"/>
            <a:endParaRPr lang="pl-PL" sz="3200" dirty="0">
              <a:latin typeface="Futura" panose="020B0604020202020204" charset="-18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6" y="1539464"/>
            <a:ext cx="9889324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Formy dofinansowania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pic>
        <p:nvPicPr>
          <p:cNvPr id="32" name="Grafika 31" descr="Kalendarz dzienny z wypełnieniem pełnym">
            <a:extLst>
              <a:ext uri="{FF2B5EF4-FFF2-40B4-BE49-F238E27FC236}">
                <a16:creationId xmlns:a16="http://schemas.microsoft.com/office/drawing/2014/main" id="{05A3626F-6FD9-AE56-1E64-F16A628E96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0289" y="5410387"/>
            <a:ext cx="914400" cy="914400"/>
          </a:xfrm>
          <a:prstGeom prst="rect">
            <a:avLst/>
          </a:prstGeom>
        </p:spPr>
      </p:pic>
      <p:sp>
        <p:nvSpPr>
          <p:cNvPr id="36" name="Freeform 9">
            <a:extLst>
              <a:ext uri="{FF2B5EF4-FFF2-40B4-BE49-F238E27FC236}">
                <a16:creationId xmlns:a16="http://schemas.microsoft.com/office/drawing/2014/main" id="{5CC94986-10DE-E15E-670A-3767BFC1CA2C}"/>
              </a:ext>
            </a:extLst>
          </p:cNvPr>
          <p:cNvSpPr/>
          <p:nvPr/>
        </p:nvSpPr>
        <p:spPr>
          <a:xfrm>
            <a:off x="972593" y="3036081"/>
            <a:ext cx="869791" cy="794970"/>
          </a:xfrm>
          <a:custGeom>
            <a:avLst/>
            <a:gdLst>
              <a:gd name="textAreaLeft" fmla="*/ 0 w 1089720"/>
              <a:gd name="textAreaRight" fmla="*/ 1090080 w 1089720"/>
              <a:gd name="textAreaTop" fmla="*/ 0 h 1054080"/>
              <a:gd name="textAreaBottom" fmla="*/ 1054440 h 1054080"/>
            </a:gdLst>
            <a:ahLst/>
            <a:cxnLst/>
            <a:rect l="textAreaLeft" t="textAreaTop" r="textAreaRight" b="textAreaBottom"/>
            <a:pathLst>
              <a:path w="1090021" h="1054595">
                <a:moveTo>
                  <a:pt x="0" y="0"/>
                </a:moveTo>
                <a:lnTo>
                  <a:pt x="1090021" y="0"/>
                </a:lnTo>
                <a:lnTo>
                  <a:pt x="1090021" y="1054595"/>
                </a:lnTo>
                <a:lnTo>
                  <a:pt x="0" y="1054595"/>
                </a:lnTo>
                <a:lnTo>
                  <a:pt x="0" y="0"/>
                </a:lnTo>
                <a:close/>
              </a:path>
            </a:pathLst>
          </a:custGeom>
          <a:blipFill rotWithShape="0"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2202314" y="2835528"/>
            <a:ext cx="15476086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dirty="0">
                <a:latin typeface="Futura" panose="020B0604020202020204" charset="-18"/>
              </a:rPr>
              <a:t>Budżet programu ze środków NFOŚiGW (w ramach Funduszu Modernizacyjnego) wynosi dla bezzwrotnych form dofinansowania –  </a:t>
            </a:r>
            <a:r>
              <a:rPr lang="pl-PL" sz="2800" b="1" dirty="0">
                <a:latin typeface="Futura" panose="020B0604020202020204" charset="-18"/>
              </a:rPr>
              <a:t>500 000 tys. zł</a:t>
            </a:r>
            <a:r>
              <a:rPr lang="pl-PL" sz="2800" dirty="0">
                <a:latin typeface="Futura" panose="020B0604020202020204" charset="-18"/>
              </a:rPr>
              <a:t>.</a:t>
            </a:r>
          </a:p>
          <a:p>
            <a:pPr>
              <a:lnSpc>
                <a:spcPct val="150000"/>
              </a:lnSpc>
            </a:pPr>
            <a:endParaRPr lang="pl-PL" sz="2800" dirty="0">
              <a:latin typeface="Futura" panose="020B0604020202020204" charset="-18"/>
            </a:endParaRPr>
          </a:p>
          <a:p>
            <a:pPr>
              <a:lnSpc>
                <a:spcPct val="150000"/>
              </a:lnSpc>
            </a:pPr>
            <a:r>
              <a:rPr lang="pl-PL" sz="2800" dirty="0">
                <a:latin typeface="Futura" panose="020B0604020202020204" charset="-18"/>
              </a:rPr>
              <a:t>Program realizowany będzie w latach </a:t>
            </a:r>
            <a:r>
              <a:rPr lang="pl-PL" sz="2800" b="1" dirty="0">
                <a:latin typeface="Futura" panose="020B0604020202020204" charset="-18"/>
              </a:rPr>
              <a:t>2026–2030</a:t>
            </a:r>
            <a:r>
              <a:rPr lang="pl-PL" sz="2800" dirty="0">
                <a:latin typeface="Futura" panose="020B0604020202020204" charset="-18"/>
              </a:rPr>
              <a:t>, przy czym:</a:t>
            </a:r>
            <a:endParaRPr lang="en-US" sz="2800" dirty="0">
              <a:latin typeface="Futura" panose="020B0604020202020204" charset="-18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Futura" panose="020B0604020202020204" charset="-18"/>
              </a:rPr>
              <a:t>zobowiązania (rozumiane jako podpisywanie umów z beneficjentami końcowymi) podejmowane będą do </a:t>
            </a:r>
            <a:r>
              <a:rPr lang="pl-PL" sz="2800" b="1" dirty="0">
                <a:latin typeface="Futura" panose="020B0604020202020204" charset="-18"/>
              </a:rPr>
              <a:t>31.12.2029 r.</a:t>
            </a:r>
            <a:r>
              <a:rPr lang="pl-PL" sz="2800" dirty="0">
                <a:latin typeface="Futura" panose="020B0604020202020204" charset="-18"/>
              </a:rPr>
              <a:t>,</a:t>
            </a:r>
            <a:endParaRPr lang="en-US" sz="2800" dirty="0">
              <a:latin typeface="Futura" panose="020B0604020202020204" charset="-18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latin typeface="Futura" panose="020B0604020202020204" charset="-18"/>
              </a:rPr>
              <a:t>środki wydatkowane będą do </a:t>
            </a:r>
            <a:r>
              <a:rPr lang="pl-PL" sz="2800" b="1" dirty="0">
                <a:latin typeface="Futura" panose="020B0604020202020204" charset="-18"/>
              </a:rPr>
              <a:t>30.09.2030 r.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800" b="1" dirty="0">
              <a:latin typeface="Futura" panose="020B0604020202020204" charset="-18"/>
            </a:endParaRPr>
          </a:p>
          <a:p>
            <a:pPr lvl="0">
              <a:lnSpc>
                <a:spcPct val="150000"/>
              </a:lnSpc>
            </a:pPr>
            <a:r>
              <a:rPr lang="pl-PL" sz="2800" dirty="0">
                <a:latin typeface="Futura" panose="020B0604020202020204" charset="-18"/>
              </a:rPr>
              <a:t>Terminy, sposób składania wniosków i ich rozpatrywania określone zostaną w ogłoszeniu o naborze, które zamieszczone będzie na stronie internetowej WFOŚiGW w Krakowie</a:t>
            </a:r>
            <a:endParaRPr lang="en-US" sz="2800" dirty="0">
              <a:latin typeface="Futura" panose="020B0604020202020204" charset="-18"/>
            </a:endParaRPr>
          </a:p>
          <a:p>
            <a:endParaRPr lang="en-US" sz="2800" dirty="0">
              <a:solidFill>
                <a:srgbClr val="002060"/>
              </a:solidFill>
              <a:latin typeface="Futura" panose="020B0604020202020204" charset="-18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6786296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Budżet i terminy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2BB8043F-F204-DA3D-ACCB-2127EB1AB5F2}"/>
              </a:ext>
            </a:extLst>
          </p:cNvPr>
          <p:cNvSpPr/>
          <p:nvPr/>
        </p:nvSpPr>
        <p:spPr>
          <a:xfrm>
            <a:off x="1116806" y="3142308"/>
            <a:ext cx="869791" cy="794970"/>
          </a:xfrm>
          <a:custGeom>
            <a:avLst/>
            <a:gdLst>
              <a:gd name="textAreaLeft" fmla="*/ 0 w 1089720"/>
              <a:gd name="textAreaRight" fmla="*/ 1090080 w 1089720"/>
              <a:gd name="textAreaTop" fmla="*/ 0 h 1054080"/>
              <a:gd name="textAreaBottom" fmla="*/ 1054440 h 1054080"/>
            </a:gdLst>
            <a:ahLst/>
            <a:cxnLst/>
            <a:rect l="textAreaLeft" t="textAreaTop" r="textAreaRight" b="textAreaBottom"/>
            <a:pathLst>
              <a:path w="1090021" h="1054595">
                <a:moveTo>
                  <a:pt x="0" y="0"/>
                </a:moveTo>
                <a:lnTo>
                  <a:pt x="1090021" y="0"/>
                </a:lnTo>
                <a:lnTo>
                  <a:pt x="1090021" y="1054595"/>
                </a:lnTo>
                <a:lnTo>
                  <a:pt x="0" y="1054595"/>
                </a:lnTo>
                <a:lnTo>
                  <a:pt x="0" y="0"/>
                </a:lnTo>
                <a:close/>
              </a:path>
            </a:pathLst>
          </a:custGeom>
          <a:blipFill rotWithShape="0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" name="Grafika 33" descr="Kalendarz dzienny z wypełnieniem pełnym">
            <a:extLst>
              <a:ext uri="{FF2B5EF4-FFF2-40B4-BE49-F238E27FC236}">
                <a16:creationId xmlns:a16="http://schemas.microsoft.com/office/drawing/2014/main" id="{F54BC77E-4F32-18ED-D964-E7219449D1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6543" y="4914900"/>
            <a:ext cx="914400" cy="914400"/>
          </a:xfrm>
          <a:prstGeom prst="rect">
            <a:avLst/>
          </a:prstGeom>
        </p:spPr>
      </p:pic>
      <p:pic>
        <p:nvPicPr>
          <p:cNvPr id="36" name="Grafika 35" descr="Bazgroły z wypełnieniem pełnym">
            <a:extLst>
              <a:ext uri="{FF2B5EF4-FFF2-40B4-BE49-F238E27FC236}">
                <a16:creationId xmlns:a16="http://schemas.microsoft.com/office/drawing/2014/main" id="{D1AB1691-16D5-8B74-07EF-473DD241EF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9925" y="81915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3077" y="0"/>
            <a:ext cx="7941289" cy="12030692"/>
          </a:xfrm>
          <a:custGeom>
            <a:avLst/>
            <a:gdLst/>
            <a:ahLst/>
            <a:cxnLst/>
            <a:rect l="l" t="t" r="r" b="b"/>
            <a:pathLst>
              <a:path w="7941289" h="12030692">
                <a:moveTo>
                  <a:pt x="0" y="0"/>
                </a:moveTo>
                <a:lnTo>
                  <a:pt x="7941289" y="0"/>
                </a:lnTo>
                <a:lnTo>
                  <a:pt x="7941289" y="12030692"/>
                </a:lnTo>
                <a:lnTo>
                  <a:pt x="0" y="12030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r="-1143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823126" y="-1610783"/>
            <a:ext cx="4533191" cy="3890423"/>
            <a:chOff x="0" y="0"/>
            <a:chExt cx="1193927" cy="10246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34157" y="0"/>
                  </a:moveTo>
                  <a:lnTo>
                    <a:pt x="1159770" y="0"/>
                  </a:lnTo>
                  <a:cubicBezTo>
                    <a:pt x="1178634" y="0"/>
                    <a:pt x="1193927" y="15292"/>
                    <a:pt x="1193927" y="34157"/>
                  </a:cubicBezTo>
                  <a:lnTo>
                    <a:pt x="1193927" y="990481"/>
                  </a:lnTo>
                  <a:cubicBezTo>
                    <a:pt x="1193927" y="1009346"/>
                    <a:pt x="1178634" y="1024638"/>
                    <a:pt x="1159770" y="1024638"/>
                  </a:cubicBezTo>
                  <a:lnTo>
                    <a:pt x="34157" y="1024638"/>
                  </a:lnTo>
                  <a:cubicBezTo>
                    <a:pt x="15292" y="1024638"/>
                    <a:pt x="0" y="1009346"/>
                    <a:pt x="0" y="990481"/>
                  </a:cubicBezTo>
                  <a:lnTo>
                    <a:pt x="0" y="34157"/>
                  </a:lnTo>
                  <a:cubicBezTo>
                    <a:pt x="0" y="15292"/>
                    <a:pt x="15292" y="0"/>
                    <a:pt x="34157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88333" y="9353550"/>
            <a:ext cx="12451912" cy="47625"/>
            <a:chOff x="0" y="0"/>
            <a:chExt cx="3279516" cy="125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79516" cy="12543"/>
            </a:xfrm>
            <a:custGeom>
              <a:avLst/>
              <a:gdLst/>
              <a:ahLst/>
              <a:cxnLst/>
              <a:rect l="l" t="t" r="r" b="b"/>
              <a:pathLst>
                <a:path w="3279516" h="12543">
                  <a:moveTo>
                    <a:pt x="6272" y="0"/>
                  </a:moveTo>
                  <a:lnTo>
                    <a:pt x="3273244" y="0"/>
                  </a:lnTo>
                  <a:cubicBezTo>
                    <a:pt x="3274907" y="0"/>
                    <a:pt x="3276503" y="661"/>
                    <a:pt x="3277679" y="1837"/>
                  </a:cubicBezTo>
                  <a:cubicBezTo>
                    <a:pt x="3278855" y="3013"/>
                    <a:pt x="3279516" y="4608"/>
                    <a:pt x="3279516" y="6272"/>
                  </a:cubicBezTo>
                  <a:lnTo>
                    <a:pt x="3279516" y="6272"/>
                  </a:lnTo>
                  <a:cubicBezTo>
                    <a:pt x="3279516" y="7935"/>
                    <a:pt x="3278855" y="9530"/>
                    <a:pt x="3277679" y="10706"/>
                  </a:cubicBezTo>
                  <a:cubicBezTo>
                    <a:pt x="3276503" y="11882"/>
                    <a:pt x="3274907" y="12543"/>
                    <a:pt x="3273244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279516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4982105" y="0"/>
            <a:ext cx="3139608" cy="2218607"/>
          </a:xfrm>
          <a:custGeom>
            <a:avLst/>
            <a:gdLst/>
            <a:ahLst/>
            <a:cxnLst/>
            <a:rect l="l" t="t" r="r" b="b"/>
            <a:pathLst>
              <a:path w="3139608" h="2218607">
                <a:moveTo>
                  <a:pt x="0" y="0"/>
                </a:moveTo>
                <a:lnTo>
                  <a:pt x="3139607" y="0"/>
                </a:lnTo>
                <a:lnTo>
                  <a:pt x="3139607" y="2218607"/>
                </a:lnTo>
                <a:lnTo>
                  <a:pt x="0" y="22186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3847767" y="9981438"/>
            <a:ext cx="2834707" cy="1502930"/>
            <a:chOff x="0" y="0"/>
            <a:chExt cx="746589" cy="3958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6AE8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7249" y="9981438"/>
            <a:ext cx="2834707" cy="1502930"/>
            <a:chOff x="0" y="0"/>
            <a:chExt cx="746589" cy="39583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B3CEA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26730" y="9981438"/>
            <a:ext cx="2834707" cy="1502930"/>
            <a:chOff x="0" y="0"/>
            <a:chExt cx="746589" cy="39583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A9CCD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66212" y="9981438"/>
            <a:ext cx="2834707" cy="1502930"/>
            <a:chOff x="0" y="0"/>
            <a:chExt cx="746589" cy="3958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F4D27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605693" y="9981438"/>
            <a:ext cx="2834707" cy="1502930"/>
            <a:chOff x="0" y="0"/>
            <a:chExt cx="746589" cy="3958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6589" cy="395834"/>
            </a:xfrm>
            <a:custGeom>
              <a:avLst/>
              <a:gdLst/>
              <a:ahLst/>
              <a:cxnLst/>
              <a:rect l="l" t="t" r="r" b="b"/>
              <a:pathLst>
                <a:path w="746589" h="395834">
                  <a:moveTo>
                    <a:pt x="54622" y="0"/>
                  </a:moveTo>
                  <a:lnTo>
                    <a:pt x="691967" y="0"/>
                  </a:lnTo>
                  <a:cubicBezTo>
                    <a:pt x="706454" y="0"/>
                    <a:pt x="720347" y="5755"/>
                    <a:pt x="730591" y="15999"/>
                  </a:cubicBezTo>
                  <a:cubicBezTo>
                    <a:pt x="740835" y="26242"/>
                    <a:pt x="746589" y="40136"/>
                    <a:pt x="746589" y="54622"/>
                  </a:cubicBezTo>
                  <a:lnTo>
                    <a:pt x="746589" y="341211"/>
                  </a:lnTo>
                  <a:cubicBezTo>
                    <a:pt x="746589" y="355698"/>
                    <a:pt x="740835" y="369591"/>
                    <a:pt x="730591" y="379835"/>
                  </a:cubicBezTo>
                  <a:cubicBezTo>
                    <a:pt x="720347" y="390079"/>
                    <a:pt x="706454" y="395834"/>
                    <a:pt x="691967" y="395834"/>
                  </a:cubicBezTo>
                  <a:lnTo>
                    <a:pt x="54622" y="395834"/>
                  </a:lnTo>
                  <a:cubicBezTo>
                    <a:pt x="40136" y="395834"/>
                    <a:pt x="26242" y="390079"/>
                    <a:pt x="15999" y="379835"/>
                  </a:cubicBezTo>
                  <a:cubicBezTo>
                    <a:pt x="5755" y="369591"/>
                    <a:pt x="0" y="355698"/>
                    <a:pt x="0" y="341211"/>
                  </a:cubicBezTo>
                  <a:lnTo>
                    <a:pt x="0" y="54622"/>
                  </a:lnTo>
                  <a:cubicBezTo>
                    <a:pt x="0" y="40136"/>
                    <a:pt x="5755" y="26242"/>
                    <a:pt x="15999" y="15999"/>
                  </a:cubicBezTo>
                  <a:cubicBezTo>
                    <a:pt x="26242" y="5755"/>
                    <a:pt x="40136" y="0"/>
                    <a:pt x="54622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46589" cy="433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8746042" y="9496425"/>
            <a:ext cx="9176899" cy="32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49"/>
              </a:lnSpc>
            </a:pPr>
            <a:r>
              <a:rPr lang="en-US" sz="1737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Wojewódzki Fundusz Ochrony Środowiska i Gospodarki Wodnej w Krakowie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93077" y="1539464"/>
            <a:ext cx="11668098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pl-PL" sz="5571" b="1" spc="55" dirty="0">
                <a:solidFill>
                  <a:srgbClr val="000000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Kryteria oceny wniosków</a:t>
            </a:r>
            <a:endParaRPr lang="en-US" sz="5571" b="1" spc="55" dirty="0">
              <a:solidFill>
                <a:srgbClr val="000000"/>
              </a:solidFill>
              <a:latin typeface="Futura Ultra-Bold"/>
              <a:ea typeface="Futura Ultra-Bold"/>
              <a:cs typeface="Futura Ultra-Bold"/>
              <a:sym typeface="Futura Ultra-Bold"/>
            </a:endParaRPr>
          </a:p>
        </p:txBody>
      </p:sp>
      <p:graphicFrame>
        <p:nvGraphicFramePr>
          <p:cNvPr id="32" name="Tabela 31">
            <a:extLst>
              <a:ext uri="{FF2B5EF4-FFF2-40B4-BE49-F238E27FC236}">
                <a16:creationId xmlns:a16="http://schemas.microsoft.com/office/drawing/2014/main" id="{9CF9C41A-4CDD-FB26-3017-0647DC3CC1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473827"/>
              </p:ext>
            </p:extLst>
          </p:nvPr>
        </p:nvGraphicFramePr>
        <p:xfrm>
          <a:off x="1516336" y="2702916"/>
          <a:ext cx="16085864" cy="61569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029413">
                  <a:extLst>
                    <a:ext uri="{9D8B030D-6E8A-4147-A177-3AD203B41FA5}">
                      <a16:colId xmlns:a16="http://schemas.microsoft.com/office/drawing/2014/main" val="2131980687"/>
                    </a:ext>
                  </a:extLst>
                </a:gridCol>
                <a:gridCol w="3358815">
                  <a:extLst>
                    <a:ext uri="{9D8B030D-6E8A-4147-A177-3AD203B41FA5}">
                      <a16:colId xmlns:a16="http://schemas.microsoft.com/office/drawing/2014/main" val="1136201188"/>
                    </a:ext>
                  </a:extLst>
                </a:gridCol>
                <a:gridCol w="9818800">
                  <a:extLst>
                    <a:ext uri="{9D8B030D-6E8A-4147-A177-3AD203B41FA5}">
                      <a16:colId xmlns:a16="http://schemas.microsoft.com/office/drawing/2014/main" val="1620399090"/>
                    </a:ext>
                  </a:extLst>
                </a:gridCol>
                <a:gridCol w="1878836">
                  <a:extLst>
                    <a:ext uri="{9D8B030D-6E8A-4147-A177-3AD203B41FA5}">
                      <a16:colId xmlns:a16="http://schemas.microsoft.com/office/drawing/2014/main" val="1595098610"/>
                    </a:ext>
                  </a:extLst>
                </a:gridCol>
              </a:tblGrid>
              <a:tr h="353558"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dirty="0">
                          <a:solidFill>
                            <a:schemeClr val="tx1"/>
                          </a:solidFill>
                          <a:effectLst/>
                          <a:latin typeface="Futura" panose="020B0604020202020204" charset="-18"/>
                        </a:rPr>
                        <a:t>Nr</a:t>
                      </a:r>
                      <a:endParaRPr lang="en-US" sz="2000" dirty="0">
                        <a:solidFill>
                          <a:schemeClr val="tx1"/>
                        </a:solidFill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dirty="0">
                          <a:solidFill>
                            <a:schemeClr val="tx1"/>
                          </a:solidFill>
                          <a:effectLst/>
                          <a:latin typeface="Futura" panose="020B0604020202020204" charset="-18"/>
                        </a:rPr>
                        <a:t>Nazwa kryterium</a:t>
                      </a:r>
                      <a:endParaRPr lang="en-US" sz="2000" dirty="0">
                        <a:solidFill>
                          <a:schemeClr val="tx1"/>
                        </a:solidFill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dirty="0">
                          <a:solidFill>
                            <a:schemeClr val="tx1"/>
                          </a:solidFill>
                          <a:effectLst/>
                          <a:latin typeface="Futura" panose="020B0604020202020204" charset="-18"/>
                        </a:rPr>
                        <a:t>Opis kryterium</a:t>
                      </a:r>
                      <a:endParaRPr lang="en-US" sz="2000" dirty="0">
                        <a:solidFill>
                          <a:schemeClr val="tx1"/>
                        </a:solidFill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dirty="0">
                          <a:solidFill>
                            <a:schemeClr val="tx1"/>
                          </a:solidFill>
                          <a:effectLst/>
                          <a:latin typeface="Futura" panose="020B0604020202020204" charset="-18"/>
                        </a:rPr>
                        <a:t>Sposób weryfikacji</a:t>
                      </a:r>
                      <a:endParaRPr lang="en-US" sz="2000" dirty="0">
                        <a:solidFill>
                          <a:schemeClr val="tx1"/>
                        </a:solidFill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5285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1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Brak podwójnego finansowania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Analizowane jest, czy Wnioskodawca nie otrzymał już finansowania na te same koszty inwestycji w ramach planu rozwojowego lub innych publicznych środków krajowych lub zagranicznych, w tym środków budżetu Unii Europejskiej. </a:t>
                      </a:r>
                    </a:p>
                    <a:p>
                      <a:pPr algn="just"/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co najmniej oświadczenia o braku podwójnego finansowania inwestycji złożone przez Wnioskodawcę.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T/N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5734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2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Zachowanie zgodności z zasadą równości szans i niedyskryminacji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Badane będzie, czy na terenie Wnioskodawcy (gmina) nie obowiązują żadne ustanowione przez jego organy dyskryminujące akty prawa miejscowego lub inne podjęte dyskryminujące uchwały oraz nie podjęto jakichkolwiek działań dyskryminujących, sprzecznych z zasadami, o których mowa w art. 9 ust. 3 rozporządzenia 1060/2021.</a:t>
                      </a:r>
                    </a:p>
                    <a:p>
                      <a:pPr algn="just"/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co najmniej oświadczenia złożonego przez Wnioskodawcę.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T/N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011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Futura" panose="020B0604020202020204" charset="-18"/>
                        </a:rPr>
                        <a:t>3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Właściwie określone koszty kwalifikowane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Ocena polega na sprawdzeniu kwalifikowalności, adekwatności </a:t>
                      </a:r>
                      <a:b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</a:br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i racjonalności kosztów planowanych do poniesienia w ramach inwestycji. 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Futura" panose="020B0604020202020204" charset="-18"/>
                      </a:endParaRPr>
                    </a:p>
                    <a:p>
                      <a:pPr algn="just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Wydatki możliwe do kwalifikowania w ramach inwestycji określone są na zasadach opisanych w RKKK (Ramowy Katalog Kosztów Kwalifikowanych), Wytycznych w zakresie kosztów kwalifikowanych z uwzględnieniem ust. 6 „Koszty kwalifikowane”.</a:t>
                      </a:r>
                    </a:p>
                    <a:p>
                      <a:pPr algn="just"/>
                      <a:r>
                        <a:rPr lang="pl-PL" sz="2000" kern="1200" dirty="0">
                          <a:solidFill>
                            <a:schemeClr val="tx2"/>
                          </a:solidFill>
                          <a:effectLst/>
                          <a:latin typeface="Futura" panose="020B0604020202020204" charset="-18"/>
                        </a:rPr>
                        <a:t>Ocena na podstawie informacji zawartych we wniosku i załącznikach.</a:t>
                      </a:r>
                      <a:endParaRPr lang="en-US" sz="2000" dirty="0">
                        <a:solidFill>
                          <a:schemeClr val="tx2"/>
                        </a:solidFill>
                        <a:latin typeface="Futura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chemeClr val="dk1"/>
                          </a:solidFill>
                          <a:effectLst/>
                          <a:latin typeface="Futura" panose="020B0604020202020204" charset="-18"/>
                        </a:rPr>
                        <a:t>T/N</a:t>
                      </a:r>
                      <a:endParaRPr lang="en-US" sz="2000" dirty="0">
                        <a:latin typeface="Futura" panose="020B0604020202020204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0324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3238</Words>
  <Application>Microsoft Office PowerPoint</Application>
  <PresentationFormat>Niestandardowy</PresentationFormat>
  <Paragraphs>233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6" baseType="lpstr">
      <vt:lpstr>Futura Bold</vt:lpstr>
      <vt:lpstr>Futura</vt:lpstr>
      <vt:lpstr>Futura Ultra-Bold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Oficjalny szablon prezentacja WFOŚiGW Krk</dc:title>
  <dc:creator>Gabriela Cader</dc:creator>
  <cp:lastModifiedBy>WFOSiGW</cp:lastModifiedBy>
  <cp:revision>16</cp:revision>
  <dcterms:created xsi:type="dcterms:W3CDTF">2006-08-16T00:00:00Z</dcterms:created>
  <dcterms:modified xsi:type="dcterms:W3CDTF">2026-08-20T06:22:12Z</dcterms:modified>
  <dc:identifier>DAGeyePwQ6c</dc:identifier>
</cp:coreProperties>
</file>