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485" r:id="rId2"/>
    <p:sldId id="607" r:id="rId3"/>
    <p:sldId id="606" r:id="rId4"/>
    <p:sldId id="608" r:id="rId5"/>
    <p:sldId id="609" r:id="rId6"/>
    <p:sldId id="610" r:id="rId7"/>
    <p:sldId id="611" r:id="rId8"/>
    <p:sldId id="612" r:id="rId9"/>
    <p:sldId id="613" r:id="rId10"/>
    <p:sldId id="614" r:id="rId11"/>
    <p:sldId id="602" r:id="rId12"/>
    <p:sldId id="615" r:id="rId13"/>
    <p:sldId id="603" r:id="rId14"/>
    <p:sldId id="616" r:id="rId15"/>
    <p:sldId id="261" r:id="rId16"/>
  </p:sldIdLst>
  <p:sldSz cx="24384000" cy="13716000"/>
  <p:notesSz cx="6799263" cy="9875838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1219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0" algn="l" defTabSz="1219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0" algn="l" defTabSz="1219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0" algn="l" defTabSz="1219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0" algn="l" defTabSz="1219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0" algn="l" defTabSz="1219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0" algn="l" defTabSz="1219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0" algn="l" defTabSz="1219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0" algn="l" defTabSz="1219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8B97E356-82C0-F8F0-8649-B5E85DDE25E6}" name="Kowalczyk Dorota" initials="DK" userId="S::Dorota.Kowalczyk@nfosigw.gov.pl::c845639c-5ae5-487f-8b57-2debb3d842a9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/>
      <a:tcStyle>
        <a:tcBdr/>
        <a:fill>
          <a:solidFill>
            <a:srgbClr val="E8ECF4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5940675A-B579-460E-94D1-54222C63F5DA}" styleName="Bez stylu, siatka tabeli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3" d="100"/>
          <a:sy n="53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1" d="100"/>
          <a:sy n="51" d="100"/>
        </p:scale>
        <p:origin x="3036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8/10/relationships/authors" Target="authors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>
            <a:extLst>
              <a:ext uri="{FF2B5EF4-FFF2-40B4-BE49-F238E27FC236}">
                <a16:creationId xmlns:a16="http://schemas.microsoft.com/office/drawing/2014/main" id="{4DC75EED-6C84-A2FB-9E19-EB19112F36D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3"/>
            <a:ext cx="2946963" cy="495815"/>
          </a:xfrm>
          <a:prstGeom prst="rect">
            <a:avLst/>
          </a:prstGeom>
        </p:spPr>
        <p:txBody>
          <a:bodyPr vert="horz" lIns="94851" tIns="47425" rIns="94851" bIns="47425" rtlCol="0"/>
          <a:lstStyle>
            <a:lvl1pPr algn="l">
              <a:defRPr sz="1200"/>
            </a:lvl1pPr>
          </a:lstStyle>
          <a:p>
            <a:endParaRPr lang="pl-PL" dirty="0"/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2B337B4F-0DBF-5A02-7499-8CD4B88FC5A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762" y="3"/>
            <a:ext cx="2946963" cy="495815"/>
          </a:xfrm>
          <a:prstGeom prst="rect">
            <a:avLst/>
          </a:prstGeom>
        </p:spPr>
        <p:txBody>
          <a:bodyPr vert="horz" lIns="94851" tIns="47425" rIns="94851" bIns="47425" rtlCol="0"/>
          <a:lstStyle>
            <a:lvl1pPr algn="r">
              <a:defRPr sz="1200"/>
            </a:lvl1pPr>
          </a:lstStyle>
          <a:p>
            <a:fld id="{0E515763-C057-4931-8CB3-756BB83F8D28}" type="datetimeFigureOut">
              <a:rPr lang="pl-PL" smtClean="0"/>
              <a:t>10.09.2026</a:t>
            </a:fld>
            <a:endParaRPr lang="pl-PL" dirty="0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D540CF34-23DC-EEFC-3BFD-707FD6D65D7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380024"/>
            <a:ext cx="2946963" cy="495815"/>
          </a:xfrm>
          <a:prstGeom prst="rect">
            <a:avLst/>
          </a:prstGeom>
        </p:spPr>
        <p:txBody>
          <a:bodyPr vert="horz" lIns="94851" tIns="47425" rIns="94851" bIns="47425" rtlCol="0" anchor="b"/>
          <a:lstStyle>
            <a:lvl1pPr algn="l">
              <a:defRPr sz="1200"/>
            </a:lvl1pPr>
          </a:lstStyle>
          <a:p>
            <a:endParaRPr lang="pl-PL" dirty="0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03C0BB46-026D-5263-65E7-5A0AE28A727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762" y="9380024"/>
            <a:ext cx="2946963" cy="495815"/>
          </a:xfrm>
          <a:prstGeom prst="rect">
            <a:avLst/>
          </a:prstGeom>
        </p:spPr>
        <p:txBody>
          <a:bodyPr vert="horz" lIns="94851" tIns="47425" rIns="94851" bIns="47425" rtlCol="0" anchor="b"/>
          <a:lstStyle>
            <a:lvl1pPr algn="r">
              <a:defRPr sz="1200"/>
            </a:lvl1pPr>
          </a:lstStyle>
          <a:p>
            <a:fld id="{59EF1A4E-C6A9-48F9-AAA9-13C001781CC6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245558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3363" cy="3703638"/>
          </a:xfrm>
          <a:prstGeom prst="rect">
            <a:avLst/>
          </a:prstGeom>
        </p:spPr>
        <p:txBody>
          <a:bodyPr lIns="96653" tIns="48327" rIns="96653" bIns="48327"/>
          <a:lstStyle/>
          <a:p>
            <a:endParaRPr dirty="0"/>
          </a:p>
        </p:txBody>
      </p:sp>
      <p:sp>
        <p:nvSpPr>
          <p:cNvPr id="95" name="Shape 95"/>
          <p:cNvSpPr>
            <a:spLocks noGrp="1"/>
          </p:cNvSpPr>
          <p:nvPr>
            <p:ph type="body" sz="quarter" idx="1"/>
          </p:nvPr>
        </p:nvSpPr>
        <p:spPr>
          <a:xfrm>
            <a:off x="906569" y="4691023"/>
            <a:ext cx="4986126" cy="4444127"/>
          </a:xfrm>
          <a:prstGeom prst="rect">
            <a:avLst/>
          </a:prstGeom>
        </p:spPr>
        <p:txBody>
          <a:bodyPr lIns="96653" tIns="48327" rIns="96653" bIns="48327"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1219200" latinLnBrk="0">
      <a:defRPr sz="1600">
        <a:latin typeface="+mn-lt"/>
        <a:ea typeface="+mn-ea"/>
        <a:cs typeface="+mn-cs"/>
        <a:sym typeface="Calibri"/>
      </a:defRPr>
    </a:lvl1pPr>
    <a:lvl2pPr indent="228600" defTabSz="1219200" latinLnBrk="0">
      <a:defRPr sz="1600">
        <a:latin typeface="+mn-lt"/>
        <a:ea typeface="+mn-ea"/>
        <a:cs typeface="+mn-cs"/>
        <a:sym typeface="Calibri"/>
      </a:defRPr>
    </a:lvl2pPr>
    <a:lvl3pPr indent="457200" defTabSz="1219200" latinLnBrk="0">
      <a:defRPr sz="1600">
        <a:latin typeface="+mn-lt"/>
        <a:ea typeface="+mn-ea"/>
        <a:cs typeface="+mn-cs"/>
        <a:sym typeface="Calibri"/>
      </a:defRPr>
    </a:lvl3pPr>
    <a:lvl4pPr indent="685800" defTabSz="1219200" latinLnBrk="0">
      <a:defRPr sz="1600">
        <a:latin typeface="+mn-lt"/>
        <a:ea typeface="+mn-ea"/>
        <a:cs typeface="+mn-cs"/>
        <a:sym typeface="Calibri"/>
      </a:defRPr>
    </a:lvl4pPr>
    <a:lvl5pPr indent="914400" defTabSz="1219200" latinLnBrk="0">
      <a:defRPr sz="1600">
        <a:latin typeface="+mn-lt"/>
        <a:ea typeface="+mn-ea"/>
        <a:cs typeface="+mn-cs"/>
        <a:sym typeface="Calibri"/>
      </a:defRPr>
    </a:lvl5pPr>
    <a:lvl6pPr indent="1143000" defTabSz="1219200" latinLnBrk="0">
      <a:defRPr sz="1600">
        <a:latin typeface="+mn-lt"/>
        <a:ea typeface="+mn-ea"/>
        <a:cs typeface="+mn-cs"/>
        <a:sym typeface="Calibri"/>
      </a:defRPr>
    </a:lvl6pPr>
    <a:lvl7pPr indent="1371600" defTabSz="1219200" latinLnBrk="0">
      <a:defRPr sz="1600">
        <a:latin typeface="+mn-lt"/>
        <a:ea typeface="+mn-ea"/>
        <a:cs typeface="+mn-cs"/>
        <a:sym typeface="Calibri"/>
      </a:defRPr>
    </a:lvl7pPr>
    <a:lvl8pPr indent="1600200" defTabSz="1219200" latinLnBrk="0">
      <a:defRPr sz="1600">
        <a:latin typeface="+mn-lt"/>
        <a:ea typeface="+mn-ea"/>
        <a:cs typeface="+mn-cs"/>
        <a:sym typeface="Calibri"/>
      </a:defRPr>
    </a:lvl8pPr>
    <a:lvl9pPr indent="1828800" defTabSz="1219200" latinLnBrk="0">
      <a:defRPr sz="1600">
        <a:latin typeface="+mn-lt"/>
        <a:ea typeface="+mn-ea"/>
        <a:cs typeface="+mn-cs"/>
        <a:sym typeface="Calibri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4021434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914399" y="2840564"/>
            <a:ext cx="10363201" cy="1960036"/>
          </a:xfrm>
          <a:prstGeom prst="rect">
            <a:avLst/>
          </a:prstGeom>
        </p:spPr>
        <p:txBody>
          <a:bodyPr/>
          <a:lstStyle>
            <a:lvl1pPr>
              <a:defRPr>
                <a:latin typeface="Source Sans Pro"/>
                <a:ea typeface="Source Sans Pro"/>
                <a:cs typeface="Source Sans Pro"/>
                <a:sym typeface="Source Sans Pro"/>
              </a:defRPr>
            </a:lvl1pPr>
          </a:lstStyle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828799" y="5181600"/>
            <a:ext cx="8534401" cy="23368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Text"/>
          <p:cNvSpPr txBox="1">
            <a:spLocks noGrp="1"/>
          </p:cNvSpPr>
          <p:nvPr>
            <p:ph type="title"/>
          </p:nvPr>
        </p:nvSpPr>
        <p:spPr>
          <a:xfrm>
            <a:off x="963082" y="5875866"/>
            <a:ext cx="10363203" cy="1816103"/>
          </a:xfrm>
          <a:prstGeom prst="rect">
            <a:avLst/>
          </a:prstGeom>
        </p:spPr>
        <p:txBody>
          <a:bodyPr anchor="t"/>
          <a:lstStyle>
            <a:lvl1pPr algn="l">
              <a:defRPr sz="5200" b="1" cap="all"/>
            </a:lvl1pPr>
          </a:lstStyle>
          <a:p>
            <a:r>
              <a:t>Title Text</a:t>
            </a:r>
          </a:p>
        </p:txBody>
      </p:sp>
      <p:sp>
        <p:nvSpPr>
          <p:cNvPr id="3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963082" y="3875616"/>
            <a:ext cx="10363203" cy="2000252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600"/>
              </a:spcBef>
              <a:buSzTx/>
              <a:buFontTx/>
              <a:buNone/>
              <a:defRPr sz="2600">
                <a:solidFill>
                  <a:srgbClr val="888888"/>
                </a:solidFill>
              </a:defRPr>
            </a:lvl1pPr>
            <a:lvl2pPr marL="0" indent="0">
              <a:spcBef>
                <a:spcPts val="600"/>
              </a:spcBef>
              <a:buSzTx/>
              <a:buFontTx/>
              <a:buNone/>
              <a:defRPr sz="2600">
                <a:solidFill>
                  <a:srgbClr val="888888"/>
                </a:solidFill>
              </a:defRPr>
            </a:lvl2pPr>
            <a:lvl3pPr marL="0" indent="0">
              <a:spcBef>
                <a:spcPts val="600"/>
              </a:spcBef>
              <a:buSzTx/>
              <a:buFontTx/>
              <a:buNone/>
              <a:defRPr sz="2600">
                <a:solidFill>
                  <a:srgbClr val="888888"/>
                </a:solidFill>
              </a:defRPr>
            </a:lvl3pPr>
            <a:lvl4pPr marL="0" indent="0">
              <a:spcBef>
                <a:spcPts val="600"/>
              </a:spcBef>
              <a:buSzTx/>
              <a:buFontTx/>
              <a:buNone/>
              <a:defRPr sz="2600">
                <a:solidFill>
                  <a:srgbClr val="888888"/>
                </a:solidFill>
              </a:defRPr>
            </a:lvl4pPr>
            <a:lvl5pPr marL="0" indent="0">
              <a:spcBef>
                <a:spcPts val="600"/>
              </a:spcBef>
              <a:buSzTx/>
              <a:buFontTx/>
              <a:buNone/>
              <a:defRPr sz="2600"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9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09598" y="2133599"/>
            <a:ext cx="5384804" cy="6034619"/>
          </a:xfrm>
          <a:prstGeom prst="rect">
            <a:avLst/>
          </a:prstGeom>
        </p:spPr>
        <p:txBody>
          <a:bodyPr/>
          <a:lstStyle>
            <a:lvl1pPr marL="440871" indent="-440871">
              <a:spcBef>
                <a:spcPts val="800"/>
              </a:spcBef>
              <a:defRPr sz="3600"/>
            </a:lvl1pPr>
            <a:lvl2pPr>
              <a:spcBef>
                <a:spcPts val="800"/>
              </a:spcBef>
              <a:defRPr sz="3600"/>
            </a:lvl2pPr>
            <a:lvl3pPr marL="1325877" indent="-411477">
              <a:spcBef>
                <a:spcPts val="800"/>
              </a:spcBef>
              <a:defRPr sz="3600"/>
            </a:lvl3pPr>
            <a:lvl4pPr marL="1828800" indent="-457200">
              <a:spcBef>
                <a:spcPts val="800"/>
              </a:spcBef>
              <a:defRPr sz="3600"/>
            </a:lvl4pPr>
            <a:lvl5pPr marL="2286000" indent="-457200">
              <a:spcBef>
                <a:spcPts val="800"/>
              </a:spcBef>
              <a:defRPr sz="36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09598" y="2046815"/>
            <a:ext cx="5386921" cy="853019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700"/>
              </a:spcBef>
              <a:buSzTx/>
              <a:buFontTx/>
              <a:buNone/>
              <a:defRPr sz="3200" b="1"/>
            </a:lvl1pPr>
            <a:lvl2pPr marL="0" indent="0">
              <a:spcBef>
                <a:spcPts val="700"/>
              </a:spcBef>
              <a:buSzTx/>
              <a:buFontTx/>
              <a:buNone/>
              <a:defRPr sz="3200" b="1"/>
            </a:lvl2pPr>
            <a:lvl3pPr marL="0" indent="0">
              <a:spcBef>
                <a:spcPts val="700"/>
              </a:spcBef>
              <a:buSzTx/>
              <a:buFontTx/>
              <a:buNone/>
              <a:defRPr sz="3200" b="1"/>
            </a:lvl3pPr>
            <a:lvl4pPr marL="0" indent="0">
              <a:spcBef>
                <a:spcPts val="700"/>
              </a:spcBef>
              <a:buSzTx/>
              <a:buFontTx/>
              <a:buNone/>
              <a:defRPr sz="3200" b="1"/>
            </a:lvl4pPr>
            <a:lvl5pPr marL="0" indent="0">
              <a:spcBef>
                <a:spcPts val="700"/>
              </a:spcBef>
              <a:buSzTx/>
              <a:buFontTx/>
              <a:buNone/>
              <a:defRPr sz="3200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6193366" y="2046815"/>
            <a:ext cx="5389036" cy="853019"/>
          </a:xfrm>
          <a:prstGeom prst="rect">
            <a:avLst/>
          </a:prstGeom>
        </p:spPr>
        <p:txBody>
          <a:bodyPr anchor="b"/>
          <a:lstStyle/>
          <a:p>
            <a:endParaRPr/>
          </a:p>
        </p:txBody>
      </p:sp>
      <p:sp>
        <p:nvSpPr>
          <p:cNvPr id="5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Image" descr="Imag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7423" y="-26676"/>
            <a:ext cx="24478846" cy="13769352"/>
          </a:xfrm>
          <a:prstGeom prst="rect">
            <a:avLst/>
          </a:prstGeom>
          <a:ln w="12700">
            <a:miter lim="400000"/>
          </a:ln>
        </p:spPr>
      </p:pic>
      <p:pic>
        <p:nvPicPr>
          <p:cNvPr id="66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0803" y="-3972"/>
            <a:ext cx="13946567" cy="1842097"/>
          </a:xfrm>
          <a:prstGeom prst="rect">
            <a:avLst/>
          </a:prstGeom>
          <a:ln w="12700">
            <a:miter lim="400000"/>
          </a:ln>
        </p:spPr>
      </p:pic>
      <p:sp>
        <p:nvSpPr>
          <p:cNvPr id="6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23874073" y="13328215"/>
            <a:ext cx="340595" cy="33107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Obraz 1">
            <a:extLst>
              <a:ext uri="{FF2B5EF4-FFF2-40B4-BE49-F238E27FC236}">
                <a16:creationId xmlns:a16="http://schemas.microsoft.com/office/drawing/2014/main" id="{10A0525D-2D4E-CB45-CAC6-8671549F130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33984" y="11826695"/>
            <a:ext cx="5415727" cy="1832590"/>
          </a:xfrm>
          <a:prstGeom prst="rect">
            <a:avLst/>
          </a:prstGeom>
          <a:noFill/>
        </p:spPr>
      </p:pic>
      <p:pic>
        <p:nvPicPr>
          <p:cNvPr id="3" name="Image" descr="Image">
            <a:extLst>
              <a:ext uri="{FF2B5EF4-FFF2-40B4-BE49-F238E27FC236}">
                <a16:creationId xmlns:a16="http://schemas.microsoft.com/office/drawing/2014/main" id="{DEEBC257-3981-13C8-AC3C-C8B229B0F3B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 l="52191" r="-1"/>
          <a:stretch/>
        </p:blipFill>
        <p:spPr>
          <a:xfrm>
            <a:off x="18502288" y="11826695"/>
            <a:ext cx="5881712" cy="183259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Image" descr="Imag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7966" y="-26152"/>
            <a:ext cx="24479932" cy="13768304"/>
          </a:xfrm>
          <a:prstGeom prst="rect">
            <a:avLst/>
          </a:prstGeom>
          <a:ln w="12700">
            <a:miter lim="400000"/>
          </a:ln>
        </p:spPr>
      </p:pic>
      <p:pic>
        <p:nvPicPr>
          <p:cNvPr id="76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0803" y="-3972"/>
            <a:ext cx="13946567" cy="1842097"/>
          </a:xfrm>
          <a:prstGeom prst="rect">
            <a:avLst/>
          </a:prstGeom>
          <a:ln w="12700">
            <a:miter lim="400000"/>
          </a:ln>
        </p:spPr>
      </p:pic>
      <p:pic>
        <p:nvPicPr>
          <p:cNvPr id="77" name="Image" descr="Image"/>
          <p:cNvPicPr>
            <a:picLocks noChangeAspect="1"/>
          </p:cNvPicPr>
          <p:nvPr/>
        </p:nvPicPr>
        <p:blipFill>
          <a:blip r:embed="rId4"/>
          <a:srcRect l="52191" r="-1"/>
          <a:stretch/>
        </p:blipFill>
        <p:spPr>
          <a:xfrm>
            <a:off x="18550254" y="11883410"/>
            <a:ext cx="5881712" cy="1832590"/>
          </a:xfrm>
          <a:prstGeom prst="rect">
            <a:avLst/>
          </a:prstGeom>
          <a:ln w="12700">
            <a:miter lim="400000"/>
          </a:ln>
        </p:spPr>
      </p:pic>
      <p:sp>
        <p:nvSpPr>
          <p:cNvPr id="7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Obraz 1">
            <a:extLst>
              <a:ext uri="{FF2B5EF4-FFF2-40B4-BE49-F238E27FC236}">
                <a16:creationId xmlns:a16="http://schemas.microsoft.com/office/drawing/2014/main" id="{6E5689E6-3D89-A909-D038-1939E4147E3F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34527" y="11909562"/>
            <a:ext cx="5415727" cy="1832590"/>
          </a:xfrm>
          <a:prstGeom prst="rect">
            <a:avLst/>
          </a:prstGeom>
          <a:noFill/>
        </p:spPr>
      </p:pic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609598" y="366183"/>
            <a:ext cx="10972803" cy="1524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60957" tIns="60957" rIns="60957" bIns="60957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13610166" y="4876800"/>
            <a:ext cx="9550401" cy="88392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60957" tIns="60957" rIns="60957" bIns="60957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241806" y="8553015"/>
            <a:ext cx="340595" cy="331070"/>
          </a:xfrm>
          <a:prstGeom prst="rect">
            <a:avLst/>
          </a:prstGeom>
          <a:ln w="12700">
            <a:miter lim="400000"/>
          </a:ln>
        </p:spPr>
        <p:txBody>
          <a:bodyPr wrap="none" lIns="60957" tIns="60957" rIns="60957" bIns="60957" anchor="ctr">
            <a:spAutoFit/>
          </a:bodyPr>
          <a:lstStyle>
            <a:lvl1pPr algn="r">
              <a:defRPr sz="16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</p:sldLayoutIdLst>
  <p:transition spd="med"/>
  <p:txStyles>
    <p:titleStyle>
      <a:lvl1pPr marL="0" marR="0" indent="0" algn="ctr" defTabSz="1219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0" algn="ctr" defTabSz="1219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0" algn="ctr" defTabSz="1219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0" algn="ctr" defTabSz="1219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0" algn="ctr" defTabSz="1219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ctr" defTabSz="1219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ctr" defTabSz="1219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ctr" defTabSz="1219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ctr" defTabSz="1219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titleStyle>
    <p:bodyStyle>
      <a:lvl1pPr marL="450056" marR="0" indent="-450056" algn="l" defTabSz="1219200" rtl="0" latinLnBrk="0">
        <a:lnSpc>
          <a:spcPct val="10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4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885825" marR="0" indent="-428625" algn="l" defTabSz="1219200" rtl="0" latinLnBrk="0">
        <a:lnSpc>
          <a:spcPct val="10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–"/>
        <a:tabLst/>
        <a:defRPr sz="4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1314450" marR="0" indent="-400050" algn="l" defTabSz="1219200" rtl="0" latinLnBrk="0">
        <a:lnSpc>
          <a:spcPct val="10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4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1851660" marR="0" indent="-480060" algn="l" defTabSz="1219200" rtl="0" latinLnBrk="0">
        <a:lnSpc>
          <a:spcPct val="10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–"/>
        <a:tabLst/>
        <a:defRPr sz="4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2308860" marR="0" indent="-480060" algn="l" defTabSz="1219200" rtl="0" latinLnBrk="0">
        <a:lnSpc>
          <a:spcPct val="10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»"/>
        <a:tabLst/>
        <a:defRPr sz="4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2766060" marR="0" indent="-480060" algn="l" defTabSz="1219200" rtl="0" latinLnBrk="0">
        <a:lnSpc>
          <a:spcPct val="10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4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3223260" marR="0" indent="-480060" algn="l" defTabSz="1219200" rtl="0" latinLnBrk="0">
        <a:lnSpc>
          <a:spcPct val="10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4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3680459" marR="0" indent="-480059" algn="l" defTabSz="1219200" rtl="0" latinLnBrk="0">
        <a:lnSpc>
          <a:spcPct val="10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4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4137659" marR="0" indent="-480059" algn="l" defTabSz="1219200" rtl="0" latinLnBrk="0">
        <a:lnSpc>
          <a:spcPct val="10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4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bodyStyle>
    <p:otherStyle>
      <a:lvl1pPr marL="0" marR="0" indent="0" algn="r" defTabSz="1219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0" algn="r" defTabSz="1219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0" algn="r" defTabSz="1219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0" algn="r" defTabSz="1219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0" algn="r" defTabSz="1219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r" defTabSz="1219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r" defTabSz="1219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r" defTabSz="1219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r" defTabSz="1219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" descr="Image">
            <a:extLst>
              <a:ext uri="{FF2B5EF4-FFF2-40B4-BE49-F238E27FC236}">
                <a16:creationId xmlns:a16="http://schemas.microsoft.com/office/drawing/2014/main" id="{9344D2B3-AFA3-2BAC-1D3B-7E4E39651C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680432"/>
            <a:ext cx="24470543" cy="5824540"/>
          </a:xfrm>
          <a:prstGeom prst="rect">
            <a:avLst/>
          </a:prstGeom>
          <a:ln w="12700">
            <a:miter lim="400000"/>
          </a:ln>
        </p:spPr>
      </p:pic>
      <p:pic>
        <p:nvPicPr>
          <p:cNvPr id="151" name="Image" descr="Imag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0803" y="-3972"/>
            <a:ext cx="13946567" cy="1842097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TextBox 4">
            <a:extLst>
              <a:ext uri="{FF2B5EF4-FFF2-40B4-BE49-F238E27FC236}">
                <a16:creationId xmlns:a16="http://schemas.microsoft.com/office/drawing/2014/main" id="{BC1CFA95-B8B3-30DB-4E9E-D2C0077D8C09}"/>
              </a:ext>
            </a:extLst>
          </p:cNvPr>
          <p:cNvSpPr txBox="1"/>
          <p:nvPr/>
        </p:nvSpPr>
        <p:spPr>
          <a:xfrm>
            <a:off x="2673611" y="2884275"/>
            <a:ext cx="21110716" cy="43302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8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8800" spc="-245" dirty="0">
                <a:solidFill>
                  <a:schemeClr val="bg1"/>
                </a:solidFill>
                <a:latin typeface="Arial"/>
                <a:cs typeface="Arial"/>
              </a:rPr>
              <a:t>Akademia Wykonawcy w Programie Priorytetowym Czyste Powietrze </a:t>
            </a:r>
          </a:p>
          <a:p>
            <a:pPr>
              <a:lnSpc>
                <a:spcPct val="8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3500" spc="-245" dirty="0">
              <a:solidFill>
                <a:schemeClr val="bg1"/>
              </a:solidFill>
              <a:latin typeface="Arial"/>
              <a:cs typeface="Arial"/>
            </a:endParaRPr>
          </a:p>
          <a:p>
            <a:pPr marL="1371600" indent="-1371600">
              <a:lnSpc>
                <a:spcPct val="150000"/>
              </a:lnSpc>
              <a:buAutoNum type="arabicPeriod"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000" spc="-245" dirty="0">
              <a:solidFill>
                <a:schemeClr val="bg1"/>
              </a:solidFill>
              <a:latin typeface="Arial"/>
              <a:cs typeface="Arial"/>
            </a:endParaRPr>
          </a:p>
          <a:p>
            <a:pPr>
              <a:lnSpc>
                <a:spcPct val="15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000" spc="-245" dirty="0">
                <a:solidFill>
                  <a:schemeClr val="bg1"/>
                </a:solidFill>
                <a:latin typeface="Arial"/>
                <a:cs typeface="Arial"/>
              </a:rPr>
              <a:t>Wnioski o płatność – dokumentacja rozliczeniowa</a:t>
            </a:r>
          </a:p>
        </p:txBody>
      </p:sp>
      <p:sp>
        <p:nvSpPr>
          <p:cNvPr id="2" name="object 12">
            <a:extLst>
              <a:ext uri="{FF2B5EF4-FFF2-40B4-BE49-F238E27FC236}">
                <a16:creationId xmlns:a16="http://schemas.microsoft.com/office/drawing/2014/main" id="{70574F9B-9860-3EE2-BFB7-96E65F2D3CEC}"/>
              </a:ext>
            </a:extLst>
          </p:cNvPr>
          <p:cNvSpPr txBox="1">
            <a:spLocks/>
          </p:cNvSpPr>
          <p:nvPr/>
        </p:nvSpPr>
        <p:spPr>
          <a:xfrm>
            <a:off x="241836" y="11755655"/>
            <a:ext cx="12500128" cy="1934697"/>
          </a:xfrm>
          <a:prstGeom prst="rect">
            <a:avLst/>
          </a:prstGeom>
        </p:spPr>
        <p:txBody>
          <a:bodyPr vert="horz" wrap="square" lIns="0" tIns="28575" rIns="0" bIns="0" rtlCol="0">
            <a:spAutoFit/>
          </a:bodyPr>
          <a:lstStyle>
            <a:lvl1pPr marL="450056" marR="0" indent="-450056" algn="l" defTabSz="1219200" rtl="0" latinLnBrk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4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1pPr>
            <a:lvl2pPr marL="885825" marR="0" indent="-428625" algn="l" defTabSz="1219200" rtl="0" latinLnBrk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–"/>
              <a:tabLst/>
              <a:defRPr sz="4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2pPr>
            <a:lvl3pPr marL="1314450" marR="0" indent="-400050" algn="l" defTabSz="1219200" rtl="0" latinLnBrk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4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3pPr>
            <a:lvl4pPr marL="1851660" marR="0" indent="-480060" algn="l" defTabSz="1219200" rtl="0" latinLnBrk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–"/>
              <a:tabLst/>
              <a:defRPr sz="4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4pPr>
            <a:lvl5pPr marL="2308860" marR="0" indent="-480060" algn="l" defTabSz="1219200" rtl="0" latinLnBrk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»"/>
              <a:tabLst/>
              <a:defRPr sz="4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5pPr>
            <a:lvl6pPr marL="2766060" marR="0" indent="-480060" algn="l" defTabSz="1219200" rtl="0" latinLnBrk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4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6pPr>
            <a:lvl7pPr marL="3223260" marR="0" indent="-480060" algn="l" defTabSz="1219200" rtl="0" latinLnBrk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4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7pPr>
            <a:lvl8pPr marL="3680459" marR="0" indent="-480059" algn="l" defTabSz="1219200" rtl="0" latinLnBrk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4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8pPr>
            <a:lvl9pPr marL="4137659" marR="0" indent="-480059" algn="l" defTabSz="1219200" rtl="0" latinLnBrk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4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9pPr>
          </a:lstStyle>
          <a:p>
            <a:pPr marL="615474" marR="1057275" indent="0" algn="ctr" hangingPunct="1">
              <a:lnSpc>
                <a:spcPts val="3590"/>
              </a:lnSpc>
              <a:spcBef>
                <a:spcPts val="225"/>
              </a:spcBef>
              <a:buNone/>
            </a:pPr>
            <a:r>
              <a:rPr lang="pl-PL" sz="4000" b="1" spc="-19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Bartłomiej Widła – </a:t>
            </a:r>
            <a:r>
              <a:rPr lang="pl-PL" sz="4000" b="1" i="1" spc="-19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Zastępca Dyrektora Departamentu ds. Programu Czyste </a:t>
            </a:r>
            <a:br>
              <a:rPr lang="pl-PL" sz="4000" b="1" i="1" spc="-19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4000" b="1" i="1" spc="-19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Powietrze</a:t>
            </a:r>
          </a:p>
          <a:p>
            <a:pPr marL="615474" marR="1057275" indent="0" algn="ctr" hangingPunct="1">
              <a:lnSpc>
                <a:spcPts val="3590"/>
              </a:lnSpc>
              <a:spcBef>
                <a:spcPts val="225"/>
              </a:spcBef>
              <a:buNone/>
            </a:pPr>
            <a:endParaRPr lang="pl-PL" sz="4400" b="1" spc="-195" dirty="0">
              <a:solidFill>
                <a:schemeClr val="bg1"/>
              </a:solidFill>
            </a:endParaRPr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942F3C13-50EB-6F13-EBFC-B12E269A6598}"/>
              </a:ext>
            </a:extLst>
          </p:cNvPr>
          <p:cNvSpPr txBox="1"/>
          <p:nvPr/>
        </p:nvSpPr>
        <p:spPr>
          <a:xfrm>
            <a:off x="19520453" y="10766311"/>
            <a:ext cx="4452730" cy="147732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0957" tIns="60957" rIns="60957" bIns="60957" numCol="1" spcCol="38100" rtlCol="0" anchor="t">
            <a:spAutoFit/>
          </a:bodyPr>
          <a:lstStyle/>
          <a:p>
            <a:pPr marL="0" marR="0" indent="0" algn="l" defTabSz="1219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pl-PL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kumimoji="0" lang="pl-PL" sz="4400" b="0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.09.2026 r.</a:t>
            </a:r>
          </a:p>
          <a:p>
            <a:pPr marL="0" marR="0" indent="0" algn="l" defTabSz="1219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44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Arial" panose="020B0604020202020204" pitchFamily="34" charset="0"/>
              <a:cs typeface="Arial" panose="020B0604020202020204" pitchFamily="34" charset="0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13304261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>
            <a:extLst>
              <a:ext uri="{FF2B5EF4-FFF2-40B4-BE49-F238E27FC236}">
                <a16:creationId xmlns:a16="http://schemas.microsoft.com/office/drawing/2014/main" id="{962F49B4-C7DA-11B4-98B0-976A37F6D2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495" y="4750904"/>
            <a:ext cx="18924103" cy="6082748"/>
          </a:xfrm>
          <a:prstGeom prst="rect">
            <a:avLst/>
          </a:prstGeom>
        </p:spPr>
      </p:pic>
      <p:sp>
        <p:nvSpPr>
          <p:cNvPr id="14" name="pole tekstowe 13">
            <a:extLst>
              <a:ext uri="{FF2B5EF4-FFF2-40B4-BE49-F238E27FC236}">
                <a16:creationId xmlns:a16="http://schemas.microsoft.com/office/drawing/2014/main" id="{EB6F4B60-A9D7-A267-3174-04E2DE8529FA}"/>
              </a:ext>
            </a:extLst>
          </p:cNvPr>
          <p:cNvSpPr txBox="1"/>
          <p:nvPr/>
        </p:nvSpPr>
        <p:spPr>
          <a:xfrm>
            <a:off x="2266122" y="2882348"/>
            <a:ext cx="123169" cy="49243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60957" tIns="60957" rIns="60957" bIns="60957" numCol="1" spcCol="38100" rtlCol="0" anchor="t">
            <a:spAutoFit/>
          </a:bodyPr>
          <a:lstStyle/>
          <a:p>
            <a:pPr marL="0" marR="0" indent="0" algn="l" defTabSz="1219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15" name="pole tekstowe 14">
            <a:extLst>
              <a:ext uri="{FF2B5EF4-FFF2-40B4-BE49-F238E27FC236}">
                <a16:creationId xmlns:a16="http://schemas.microsoft.com/office/drawing/2014/main" id="{9D7DAFF6-A6D8-6502-996E-6680B391C7D4}"/>
              </a:ext>
            </a:extLst>
          </p:cNvPr>
          <p:cNvSpPr txBox="1"/>
          <p:nvPr/>
        </p:nvSpPr>
        <p:spPr>
          <a:xfrm>
            <a:off x="348262" y="2205236"/>
            <a:ext cx="23687475" cy="233909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0957" tIns="60957" rIns="60957" bIns="60957" numCol="1" spcCol="38100" rtlCol="0" anchor="t">
            <a:spAutoFit/>
          </a:bodyPr>
          <a:lstStyle/>
          <a:p>
            <a:pPr marL="0" marR="0" indent="0" algn="l" defTabSz="1219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pl-PL" sz="4800" b="1" dirty="0">
                <a:latin typeface="Aptos Black" panose="020F0502020204030204" pitchFamily="34" charset="0"/>
              </a:rPr>
              <a:t>Źródło:</a:t>
            </a:r>
          </a:p>
          <a:p>
            <a:pPr marL="685800" marR="0" indent="-685800" algn="l" defTabSz="1219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r>
              <a:rPr kumimoji="0" lang="pl-PL" sz="48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 Black" panose="020F0502020204030204" pitchFamily="34" charset="0"/>
                <a:sym typeface="Calibri"/>
              </a:rPr>
              <a:t>Instrukcja do WOP w Programie Priorytetowym Czyste Powietrze</a:t>
            </a:r>
          </a:p>
          <a:p>
            <a:pPr marL="685800" marR="0" indent="-685800" algn="l" defTabSz="1219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r>
              <a:rPr kumimoji="0" lang="pl-PL" sz="48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 Black" panose="020F0502020204030204" pitchFamily="34" charset="0"/>
                <a:sym typeface="Calibri"/>
              </a:rPr>
              <a:t>Warunki umowy dotacji / dotacji z prefinansowaniem – 3) Wypłata dotacji</a:t>
            </a:r>
          </a:p>
        </p:txBody>
      </p:sp>
      <p:sp>
        <p:nvSpPr>
          <p:cNvPr id="19" name="pole tekstowe 18">
            <a:extLst>
              <a:ext uri="{FF2B5EF4-FFF2-40B4-BE49-F238E27FC236}">
                <a16:creationId xmlns:a16="http://schemas.microsoft.com/office/drawing/2014/main" id="{D749E733-1592-91DF-D833-54C96A41618F}"/>
              </a:ext>
            </a:extLst>
          </p:cNvPr>
          <p:cNvSpPr txBox="1"/>
          <p:nvPr/>
        </p:nvSpPr>
        <p:spPr>
          <a:xfrm>
            <a:off x="696525" y="11079880"/>
            <a:ext cx="12721301" cy="196976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0957" tIns="60957" rIns="60957" bIns="60957" numCol="1" spcCol="38100" rtlCol="0" anchor="t">
            <a:spAutoFit/>
          </a:bodyPr>
          <a:lstStyle/>
          <a:p>
            <a:pPr marL="0" marR="0" indent="0" algn="l" defTabSz="1219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l-PL" sz="4000" b="1" i="0" u="none" strike="noStrike" cap="none" spc="0" normalizeH="0" baseline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Aptos Black" panose="020F0502020204030204" pitchFamily="34" charset="0"/>
                <a:sym typeface="Calibri"/>
              </a:rPr>
              <a:t>Pamiętaj !! – umowa jest umową warunkową </a:t>
            </a:r>
          </a:p>
          <a:p>
            <a:pPr marL="0" marR="0" indent="0" algn="l" defTabSz="1219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pl-PL" sz="4000" b="1" dirty="0">
                <a:solidFill>
                  <a:srgbClr val="FF0000"/>
                </a:solidFill>
                <a:latin typeface="Aptos Black" panose="020F0502020204030204" pitchFamily="34" charset="0"/>
              </a:rPr>
              <a:t>Złożenie WoD/WoP nie jest gwarancją wypłaty środków i rozliczenia inwestycji</a:t>
            </a:r>
            <a:endParaRPr kumimoji="0" lang="pl-PL" sz="4000" b="1" i="0" u="none" strike="noStrike" cap="none" spc="0" normalizeH="0" baseline="0" dirty="0">
              <a:ln>
                <a:noFill/>
              </a:ln>
              <a:solidFill>
                <a:srgbClr val="FF0000"/>
              </a:solidFill>
              <a:effectLst/>
              <a:uFillTx/>
              <a:latin typeface="Aptos Black" panose="020F0502020204030204" pitchFamily="34" charset="0"/>
              <a:sym typeface="Calibri"/>
            </a:endParaRPr>
          </a:p>
        </p:txBody>
      </p:sp>
      <p:pic>
        <p:nvPicPr>
          <p:cNvPr id="27" name="Obraz 26">
            <a:extLst>
              <a:ext uri="{FF2B5EF4-FFF2-40B4-BE49-F238E27FC236}">
                <a16:creationId xmlns:a16="http://schemas.microsoft.com/office/drawing/2014/main" id="{BC9F06D9-847D-5424-E8F0-DC88AADA03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7114" y="7792278"/>
            <a:ext cx="16836886" cy="299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06304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Obraz zawierający tekst, zrzut ekranu, Czcionka, numer&#10;&#10;Zawartość wygenerowana przez AI może być niepoprawna.">
            <a:extLst>
              <a:ext uri="{FF2B5EF4-FFF2-40B4-BE49-F238E27FC236}">
                <a16:creationId xmlns:a16="http://schemas.microsoft.com/office/drawing/2014/main" id="{E58A4493-1089-A641-2FC1-1A0D8E35C7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9857" y="2779776"/>
            <a:ext cx="20756880" cy="8485632"/>
          </a:xfrm>
          <a:prstGeom prst="rect">
            <a:avLst/>
          </a:prstGeom>
        </p:spPr>
      </p:pic>
      <p:pic>
        <p:nvPicPr>
          <p:cNvPr id="9" name="Obraz 8" descr="Obraz zawierający czerwony, Karmin, flaga&#10;&#10;Zawartość wygenerowana przez AI może być niepoprawna.">
            <a:extLst>
              <a:ext uri="{FF2B5EF4-FFF2-40B4-BE49-F238E27FC236}">
                <a16:creationId xmlns:a16="http://schemas.microsoft.com/office/drawing/2014/main" id="{F4C9DE68-BE77-4531-BBCC-9C343929E0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216" y="5054211"/>
            <a:ext cx="1842681" cy="3936762"/>
          </a:xfrm>
          <a:prstGeom prst="rect">
            <a:avLst/>
          </a:prstGeom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8FCF13C8-6D8B-12D4-95CA-77AA96328840}"/>
              </a:ext>
            </a:extLst>
          </p:cNvPr>
          <p:cNvSpPr txBox="1"/>
          <p:nvPr/>
        </p:nvSpPr>
        <p:spPr>
          <a:xfrm>
            <a:off x="207263" y="10936224"/>
            <a:ext cx="20196313" cy="175432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marR="0" indent="0" algn="l" defTabSz="1219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pl-PL" sz="3600" b="1" dirty="0">
                <a:latin typeface="Aptos Black" panose="020F0502020204030204" pitchFamily="34" charset="0"/>
              </a:rPr>
              <a:t>Źródło:</a:t>
            </a:r>
          </a:p>
          <a:p>
            <a:pPr marL="685800" marR="0" indent="-685800" algn="l" defTabSz="1219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r>
              <a:rPr kumimoji="0" lang="pl-PL" sz="36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 Black" panose="020F0502020204030204" pitchFamily="34" charset="0"/>
                <a:sym typeface="Calibri"/>
              </a:rPr>
              <a:t>Warunki umowy dotacji / dotacji z prefinansowaniem – 3) Wypłata dotacji, </a:t>
            </a:r>
            <a:br>
              <a:rPr kumimoji="0" lang="pl-PL" sz="36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 Black" panose="020F0502020204030204" pitchFamily="34" charset="0"/>
                <a:sym typeface="Calibri"/>
              </a:rPr>
            </a:br>
            <a:r>
              <a:rPr kumimoji="0" lang="pl-PL" sz="36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 Black" panose="020F0502020204030204" pitchFamily="34" charset="0"/>
                <a:sym typeface="Calibri"/>
              </a:rPr>
              <a:t>4) Obowiązki informacyjne Beneficjenta </a:t>
            </a:r>
          </a:p>
        </p:txBody>
      </p:sp>
    </p:spTree>
    <p:extLst>
      <p:ext uri="{BB962C8B-B14F-4D97-AF65-F5344CB8AC3E}">
        <p14:creationId xmlns:p14="http://schemas.microsoft.com/office/powerpoint/2010/main" val="2318692425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le tekstowe 2">
            <a:extLst>
              <a:ext uri="{FF2B5EF4-FFF2-40B4-BE49-F238E27FC236}">
                <a16:creationId xmlns:a16="http://schemas.microsoft.com/office/drawing/2014/main" id="{A2F8F3D9-59C0-01DD-FBEC-ED9CEC161251}"/>
              </a:ext>
            </a:extLst>
          </p:cNvPr>
          <p:cNvSpPr txBox="1"/>
          <p:nvPr/>
        </p:nvSpPr>
        <p:spPr>
          <a:xfrm>
            <a:off x="710648" y="2440562"/>
            <a:ext cx="23361926" cy="160043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r>
              <a:rPr kumimoji="0" lang="pl-PL" sz="5400" b="1" i="0" u="none" strike="noStrike" kern="0" cap="none" spc="-245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Source Sans 3 Regular"/>
                <a:ea typeface="Source Sans Pro Semibold"/>
                <a:cs typeface="Arial"/>
                <a:sym typeface="Source Sans Pro Semibold"/>
              </a:rPr>
              <a:t>Weryfikacja wniosków o płatność:</a:t>
            </a:r>
          </a:p>
          <a:p>
            <a:r>
              <a:rPr lang="pl-PL" sz="4400" b="1" spc="-245" dirty="0">
                <a:solidFill>
                  <a:srgbClr val="FF0000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Dokumentacja rozliczeniowa zgodnie z wersją złożonego wniosku o dofinansowanie !!! </a:t>
            </a:r>
            <a:endParaRPr lang="pl-PL" sz="1800" dirty="0">
              <a:solidFill>
                <a:srgbClr val="FF0000"/>
              </a:solidFill>
            </a:endParaRPr>
          </a:p>
        </p:txBody>
      </p:sp>
      <p:sp>
        <p:nvSpPr>
          <p:cNvPr id="11" name="pole tekstowe 10">
            <a:extLst>
              <a:ext uri="{FF2B5EF4-FFF2-40B4-BE49-F238E27FC236}">
                <a16:creationId xmlns:a16="http://schemas.microsoft.com/office/drawing/2014/main" id="{25C25EB3-39AE-837F-8F06-A3FB4F4C92FE}"/>
              </a:ext>
            </a:extLst>
          </p:cNvPr>
          <p:cNvSpPr txBox="1"/>
          <p:nvPr/>
        </p:nvSpPr>
        <p:spPr>
          <a:xfrm>
            <a:off x="710648" y="4096191"/>
            <a:ext cx="14376952" cy="709700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742950" indent="-742950" algn="just">
              <a:lnSpc>
                <a:spcPct val="150000"/>
              </a:lnSpc>
              <a:buAutoNum type="arabicPeriod"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u="sng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Wniosek o płatność:</a:t>
            </a:r>
          </a:p>
          <a:p>
            <a:pPr marL="571500" indent="-571500" algn="just">
              <a:lnSpc>
                <a:spcPct val="150000"/>
              </a:lnSpc>
              <a:buFont typeface="Arial" panose="020B0604020202020204" pitchFamily="34" charset="0"/>
              <a:buChar char="•"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pamiętaj o prawidłowej wersji </a:t>
            </a:r>
            <a:r>
              <a:rPr lang="pl-PL" sz="4400" b="1" u="sng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formularza WoP</a:t>
            </a:r>
            <a:r>
              <a:rPr lang="pl-PL" sz="44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; błędny PESEL;</a:t>
            </a:r>
          </a:p>
          <a:p>
            <a:pPr marL="571500" indent="-571500" algn="just">
              <a:lnSpc>
                <a:spcPct val="150000"/>
              </a:lnSpc>
              <a:buFont typeface="Arial" panose="020B0604020202020204" pitchFamily="34" charset="0"/>
              <a:buChar char="•"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źródło finansowania – DI/DIP, IF/IFP, FM/FMP;</a:t>
            </a:r>
          </a:p>
          <a:p>
            <a:pPr marL="571500" indent="-571500" algn="just">
              <a:lnSpc>
                <a:spcPct val="150000"/>
              </a:lnSpc>
              <a:buFont typeface="Arial" panose="020B0604020202020204" pitchFamily="34" charset="0"/>
              <a:buChar char="•"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lista sprawdzająca do WoP.</a:t>
            </a:r>
          </a:p>
          <a:p>
            <a:pPr marL="571500" indent="-571500" algn="just">
              <a:lnSpc>
                <a:spcPct val="150000"/>
              </a:lnSpc>
              <a:buFont typeface="Arial" panose="020B0604020202020204" pitchFamily="34" charset="0"/>
              <a:buChar char="•"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b="1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algn="just">
              <a:lnSpc>
                <a:spcPct val="15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b="1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algn="just">
              <a:lnSpc>
                <a:spcPct val="15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b="1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</p:txBody>
      </p:sp>
      <p:pic>
        <p:nvPicPr>
          <p:cNvPr id="16" name="Obraz 15">
            <a:extLst>
              <a:ext uri="{FF2B5EF4-FFF2-40B4-BE49-F238E27FC236}">
                <a16:creationId xmlns:a16="http://schemas.microsoft.com/office/drawing/2014/main" id="{78AAA3C1-37A5-C48B-13F9-8F28D4A645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"/>
            <a:ext cx="24384000" cy="13895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45469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le tekstowe 2">
            <a:extLst>
              <a:ext uri="{FF2B5EF4-FFF2-40B4-BE49-F238E27FC236}">
                <a16:creationId xmlns:a16="http://schemas.microsoft.com/office/drawing/2014/main" id="{2A2CC1D8-EC40-BA9F-4C12-8160A9937C9D}"/>
              </a:ext>
            </a:extLst>
          </p:cNvPr>
          <p:cNvSpPr txBox="1"/>
          <p:nvPr/>
        </p:nvSpPr>
        <p:spPr>
          <a:xfrm>
            <a:off x="0" y="2380927"/>
            <a:ext cx="23361926" cy="92333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r>
              <a:rPr kumimoji="0" lang="pl-PL" sz="5400" b="1" i="0" u="none" strike="noStrike" kern="0" cap="none" spc="-245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Source Sans 3 Regular"/>
                <a:ea typeface="Source Sans Pro Semibold"/>
                <a:cs typeface="Arial"/>
                <a:sym typeface="Source Sans Pro Semibold"/>
              </a:rPr>
              <a:t>Weryfikacja wniosków o płatność cd. 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4B00B3EC-B359-FE29-11DB-46BDFBA54A4E}"/>
              </a:ext>
            </a:extLst>
          </p:cNvPr>
          <p:cNvSpPr txBox="1"/>
          <p:nvPr/>
        </p:nvSpPr>
        <p:spPr>
          <a:xfrm>
            <a:off x="710647" y="4096191"/>
            <a:ext cx="21453613" cy="1115965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2. </a:t>
            </a:r>
            <a:r>
              <a:rPr lang="pl-PL" sz="4400" b="1" u="sng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Dokumenty zakupu (wystawione na  Beneficjenta lub wspólnie na  Beneficjenta i jego małżonka):</a:t>
            </a:r>
          </a:p>
          <a:p>
            <a:pPr marL="571500" indent="-571500" algn="just">
              <a:lnSpc>
                <a:spcPct val="150000"/>
              </a:lnSpc>
              <a:buFont typeface="Arial" panose="020B0604020202020204" pitchFamily="34" charset="0"/>
              <a:buChar char="•"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u="sng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faktury, faktury zaliczkowe, faktury korygujące – </a:t>
            </a:r>
            <a:r>
              <a:rPr lang="pl-PL" sz="4400" b="1" u="sng" spc="-245" dirty="0">
                <a:solidFill>
                  <a:srgbClr val="FF0000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zachowanie pełnej historii zdarzenia gospodarczego, w przypadku umów z prefinansowaniem faktura końcowa musi rozliczać zaliczki !!! </a:t>
            </a:r>
          </a:p>
          <a:p>
            <a:pPr marL="742950" indent="-742950" algn="just">
              <a:lnSpc>
                <a:spcPct val="150000"/>
              </a:lnSpc>
              <a:buAutoNum type="arabicPeriod" startAt="3"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u="sng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Potwierdzenie zapłaty:</a:t>
            </a:r>
          </a:p>
          <a:p>
            <a:pPr marL="571500" indent="-571500" algn="just">
              <a:lnSpc>
                <a:spcPct val="150000"/>
              </a:lnSpc>
              <a:buFont typeface="Arial" panose="020B0604020202020204" pitchFamily="34" charset="0"/>
              <a:buChar char="•"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0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Dokumenty potwierdzające dokonanie zapłaty na rzecz wykonawcy lub sprzedawcy (w tym dokumenty potwierdzające opłacenie w pełni wkładu własnego umowy / umów z wykonawcą / z wykonawcami oraz jeśli rozliczany koszt kwalifikowany nie jest ujęty w umowach z Wykonawcami a dokument zakupu został opłacony </a:t>
            </a:r>
            <a:br>
              <a:rPr lang="pl-PL" sz="40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</a:br>
            <a:r>
              <a:rPr lang="pl-PL" sz="40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w całości lub części).</a:t>
            </a:r>
          </a:p>
          <a:p>
            <a:pPr algn="just">
              <a:lnSpc>
                <a:spcPct val="15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b="1" spc="-245" dirty="0">
              <a:solidFill>
                <a:srgbClr val="FF0000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algn="just">
              <a:lnSpc>
                <a:spcPct val="15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b="1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algn="just">
              <a:lnSpc>
                <a:spcPct val="15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b="1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</p:txBody>
      </p:sp>
      <p:pic>
        <p:nvPicPr>
          <p:cNvPr id="13" name="Obraz 12">
            <a:extLst>
              <a:ext uri="{FF2B5EF4-FFF2-40B4-BE49-F238E27FC236}">
                <a16:creationId xmlns:a16="http://schemas.microsoft.com/office/drawing/2014/main" id="{E9D07277-54D0-E789-8B45-A1D01AAF17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92070" y="278296"/>
            <a:ext cx="12977178" cy="13159407"/>
          </a:xfrm>
          <a:prstGeom prst="rect">
            <a:avLst/>
          </a:prstGeom>
        </p:spPr>
      </p:pic>
      <p:pic>
        <p:nvPicPr>
          <p:cNvPr id="15" name="Obraz 14">
            <a:extLst>
              <a:ext uri="{FF2B5EF4-FFF2-40B4-BE49-F238E27FC236}">
                <a16:creationId xmlns:a16="http://schemas.microsoft.com/office/drawing/2014/main" id="{FEFE40EE-1C0F-138D-75D1-0736FE890A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647" y="9923009"/>
            <a:ext cx="14735798" cy="3196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44328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>
            <a:extLst>
              <a:ext uri="{FF2B5EF4-FFF2-40B4-BE49-F238E27FC236}">
                <a16:creationId xmlns:a16="http://schemas.microsoft.com/office/drawing/2014/main" id="{55207CDB-5288-5D06-A7E8-2349845D32D7}"/>
              </a:ext>
            </a:extLst>
          </p:cNvPr>
          <p:cNvSpPr txBox="1"/>
          <p:nvPr/>
        </p:nvSpPr>
        <p:spPr>
          <a:xfrm>
            <a:off x="710646" y="2366783"/>
            <a:ext cx="21453613" cy="1115965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4. </a:t>
            </a:r>
            <a:r>
              <a:rPr lang="pl-PL" sz="4400" b="1" u="sng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Protokół odbioru prac Wykonawcy:</a:t>
            </a:r>
          </a:p>
          <a:p>
            <a:pPr marL="571500" indent="-571500" algn="just">
              <a:lnSpc>
                <a:spcPct val="150000"/>
              </a:lnSpc>
              <a:buFont typeface="Arial" panose="020B0604020202020204" pitchFamily="34" charset="0"/>
              <a:buChar char="•"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u="sng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 </a:t>
            </a:r>
            <a:r>
              <a:rPr lang="pl-PL" sz="4400" b="1" u="sng" spc="-245" dirty="0">
                <a:solidFill>
                  <a:srgbClr val="FF0000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pamiętaj o prawidłowej wersji dokumentu tj. zgodnie z terminem złożenia WoD.</a:t>
            </a:r>
          </a:p>
          <a:p>
            <a:pPr marL="742950" indent="-742950" algn="just">
              <a:lnSpc>
                <a:spcPct val="150000"/>
              </a:lnSpc>
              <a:buAutoNum type="arabicPeriod" startAt="5"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u="sng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Formularz złomowania - potwierdzenie trwałego wyłączenia z użytku źródła ciepła na paliwo stałe:</a:t>
            </a:r>
          </a:p>
          <a:p>
            <a:pPr marL="571500" indent="-571500" algn="just">
              <a:lnSpc>
                <a:spcPct val="150000"/>
              </a:lnSpc>
              <a:buFont typeface="Arial" panose="020B0604020202020204" pitchFamily="34" charset="0"/>
              <a:buChar char="•"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 Potwierdzeniem trwałego wyłączenia z użytku źródła ciepła na paliwo stałe jest imienny dokument zezłomowania/ karta przekazania odpadu/ formularza przyjęcia odpadów metali. W uzasadnionych przypadkach, np. trwałego wyłączenia z użytku pieca kaflowego, kominka z płaszczem wodnym, kominka z rozprowadzeniem ciepłego powietrza, Beneficjent może udokumentować ten fakt w inny wiarygodny sposób np. dokument trwałego odłączenia źródła ciepła od przewodu kominowego wystawiony przez kominiarza.</a:t>
            </a:r>
          </a:p>
          <a:p>
            <a:pPr algn="just">
              <a:lnSpc>
                <a:spcPct val="15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spc="-245" dirty="0">
                <a:solidFill>
                  <a:srgbClr val="FF0000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Opinia kominiarska dotycząca prawidłowości przewodów kominowych</a:t>
            </a:r>
          </a:p>
          <a:p>
            <a:pPr algn="just">
              <a:lnSpc>
                <a:spcPct val="15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b="1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</p:txBody>
      </p:sp>
      <p:pic>
        <p:nvPicPr>
          <p:cNvPr id="7" name="Obraz 6">
            <a:extLst>
              <a:ext uri="{FF2B5EF4-FFF2-40B4-BE49-F238E27FC236}">
                <a16:creationId xmlns:a16="http://schemas.microsoft.com/office/drawing/2014/main" id="{8AA65664-4A3C-834C-7D21-7E1BD8A37D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42035"/>
            <a:ext cx="791662" cy="1628748"/>
          </a:xfrm>
          <a:prstGeom prst="rect">
            <a:avLst/>
          </a:prstGeom>
        </p:spPr>
      </p:pic>
      <p:pic>
        <p:nvPicPr>
          <p:cNvPr id="9" name="Picture 4">
            <a:extLst>
              <a:ext uri="{FF2B5EF4-FFF2-40B4-BE49-F238E27FC236}">
                <a16:creationId xmlns:a16="http://schemas.microsoft.com/office/drawing/2014/main" id="{EBACF7C3-AD63-B55F-9C57-EFC6067AB4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39340"/>
            <a:ext cx="15259878" cy="7076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358611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le tekstowe 2">
            <a:extLst>
              <a:ext uri="{FF2B5EF4-FFF2-40B4-BE49-F238E27FC236}">
                <a16:creationId xmlns:a16="http://schemas.microsoft.com/office/drawing/2014/main" id="{8934CF59-B4B3-5E12-61C2-DA14F6DFCDAF}"/>
              </a:ext>
            </a:extLst>
          </p:cNvPr>
          <p:cNvSpPr txBox="1"/>
          <p:nvPr/>
        </p:nvSpPr>
        <p:spPr>
          <a:xfrm>
            <a:off x="0" y="2354987"/>
            <a:ext cx="24072574" cy="1522230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6. </a:t>
            </a:r>
            <a:r>
              <a:rPr lang="pl-PL" sz="4400" b="1" u="sng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Certyfikat/karta produktu zawierająca wartość współczynnika lambda materiału zastosowanego do ocieplenia.</a:t>
            </a:r>
          </a:p>
          <a:p>
            <a:pPr algn="just">
              <a:lnSpc>
                <a:spcPct val="15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7. </a:t>
            </a:r>
            <a:r>
              <a:rPr lang="pl-PL" sz="4400" b="1" u="sng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Certyfikat/oferta/karta charakterystyki dla zamontowanej stolarki.</a:t>
            </a:r>
          </a:p>
          <a:p>
            <a:pPr algn="just">
              <a:lnSpc>
                <a:spcPct val="15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8. </a:t>
            </a:r>
            <a:r>
              <a:rPr lang="pl-PL" sz="4400" b="1" u="sng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Dokument potwierdzający fakt wykonania kotłowni gazowej:</a:t>
            </a:r>
          </a:p>
          <a:p>
            <a:pPr marL="571500" indent="-571500" algn="just">
              <a:lnSpc>
                <a:spcPct val="150000"/>
              </a:lnSpc>
              <a:buFont typeface="Arial" panose="020B0604020202020204" pitchFamily="34" charset="0"/>
              <a:buChar char="•"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u="sng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montaż licznika,</a:t>
            </a:r>
          </a:p>
          <a:p>
            <a:pPr marL="571500" indent="-571500" algn="just">
              <a:lnSpc>
                <a:spcPct val="150000"/>
              </a:lnSpc>
              <a:buFont typeface="Arial" panose="020B0604020202020204" pitchFamily="34" charset="0"/>
              <a:buChar char="•"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u="sng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umowa przyłączeniowa PSG,</a:t>
            </a:r>
          </a:p>
          <a:p>
            <a:pPr marL="571500" indent="-571500" algn="just">
              <a:lnSpc>
                <a:spcPct val="150000"/>
              </a:lnSpc>
              <a:buFont typeface="Arial" panose="020B0604020202020204" pitchFamily="34" charset="0"/>
              <a:buChar char="•"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u="sng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faktura PSG,</a:t>
            </a:r>
          </a:p>
          <a:p>
            <a:pPr marL="571500" indent="-571500" algn="just">
              <a:lnSpc>
                <a:spcPct val="150000"/>
              </a:lnSpc>
              <a:buFont typeface="Arial" panose="020B0604020202020204" pitchFamily="34" charset="0"/>
              <a:buChar char="•"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u="sng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Dokumentacja projektowa realizacji np. wewnętrznego/zewnętrznego przyłącza gazowego.  </a:t>
            </a:r>
          </a:p>
          <a:p>
            <a:pPr algn="just">
              <a:lnSpc>
                <a:spcPct val="15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9. </a:t>
            </a:r>
            <a:r>
              <a:rPr lang="pl-PL" sz="4400" b="1" u="sng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Dokument podsumowujący audyt energetyczny na obowiązującym wzorze w Programie - </a:t>
            </a:r>
            <a:r>
              <a:rPr lang="pl-PL" sz="4400" b="1" u="sng" spc="-245" dirty="0">
                <a:solidFill>
                  <a:srgbClr val="FF0000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dokument podpisany + wersja Excel</a:t>
            </a:r>
            <a:r>
              <a:rPr lang="pl-PL" sz="4400" b="1" u="sng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.</a:t>
            </a:r>
          </a:p>
          <a:p>
            <a:pPr algn="just">
              <a:lnSpc>
                <a:spcPct val="15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10. </a:t>
            </a:r>
            <a:r>
              <a:rPr lang="pl-PL" sz="4400" b="1" u="sng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Audyt energetyczny wraz z aktualizacją dokumentu (jeżeli dotyczy).</a:t>
            </a:r>
          </a:p>
          <a:p>
            <a:pPr algn="just">
              <a:lnSpc>
                <a:spcPct val="15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11. </a:t>
            </a:r>
            <a:r>
              <a:rPr lang="pl-PL" sz="4400" b="1" u="sng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Świadectwo charakterystyki energetycznej</a:t>
            </a:r>
            <a:r>
              <a:rPr lang="pl-PL" sz="44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. </a:t>
            </a:r>
          </a:p>
          <a:p>
            <a:pPr algn="just">
              <a:lnSpc>
                <a:spcPct val="15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b="1" u="sng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algn="just">
              <a:lnSpc>
                <a:spcPct val="15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b="1" spc="-245" dirty="0">
              <a:solidFill>
                <a:srgbClr val="FF0000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algn="just">
              <a:lnSpc>
                <a:spcPct val="15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b="1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algn="just">
              <a:lnSpc>
                <a:spcPct val="15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b="1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</p:txBody>
      </p:sp>
    </p:spTree>
    <p:extLst>
      <p:ext uri="{BB962C8B-B14F-4D97-AF65-F5344CB8AC3E}">
        <p14:creationId xmlns:p14="http://schemas.microsoft.com/office/powerpoint/2010/main" val="1255594139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le tekstowe 2">
            <a:extLst>
              <a:ext uri="{FF2B5EF4-FFF2-40B4-BE49-F238E27FC236}">
                <a16:creationId xmlns:a16="http://schemas.microsoft.com/office/drawing/2014/main" id="{9D0574C9-95C0-9C4C-18B9-D057E348B7EF}"/>
              </a:ext>
            </a:extLst>
          </p:cNvPr>
          <p:cNvSpPr txBox="1"/>
          <p:nvPr/>
        </p:nvSpPr>
        <p:spPr>
          <a:xfrm>
            <a:off x="0" y="2354987"/>
            <a:ext cx="24072574" cy="1115965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12. </a:t>
            </a:r>
            <a:r>
              <a:rPr lang="pl-PL" sz="4400" b="1" u="sng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Udokumentowanie realizacji pozostałego zakresu rzeczowego wskazanego w wariancie optymalnym.</a:t>
            </a:r>
          </a:p>
          <a:p>
            <a:pPr algn="just">
              <a:lnSpc>
                <a:spcPct val="15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13. </a:t>
            </a:r>
            <a:r>
              <a:rPr lang="pl-PL" sz="4400" b="1" u="sng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Umowa z wykonawcą/aneks do umowy z wykonawcą </a:t>
            </a:r>
            <a:r>
              <a:rPr lang="pl-PL" sz="4400" b="1" u="sng" spc="-245" dirty="0">
                <a:solidFill>
                  <a:srgbClr val="FF0000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(w przypadku zmiany kwot dla poszczególnych zadań dla umów objętych prefinansowaniem)</a:t>
            </a:r>
            <a:r>
              <a:rPr lang="pl-PL" sz="4400" b="1" u="sng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.</a:t>
            </a:r>
          </a:p>
          <a:p>
            <a:pPr algn="just">
              <a:lnSpc>
                <a:spcPct val="15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14. </a:t>
            </a:r>
            <a:r>
              <a:rPr lang="pl-PL" sz="4400" b="1" u="sng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Umowa trójstronna </a:t>
            </a:r>
            <a:r>
              <a:rPr lang="pl-PL" sz="44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(jeżeli dotyczy) – </a:t>
            </a:r>
            <a:r>
              <a:rPr lang="pl-PL" sz="4400" b="1" spc="-245" dirty="0">
                <a:solidFill>
                  <a:srgbClr val="FF0000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zmiana wykonawcy w ramach umowy z prefinansowaniem</a:t>
            </a:r>
            <a:r>
              <a:rPr lang="pl-PL" sz="44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. </a:t>
            </a:r>
            <a:endParaRPr lang="pl-PL" sz="4400" b="1" u="sng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algn="just">
              <a:lnSpc>
                <a:spcPct val="15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15. </a:t>
            </a:r>
            <a:r>
              <a:rPr lang="pl-PL" sz="4400" b="1" u="sng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Umowa z JST </a:t>
            </a:r>
            <a:r>
              <a:rPr lang="pl-PL" sz="44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w przypadku np. współfinansowania źródeł ciepła.</a:t>
            </a:r>
          </a:p>
          <a:p>
            <a:pPr algn="just">
              <a:lnSpc>
                <a:spcPct val="15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16. Dokument OSD.</a:t>
            </a:r>
          </a:p>
          <a:p>
            <a:pPr algn="just">
              <a:lnSpc>
                <a:spcPct val="15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b="1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algn="just">
              <a:lnSpc>
                <a:spcPct val="15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b="1" u="sng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algn="just">
              <a:lnSpc>
                <a:spcPct val="15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b="1" spc="-245" dirty="0">
              <a:solidFill>
                <a:srgbClr val="FF0000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algn="just">
              <a:lnSpc>
                <a:spcPct val="15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b="1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algn="just">
              <a:lnSpc>
                <a:spcPct val="15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b="1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392D2C46-F368-DCF1-DE5F-0F3B33593C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1758" y="7563741"/>
            <a:ext cx="8627164" cy="5700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635761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>
            <a:extLst>
              <a:ext uri="{FF2B5EF4-FFF2-40B4-BE49-F238E27FC236}">
                <a16:creationId xmlns:a16="http://schemas.microsoft.com/office/drawing/2014/main" id="{1E21C995-F6FB-274A-89B6-72058BC83ED9}"/>
              </a:ext>
            </a:extLst>
          </p:cNvPr>
          <p:cNvSpPr txBox="1"/>
          <p:nvPr/>
        </p:nvSpPr>
        <p:spPr>
          <a:xfrm>
            <a:off x="3474720" y="4480560"/>
            <a:ext cx="123169" cy="49243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60957" tIns="60957" rIns="60957" bIns="60957" numCol="1" spcCol="38100" rtlCol="0" anchor="t">
            <a:spAutoFit/>
          </a:bodyPr>
          <a:lstStyle/>
          <a:p>
            <a:pPr marL="0" marR="0" indent="0" algn="l" defTabSz="1219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3C2CE5EB-8419-2A0C-0081-3653042023B3}"/>
              </a:ext>
            </a:extLst>
          </p:cNvPr>
          <p:cNvSpPr txBox="1"/>
          <p:nvPr/>
        </p:nvSpPr>
        <p:spPr>
          <a:xfrm>
            <a:off x="0" y="1786003"/>
            <a:ext cx="24384000" cy="614905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17. </a:t>
            </a:r>
            <a:r>
              <a:rPr lang="pl-PL" sz="4400" b="1" u="sng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Środki znaczone w ramach Programu.</a:t>
            </a:r>
          </a:p>
          <a:p>
            <a:pPr algn="just">
              <a:lnSpc>
                <a:spcPct val="15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b="1" u="sng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marL="571500" lvl="0" indent="-571500" algn="just">
              <a:lnSpc>
                <a:spcPct val="80000"/>
              </a:lnSpc>
              <a:buFont typeface="Arial" panose="020B0604020202020204" pitchFamily="34" charset="0"/>
              <a:buChar char="•"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WoP złożony jako wniosek końcowy - rezygnacja z pozostałego zakresu rzeczowego </a:t>
            </a:r>
            <a:r>
              <a:rPr lang="pl-PL" sz="4400" b="1" spc="-245" dirty="0">
                <a:solidFill>
                  <a:srgbClr val="FF0000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!!!!!!</a:t>
            </a:r>
          </a:p>
          <a:p>
            <a:pPr marL="571500" lvl="0" indent="-571500" algn="just">
              <a:lnSpc>
                <a:spcPct val="80000"/>
              </a:lnSpc>
              <a:buFont typeface="Arial" panose="020B0604020202020204" pitchFamily="34" charset="0"/>
              <a:buChar char="•"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b="1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marL="571500" lvl="0" indent="-571500" algn="just">
              <a:lnSpc>
                <a:spcPct val="150000"/>
              </a:lnSpc>
              <a:buFont typeface="Arial" panose="020B0604020202020204" pitchFamily="34" charset="0"/>
              <a:buChar char="•"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rozliczanie wydatków należących do tej samej kategorii kosztów kwalifikowanych </a:t>
            </a:r>
            <a:br>
              <a:rPr lang="pl-PL" sz="44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</a:br>
            <a:r>
              <a:rPr lang="pl-PL" sz="44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w ramach jednego WoP </a:t>
            </a:r>
            <a:r>
              <a:rPr lang="pl-PL" sz="4400" b="1" spc="-245" dirty="0">
                <a:solidFill>
                  <a:srgbClr val="FF0000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!!!!!! – uwaga wyjątek Fundusz Modernizacyjny</a:t>
            </a:r>
          </a:p>
          <a:p>
            <a:pPr algn="just">
              <a:lnSpc>
                <a:spcPct val="15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b="1" u="sng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</p:txBody>
      </p:sp>
      <p:pic>
        <p:nvPicPr>
          <p:cNvPr id="7" name="Picture 4">
            <a:extLst>
              <a:ext uri="{FF2B5EF4-FFF2-40B4-BE49-F238E27FC236}">
                <a16:creationId xmlns:a16="http://schemas.microsoft.com/office/drawing/2014/main" id="{C0016CAB-AB83-A782-0055-B278B5211B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2182" y="7951304"/>
            <a:ext cx="17682426" cy="2246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Obraz 8" descr="Obraz zawierający rysowanie, szkic, clipart, Sztuka dziecięca&#10;&#10;Zawartość wygenerowana przez AI może być niepoprawna.">
            <a:extLst>
              <a:ext uri="{FF2B5EF4-FFF2-40B4-BE49-F238E27FC236}">
                <a16:creationId xmlns:a16="http://schemas.microsoft.com/office/drawing/2014/main" id="{53B1295A-DFB9-83B6-5279-330C89278E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22377" y="5927872"/>
            <a:ext cx="3441450" cy="5736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820148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le tekstowe 2">
            <a:extLst>
              <a:ext uri="{FF2B5EF4-FFF2-40B4-BE49-F238E27FC236}">
                <a16:creationId xmlns:a16="http://schemas.microsoft.com/office/drawing/2014/main" id="{20F83807-9192-17C5-94E2-74601ED117D3}"/>
              </a:ext>
            </a:extLst>
          </p:cNvPr>
          <p:cNvSpPr txBox="1"/>
          <p:nvPr/>
        </p:nvSpPr>
        <p:spPr>
          <a:xfrm>
            <a:off x="342900" y="1821061"/>
            <a:ext cx="24041100" cy="641989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18. </a:t>
            </a:r>
            <a:r>
              <a:rPr lang="pl-PL" sz="4400" b="1" u="sng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Pamiętaj, że informacje/dane w złożonych WoD mogą ulec zmianie !!!</a:t>
            </a:r>
          </a:p>
          <a:p>
            <a:pPr marL="571500" indent="-571500" algn="just">
              <a:lnSpc>
                <a:spcPct val="150000"/>
              </a:lnSpc>
              <a:buFont typeface="Arial" panose="020B0604020202020204" pitchFamily="34" charset="0"/>
              <a:buChar char="•"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umowa z wykonawcą,</a:t>
            </a:r>
          </a:p>
          <a:p>
            <a:pPr marL="571500" indent="-571500" algn="just">
              <a:lnSpc>
                <a:spcPct val="150000"/>
              </a:lnSpc>
              <a:buFont typeface="Arial" panose="020B0604020202020204" pitchFamily="34" charset="0"/>
              <a:buChar char="•"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pełnomocnictwo do reprezentowania,</a:t>
            </a:r>
          </a:p>
          <a:p>
            <a:pPr marL="571500" indent="-571500" algn="just">
              <a:lnSpc>
                <a:spcPct val="150000"/>
              </a:lnSpc>
              <a:buFont typeface="Arial" panose="020B0604020202020204" pitchFamily="34" charset="0"/>
              <a:buChar char="•"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 zmiana w księgach wieczystych, oznaczenie budynku, zmiana numeru działki, zmiana numeru budynku, </a:t>
            </a:r>
          </a:p>
          <a:p>
            <a:pPr marL="571500" lvl="0" indent="-571500" algn="just">
              <a:buFont typeface="Arial" panose="020B0604020202020204" pitchFamily="34" charset="0"/>
              <a:buChar char="•"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zbycie nieruchomości przez wypłatą środków;</a:t>
            </a:r>
          </a:p>
          <a:p>
            <a:pPr marL="571500" lvl="0" indent="-571500" algn="just">
              <a:buFont typeface="Wingdings" panose="05000000000000000000" pitchFamily="2" charset="2"/>
              <a:buChar char="Ø"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spc="-245" dirty="0">
                <a:solidFill>
                  <a:srgbClr val="FF0000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darowizna to też forma zbycia;</a:t>
            </a:r>
          </a:p>
          <a:p>
            <a:pPr algn="just">
              <a:lnSpc>
                <a:spcPct val="150000"/>
              </a:lnSpc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b="1" u="sng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</p:txBody>
      </p:sp>
      <p:sp>
        <p:nvSpPr>
          <p:cNvPr id="7" name="pole tekstowe 6">
            <a:extLst>
              <a:ext uri="{FF2B5EF4-FFF2-40B4-BE49-F238E27FC236}">
                <a16:creationId xmlns:a16="http://schemas.microsoft.com/office/drawing/2014/main" id="{2F4BF01E-C2E1-7AA4-39D7-D7B023A86F24}"/>
              </a:ext>
            </a:extLst>
          </p:cNvPr>
          <p:cNvSpPr txBox="1"/>
          <p:nvPr/>
        </p:nvSpPr>
        <p:spPr>
          <a:xfrm>
            <a:off x="2267712" y="7004304"/>
            <a:ext cx="123169" cy="49243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60957" tIns="60957" rIns="60957" bIns="60957" numCol="1" spcCol="38100" rtlCol="0" anchor="t">
            <a:spAutoFit/>
          </a:bodyPr>
          <a:lstStyle/>
          <a:p>
            <a:pPr marL="0" marR="0" indent="0" algn="l" defTabSz="1219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10" name="Strzałka: zakrzywiona w górę 9">
            <a:extLst>
              <a:ext uri="{FF2B5EF4-FFF2-40B4-BE49-F238E27FC236}">
                <a16:creationId xmlns:a16="http://schemas.microsoft.com/office/drawing/2014/main" id="{280D92C1-9289-5C64-780F-D587A1F77EE7}"/>
              </a:ext>
            </a:extLst>
          </p:cNvPr>
          <p:cNvSpPr/>
          <p:nvPr/>
        </p:nvSpPr>
        <p:spPr>
          <a:xfrm>
            <a:off x="4083490" y="7969988"/>
            <a:ext cx="4353339" cy="1252331"/>
          </a:xfrm>
          <a:prstGeom prst="curvedUpArrow">
            <a:avLst>
              <a:gd name="adj1" fmla="val 173809"/>
              <a:gd name="adj2" fmla="val 235343"/>
              <a:gd name="adj3" fmla="val 25000"/>
            </a:avLst>
          </a:prstGeom>
          <a:solidFill>
            <a:srgbClr val="FFFFFF"/>
          </a:solidFill>
          <a:ln w="25400" cap="flat">
            <a:solidFill>
              <a:schemeClr val="accent1"/>
            </a:solidFill>
            <a:prstDash val="solid"/>
            <a:round/>
          </a:ln>
          <a:effectLst>
            <a:outerShdw blurRad="50800" dist="25400" dir="5400000" rotWithShape="0">
              <a:srgbClr val="000000">
                <a:alpha val="35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0957" tIns="60957" rIns="60957" bIns="60957" numCol="1" spcCol="38100" rtlCol="0" anchor="ctr">
            <a:spAutoFit/>
          </a:bodyPr>
          <a:lstStyle/>
          <a:p>
            <a:pPr marL="0" marR="0" indent="0" algn="l" defTabSz="1219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pic>
        <p:nvPicPr>
          <p:cNvPr id="12" name="Obraz 11" descr="Obraz zawierający tekst, zrzut ekranu, Czcionka, informacja&#10;&#10;Zawartość wygenerowana przez AI może być niepoprawna.">
            <a:extLst>
              <a:ext uri="{FF2B5EF4-FFF2-40B4-BE49-F238E27FC236}">
                <a16:creationId xmlns:a16="http://schemas.microsoft.com/office/drawing/2014/main" id="{A3257F85-EC3B-1248-40B2-644B52E602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53565" y="7004304"/>
            <a:ext cx="13313699" cy="2623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691152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E2CAB0-9B9B-8A5A-9856-69DD73213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>
            <a:extLst>
              <a:ext uri="{FF2B5EF4-FFF2-40B4-BE49-F238E27FC236}">
                <a16:creationId xmlns:a16="http://schemas.microsoft.com/office/drawing/2014/main" id="{27642FD5-136F-4C80-7E99-BC73DEB649FF}"/>
              </a:ext>
            </a:extLst>
          </p:cNvPr>
          <p:cNvSpPr txBox="1"/>
          <p:nvPr/>
        </p:nvSpPr>
        <p:spPr>
          <a:xfrm>
            <a:off x="1386507" y="2376209"/>
            <a:ext cx="22368015" cy="1214608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marR="0" lvl="0" indent="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kumimoji="0" lang="pl-PL" sz="5400" b="1" i="0" u="none" strike="noStrike" kern="0" cap="none" spc="-245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Source Sans 3 Regular"/>
                <a:ea typeface="Source Sans Pro Semibold"/>
                <a:cs typeface="Arial"/>
                <a:sym typeface="Source Sans Pro Semibold"/>
              </a:rPr>
              <a:t>Weryfikacja wniosków o płatność – podstawy c.d.</a:t>
            </a:r>
          </a:p>
          <a:p>
            <a:pPr marR="0" lvl="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kumimoji="0" lang="pl-PL" sz="4400" b="1" i="0" u="none" strike="noStrike" kern="0" cap="none" spc="-245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ource Sans 3 Regular"/>
                <a:ea typeface="Source Sans Pro Semibold"/>
                <a:cs typeface="Arial"/>
                <a:sym typeface="Source Sans Pro Semibold"/>
              </a:rPr>
              <a:t>19. </a:t>
            </a:r>
            <a:r>
              <a:rPr kumimoji="0" lang="pl-PL" sz="4400" b="1" i="0" u="sng" strike="noStrike" kern="0" cap="none" spc="-245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ource Sans 3 Regular"/>
                <a:ea typeface="Source Sans Pro Semibold"/>
                <a:cs typeface="Arial"/>
                <a:sym typeface="Source Sans Pro Semibold"/>
              </a:rPr>
              <a:t>Terminy realizacji inwestycji:</a:t>
            </a:r>
          </a:p>
          <a:p>
            <a:pPr marL="571500" marR="0" lvl="0" indent="-57150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kumimoji="0" lang="pl-PL" sz="4400" b="1" i="0" u="none" strike="noStrike" kern="0" cap="none" spc="-245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ource Sans 3 Regular"/>
                <a:ea typeface="Source Sans Pro Semibold"/>
                <a:cs typeface="Arial"/>
                <a:sym typeface="Source Sans Pro Semibold"/>
              </a:rPr>
              <a:t>obowiązujące terminy realizacji inwestycji </a:t>
            </a:r>
            <a:r>
              <a:rPr kumimoji="0" lang="pl-PL" sz="4400" b="1" i="0" u="none" strike="noStrike" kern="0" cap="none" spc="-245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ource Sans 3 Regular"/>
                <a:ea typeface="Source Sans Pro Semibold"/>
                <a:cs typeface="Arial"/>
                <a:sym typeface="Source Sans Pro Semibold"/>
              </a:rPr>
              <a:t>!!!!!! – przedłużenie na prośbę Wnioskodawcy; </a:t>
            </a:r>
          </a:p>
          <a:p>
            <a:pPr marL="571500" marR="0" lvl="0" indent="-57150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b="1" spc="-245" dirty="0">
              <a:solidFill>
                <a:srgbClr val="FF0000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marL="571500" marR="0" lvl="0" indent="-57150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kumimoji="0" lang="pl-PL" sz="4400" b="1" i="0" u="none" strike="noStrike" kern="0" cap="none" spc="-245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marR="0" lvl="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kumimoji="0" lang="pl-PL" sz="4400" b="1" i="0" u="none" strike="noStrike" kern="0" cap="none" spc="-245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marL="571500" marR="0" lvl="0" indent="-57150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b="1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marL="571500" marR="0" lvl="0" indent="-57150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b="1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marL="571500" marR="0" lvl="0" indent="-57150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b="1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marL="571500" marR="0" lvl="0" indent="-57150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b="1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marL="571500" marR="0" lvl="0" indent="-57150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działalność gospodarcza; </a:t>
            </a:r>
          </a:p>
          <a:p>
            <a:pPr marL="571500" marR="0" lvl="0" indent="-57150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spc="-245" dirty="0">
                <a:solidFill>
                  <a:srgbClr val="FF0000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Unijne prawo konkurencji,</a:t>
            </a:r>
          </a:p>
          <a:p>
            <a:pPr marL="571500" marR="0" lvl="0" indent="-57150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spc="-245" dirty="0">
                <a:solidFill>
                  <a:srgbClr val="FF0000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wynajem to też działalność.</a:t>
            </a:r>
          </a:p>
          <a:p>
            <a:pPr marL="571500" marR="0" lvl="0" indent="-57150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b="1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marL="571500" marR="0" lvl="0" indent="-57150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b="1" spc="-245" dirty="0">
              <a:solidFill>
                <a:srgbClr val="FF0000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marL="571500" marR="0" lvl="0" indent="-57150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marL="571500" marR="0" lvl="0" indent="-57150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marR="0" lvl="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marL="571500" marR="0" lvl="0" indent="-57150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marR="0" lvl="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marL="571500" marR="0" lvl="0" indent="-57150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marL="571500" marR="0" lvl="0" indent="-57150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kumimoji="0" lang="pl-PL" sz="4400" b="1" i="0" u="none" strike="noStrike" kern="0" cap="none" spc="-245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ource Sans 3 Regular"/>
              <a:ea typeface="Source Sans Pro Semibold"/>
              <a:cs typeface="Arial"/>
              <a:sym typeface="Source Sans Pro Semibold"/>
            </a:endParaRPr>
          </a:p>
        </p:txBody>
      </p:sp>
      <p:pic>
        <p:nvPicPr>
          <p:cNvPr id="4" name="Obraz 3" descr="Obraz zawierający tekst, Czcionka, zrzut ekranu&#10;&#10;Zawartość wygenerowana przez AI może być niepoprawna.">
            <a:extLst>
              <a:ext uri="{FF2B5EF4-FFF2-40B4-BE49-F238E27FC236}">
                <a16:creationId xmlns:a16="http://schemas.microsoft.com/office/drawing/2014/main" id="{63AD56C1-542C-4CB8-0471-6FEF45F7C1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774" y="4679773"/>
            <a:ext cx="14650278" cy="3052870"/>
          </a:xfrm>
          <a:prstGeom prst="rect">
            <a:avLst/>
          </a:prstGeom>
        </p:spPr>
      </p:pic>
      <p:pic>
        <p:nvPicPr>
          <p:cNvPr id="7" name="Obraz 6" descr="Obraz zawierający tekst, Czcionka, biały, algebra&#10;&#10;Zawartość wygenerowana przez AI może być niepoprawna.">
            <a:extLst>
              <a:ext uri="{FF2B5EF4-FFF2-40B4-BE49-F238E27FC236}">
                <a16:creationId xmlns:a16="http://schemas.microsoft.com/office/drawing/2014/main" id="{E8AF77B1-45C6-CD10-B74A-AEADEF2500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053" y="9462052"/>
            <a:ext cx="13378070" cy="3390800"/>
          </a:xfrm>
          <a:prstGeom prst="rect">
            <a:avLst/>
          </a:prstGeom>
        </p:spPr>
      </p:pic>
      <p:sp>
        <p:nvSpPr>
          <p:cNvPr id="8" name="Strzałka: kolista 7">
            <a:extLst>
              <a:ext uri="{FF2B5EF4-FFF2-40B4-BE49-F238E27FC236}">
                <a16:creationId xmlns:a16="http://schemas.microsoft.com/office/drawing/2014/main" id="{881D8A59-FAC9-8699-CA92-89020FD47DB2}"/>
              </a:ext>
            </a:extLst>
          </p:cNvPr>
          <p:cNvSpPr/>
          <p:nvPr/>
        </p:nvSpPr>
        <p:spPr>
          <a:xfrm>
            <a:off x="12896020" y="8110332"/>
            <a:ext cx="3737113" cy="3390800"/>
          </a:xfrm>
          <a:prstGeom prst="circularArrow">
            <a:avLst>
              <a:gd name="adj1" fmla="val 14694"/>
              <a:gd name="adj2" fmla="val 2888097"/>
              <a:gd name="adj3" fmla="val 5206675"/>
              <a:gd name="adj4" fmla="val 12907536"/>
              <a:gd name="adj5" fmla="val 20340"/>
            </a:avLst>
          </a:prstGeom>
          <a:solidFill>
            <a:srgbClr val="FF0000"/>
          </a:solidFill>
          <a:ln w="25400" cap="flat">
            <a:solidFill>
              <a:schemeClr val="accent1"/>
            </a:solidFill>
            <a:prstDash val="solid"/>
            <a:round/>
          </a:ln>
          <a:effectLst>
            <a:outerShdw blurRad="50800" dist="25400" dir="5400000" rotWithShape="0">
              <a:srgbClr val="000000">
                <a:alpha val="35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0957" tIns="60957" rIns="60957" bIns="60957" numCol="1" spcCol="38100" rtlCol="0" anchor="ctr">
            <a:spAutoFit/>
          </a:bodyPr>
          <a:lstStyle/>
          <a:p>
            <a:pPr marL="0" marR="0" indent="0" algn="l" defTabSz="1219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30380564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le tekstowe 2">
            <a:extLst>
              <a:ext uri="{FF2B5EF4-FFF2-40B4-BE49-F238E27FC236}">
                <a16:creationId xmlns:a16="http://schemas.microsoft.com/office/drawing/2014/main" id="{CBC1CB0A-5FF5-E701-6D16-2ED3E236AAAD}"/>
              </a:ext>
            </a:extLst>
          </p:cNvPr>
          <p:cNvSpPr txBox="1"/>
          <p:nvPr/>
        </p:nvSpPr>
        <p:spPr>
          <a:xfrm>
            <a:off x="274320" y="1939189"/>
            <a:ext cx="24237696" cy="120032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marR="0" indent="0" algn="l" defTabSz="1219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pl-PL" sz="3600" b="1" dirty="0">
                <a:latin typeface="Aptos Black" panose="020F0502020204030204" pitchFamily="34" charset="0"/>
              </a:rPr>
              <a:t>Źródło:</a:t>
            </a:r>
          </a:p>
          <a:p>
            <a:pPr marL="685800" marR="0" indent="-685800" algn="l" defTabSz="1219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r>
              <a:rPr kumimoji="0" lang="pl-PL" sz="36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ptos Black" panose="020F0502020204030204" pitchFamily="34" charset="0"/>
                <a:sym typeface="Calibri"/>
              </a:rPr>
              <a:t>Warunki umowy dotacji / dotacji z prefinansowaniem – 3) Wypłata dotacji</a:t>
            </a:r>
            <a:r>
              <a:rPr lang="pl-PL" sz="3600" b="1" dirty="0">
                <a:latin typeface="Aptos Black" panose="020F0502020204030204" pitchFamily="34" charset="0"/>
              </a:rPr>
              <a:t>.</a:t>
            </a:r>
            <a:endParaRPr lang="pl-PL" dirty="0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4E064F73-947F-0CF3-5990-8B460D064F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191" y="3337035"/>
            <a:ext cx="18047533" cy="4764549"/>
          </a:xfrm>
          <a:prstGeom prst="rect">
            <a:avLst/>
          </a:prstGeom>
        </p:spPr>
      </p:pic>
      <p:sp>
        <p:nvSpPr>
          <p:cNvPr id="11" name="pole tekstowe 10">
            <a:extLst>
              <a:ext uri="{FF2B5EF4-FFF2-40B4-BE49-F238E27FC236}">
                <a16:creationId xmlns:a16="http://schemas.microsoft.com/office/drawing/2014/main" id="{FA87582A-29FE-F385-37AB-350D85FBEEE4}"/>
              </a:ext>
            </a:extLst>
          </p:cNvPr>
          <p:cNvSpPr txBox="1"/>
          <p:nvPr/>
        </p:nvSpPr>
        <p:spPr>
          <a:xfrm>
            <a:off x="3774622" y="9893809"/>
            <a:ext cx="14348786" cy="64633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marR="0" indent="0" algn="l" defTabSz="1219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pl-PL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❶❷⓿ / ❶❺⓿ / ❶❽⓿ / ❷❶⓿ </a:t>
            </a:r>
            <a:r>
              <a:rPr lang="pl-PL" sz="3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(180 + 30)</a:t>
            </a:r>
            <a:endParaRPr lang="pl-PL" sz="3600" b="1" dirty="0">
              <a:solidFill>
                <a:srgbClr val="FF0000"/>
              </a:solidFill>
            </a:endParaRPr>
          </a:p>
        </p:txBody>
      </p:sp>
      <p:sp>
        <p:nvSpPr>
          <p:cNvPr id="14" name="pole tekstowe 13">
            <a:extLst>
              <a:ext uri="{FF2B5EF4-FFF2-40B4-BE49-F238E27FC236}">
                <a16:creationId xmlns:a16="http://schemas.microsoft.com/office/drawing/2014/main" id="{2C0B0E57-B38A-3B2A-41A7-793510D746FF}"/>
              </a:ext>
            </a:extLst>
          </p:cNvPr>
          <p:cNvSpPr txBox="1"/>
          <p:nvPr/>
        </p:nvSpPr>
        <p:spPr>
          <a:xfrm>
            <a:off x="8645652" y="8484960"/>
            <a:ext cx="12280392" cy="76944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r>
              <a:rPr kumimoji="0" lang="pl-PL" sz="4400" b="1" i="0" u="none" strike="noStrike" kern="0" cap="none" spc="-245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ource Sans 3 Regular"/>
                <a:ea typeface="Source Sans Pro Semibold"/>
                <a:cs typeface="Arial"/>
                <a:sym typeface="Source Sans Pro Semibold"/>
              </a:rPr>
              <a:t>!!!!!! – przedłużenie na prośbę Wnioskodawcy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416199728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4751E4-80EA-024F-FF14-BBB9CD956F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>
            <a:extLst>
              <a:ext uri="{FF2B5EF4-FFF2-40B4-BE49-F238E27FC236}">
                <a16:creationId xmlns:a16="http://schemas.microsoft.com/office/drawing/2014/main" id="{E45D345F-8111-0288-AC96-DC496D640516}"/>
              </a:ext>
            </a:extLst>
          </p:cNvPr>
          <p:cNvSpPr txBox="1"/>
          <p:nvPr/>
        </p:nvSpPr>
        <p:spPr>
          <a:xfrm>
            <a:off x="1386507" y="2376209"/>
            <a:ext cx="22368015" cy="727090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marR="0" lvl="0" indent="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kumimoji="0" lang="pl-PL" sz="5400" b="1" i="0" u="none" strike="noStrike" kern="0" cap="none" spc="-245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Source Sans 3 Regular"/>
                <a:ea typeface="Source Sans Pro Semibold"/>
                <a:cs typeface="Arial"/>
                <a:sym typeface="Source Sans Pro Semibold"/>
              </a:rPr>
              <a:t>Weryfikacja wniosków o płatność – podstawy c.d.</a:t>
            </a:r>
          </a:p>
          <a:p>
            <a:pPr marL="571500" marR="0" lvl="0" indent="-57150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kumimoji="0" lang="pl-PL" sz="4400" b="1" i="0" u="none" strike="noStrike" kern="0" cap="none" spc="-245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marL="571500" marR="0" lvl="0" indent="-57150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spc="-245" dirty="0">
                <a:solidFill>
                  <a:srgbClr val="FF0000"/>
                </a:solidFill>
                <a:latin typeface="Arial" panose="020B0604020202020204" pitchFamily="34" charset="0"/>
                <a:ea typeface="Source Sans Pro Semibold"/>
                <a:cs typeface="Arial" panose="020B0604020202020204" pitchFamily="34" charset="0"/>
                <a:sym typeface="Source Sans Pro Semibold"/>
              </a:rPr>
              <a:t>Uchwała antysmogowa dla Małopolski;</a:t>
            </a:r>
          </a:p>
          <a:p>
            <a:pPr marL="571500" marR="0" lvl="0" indent="-57150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kumimoji="0" lang="pl-PL" sz="4400" b="1" i="0" u="none" strike="noStrike" kern="0" cap="none" spc="-245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marL="571500" marR="0" lvl="0" indent="-57150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b="1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marL="571500" marR="0" lvl="0" indent="-57150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b="1" spc="-245" dirty="0">
              <a:solidFill>
                <a:srgbClr val="FF0000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marL="571500" marR="0" lvl="0" indent="-57150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marL="571500" marR="0" lvl="0" indent="-57150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marR="0" lvl="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marL="571500" marR="0" lvl="0" indent="-57150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marR="0" lvl="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marL="571500" marR="0" lvl="0" indent="-57150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marL="571500" marR="0" lvl="0" indent="-57150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kumimoji="0" lang="pl-PL" sz="4400" b="1" i="0" u="none" strike="noStrike" kern="0" cap="none" spc="-245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ource Sans 3 Regular"/>
              <a:ea typeface="Source Sans Pro Semibold"/>
              <a:cs typeface="Arial"/>
              <a:sym typeface="Source Sans Pro Semibold"/>
            </a:endParaRPr>
          </a:p>
        </p:txBody>
      </p:sp>
      <p:pic>
        <p:nvPicPr>
          <p:cNvPr id="9" name="Obraz 8" descr="Obraz zawierający tekst, zrzut ekranu, Czcionka, numer&#10;&#10;Zawartość wygenerowana przez AI może być niepoprawna.">
            <a:extLst>
              <a:ext uri="{FF2B5EF4-FFF2-40B4-BE49-F238E27FC236}">
                <a16:creationId xmlns:a16="http://schemas.microsoft.com/office/drawing/2014/main" id="{58B5D6FE-F60D-13D5-2DDC-D136F1E4CC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5148" y="4393096"/>
            <a:ext cx="19222278" cy="5784573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495463AB-092C-AB7A-E578-32ABE8C97ACA}"/>
              </a:ext>
            </a:extLst>
          </p:cNvPr>
          <p:cNvSpPr txBox="1"/>
          <p:nvPr/>
        </p:nvSpPr>
        <p:spPr>
          <a:xfrm>
            <a:off x="1038636" y="10539578"/>
            <a:ext cx="21960512" cy="80021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0957" tIns="60957" rIns="60957" bIns="60957" numCol="1" spcCol="38100" rtlCol="0" anchor="t">
            <a:spAutoFit/>
          </a:bodyPr>
          <a:lstStyle/>
          <a:p>
            <a:r>
              <a:rPr kumimoji="0" lang="pl-PL" sz="4400" b="1" i="0" u="none" strike="noStrike" cap="none" spc="0" normalizeH="0" baseline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01.07.2017 r.               </a:t>
            </a:r>
            <a:r>
              <a:rPr lang="pl-PL" sz="4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kotły zgazowującej drewno/węgiel - ręczny zasyp + bufor </a:t>
            </a:r>
            <a:endParaRPr kumimoji="0" lang="pl-PL" sz="4400" b="1" i="0" u="none" strike="noStrike" cap="none" spc="0" normalizeH="0" baseline="0" dirty="0">
              <a:ln>
                <a:noFill/>
              </a:ln>
              <a:solidFill>
                <a:srgbClr val="FF0000"/>
              </a:solidFill>
              <a:effectLst/>
              <a:uFillTx/>
              <a:latin typeface="Arial" panose="020B0604020202020204" pitchFamily="34" charset="0"/>
              <a:cs typeface="Arial" panose="020B0604020202020204" pitchFamily="34" charset="0"/>
              <a:sym typeface="Calibri"/>
            </a:endParaRPr>
          </a:p>
        </p:txBody>
      </p:sp>
      <p:sp>
        <p:nvSpPr>
          <p:cNvPr id="13" name="pole tekstowe 12">
            <a:extLst>
              <a:ext uri="{FF2B5EF4-FFF2-40B4-BE49-F238E27FC236}">
                <a16:creationId xmlns:a16="http://schemas.microsoft.com/office/drawing/2014/main" id="{44442255-DB8F-495F-CDDE-5AA75BC7156C}"/>
              </a:ext>
            </a:extLst>
          </p:cNvPr>
          <p:cNvSpPr txBox="1"/>
          <p:nvPr/>
        </p:nvSpPr>
        <p:spPr>
          <a:xfrm>
            <a:off x="1038637" y="11748052"/>
            <a:ext cx="11743085" cy="67710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0957" tIns="60957" rIns="60957" bIns="60957" numCol="1" spcCol="38100" rtlCol="0" anchor="t">
            <a:spAutoFit/>
          </a:bodyPr>
          <a:lstStyle/>
          <a:p>
            <a:pPr marL="0" marR="0" indent="0" algn="l" defTabSz="1219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pl-PL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kumimoji="0" lang="pl-PL" sz="3600" b="1" i="0" u="none" strike="noStrike" cap="none" spc="0" normalizeH="0" baseline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uszt awaryjny </a:t>
            </a:r>
            <a:r>
              <a:rPr kumimoji="0" lang="pl-PL" sz="3600" b="1" i="0" u="none" strike="noStrike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X</a:t>
            </a:r>
            <a:r>
              <a:rPr kumimoji="0" lang="pl-PL" sz="3600" b="1" i="0" u="none" strike="noStrike" cap="none" spc="0" normalizeH="0" baseline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 automatyczne podawanie paliwa </a:t>
            </a:r>
            <a:r>
              <a:rPr kumimoji="0" lang="pl-PL" sz="3600" b="1" i="0" u="none" strike="noStrike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V</a:t>
            </a:r>
          </a:p>
        </p:txBody>
      </p:sp>
      <p:pic>
        <p:nvPicPr>
          <p:cNvPr id="15" name="Obraz 14" descr="Obraz zawierający balon&#10;&#10;Zawartość wygenerowana przez AI może być niepoprawna.">
            <a:extLst>
              <a:ext uri="{FF2B5EF4-FFF2-40B4-BE49-F238E27FC236}">
                <a16:creationId xmlns:a16="http://schemas.microsoft.com/office/drawing/2014/main" id="{E37D704A-7789-5D6B-58AB-EE87BF8A49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83312" y="6767243"/>
            <a:ext cx="2600688" cy="3410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040759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>
            <a:extLst>
              <a:ext uri="{FF2B5EF4-FFF2-40B4-BE49-F238E27FC236}">
                <a16:creationId xmlns:a16="http://schemas.microsoft.com/office/drawing/2014/main" id="{A3514A2C-031E-6B19-777C-449B53D27FBE}"/>
              </a:ext>
            </a:extLst>
          </p:cNvPr>
          <p:cNvSpPr txBox="1"/>
          <p:nvPr/>
        </p:nvSpPr>
        <p:spPr>
          <a:xfrm>
            <a:off x="690372" y="2821761"/>
            <a:ext cx="12243816" cy="173092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R="0" lvl="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20. </a:t>
            </a:r>
            <a:r>
              <a:rPr lang="pl-PL" sz="4400" b="1" u="sng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Docelowa warstwa zabezpieczająca</a:t>
            </a:r>
            <a:r>
              <a:rPr lang="pl-PL" sz="44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:</a:t>
            </a:r>
          </a:p>
          <a:p>
            <a:pPr marR="0" lvl="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4400" b="1" spc="-245" dirty="0">
              <a:solidFill>
                <a:schemeClr val="tx1"/>
              </a:solidFill>
              <a:latin typeface="Source Sans 3 Regular"/>
              <a:ea typeface="Source Sans Pro Semibold"/>
              <a:cs typeface="Arial"/>
              <a:sym typeface="Source Sans Pro Semibold"/>
            </a:endParaRPr>
          </a:p>
          <a:p>
            <a:pPr marL="571500" marR="0" lvl="0" indent="-571500" algn="just" defTabSz="1219200" rtl="0" eaLnBrk="1" fontAlgn="auto" latinLnBrk="0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8000" b="1" spc="-109">
                <a:solidFill>
                  <a:srgbClr val="2B6EC5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4400" b="1" spc="-245" dirty="0">
                <a:solidFill>
                  <a:schemeClr val="tx1"/>
                </a:solidFill>
                <a:latin typeface="Source Sans 3 Regular"/>
                <a:ea typeface="Source Sans Pro Semibold"/>
                <a:cs typeface="Arial"/>
                <a:sym typeface="Source Sans Pro Semibold"/>
              </a:rPr>
              <a:t>stanowisko  NFOŚiGW oraz MKiŚ </a:t>
            </a:r>
            <a:endParaRPr kumimoji="0" lang="pl-PL" sz="4400" b="1" i="0" u="sng" strike="noStrike" kern="0" cap="none" spc="-245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ource Sans 3 Regular"/>
              <a:ea typeface="Source Sans Pro Semibold"/>
              <a:cs typeface="Arial"/>
              <a:sym typeface="Source Sans Pro Semibold"/>
            </a:endParaRPr>
          </a:p>
        </p:txBody>
      </p:sp>
      <p:pic>
        <p:nvPicPr>
          <p:cNvPr id="8" name="Obraz 7">
            <a:extLst>
              <a:ext uri="{FF2B5EF4-FFF2-40B4-BE49-F238E27FC236}">
                <a16:creationId xmlns:a16="http://schemas.microsoft.com/office/drawing/2014/main" id="{81256440-53FF-32BA-AF25-367E43DAE3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8077" y="5051598"/>
            <a:ext cx="15310001" cy="3612804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EABFCB75-B74D-7FFB-462E-764B56FFC9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93383" y="262480"/>
            <a:ext cx="11290617" cy="13453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42979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TextBox 4"/>
          <p:cNvSpPr txBox="1"/>
          <p:nvPr/>
        </p:nvSpPr>
        <p:spPr>
          <a:xfrm>
            <a:off x="4989443" y="4714407"/>
            <a:ext cx="13040140" cy="44319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 sz="4200" b="1" spc="-57">
                <a:solidFill>
                  <a:srgbClr val="FFFFFF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sz="9600" dirty="0"/>
              <a:t>Dziękuj</a:t>
            </a:r>
            <a:r>
              <a:rPr lang="pl-PL" sz="9600" dirty="0"/>
              <a:t>e za uwagę</a:t>
            </a:r>
          </a:p>
          <a:p>
            <a:pPr algn="ctr">
              <a:defRPr sz="4200" b="1" spc="-57">
                <a:solidFill>
                  <a:srgbClr val="FFFFFF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endParaRPr lang="pl-PL" sz="9600" dirty="0"/>
          </a:p>
          <a:p>
            <a:pPr algn="ctr">
              <a:defRPr sz="4200" b="1" spc="-57">
                <a:solidFill>
                  <a:srgbClr val="FFFFFF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defRPr>
            </a:pPr>
            <a:r>
              <a:rPr lang="pl-PL" sz="9600" dirty="0"/>
              <a:t>www.wfosigw.krakow.pl</a:t>
            </a:r>
            <a:endParaRPr sz="9600" dirty="0"/>
          </a:p>
        </p:txBody>
      </p:sp>
      <p:pic>
        <p:nvPicPr>
          <p:cNvPr id="151" name="Image" descr="Imag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803" y="-3972"/>
            <a:ext cx="13946567" cy="184209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50800" dist="254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60957" tIns="60957" rIns="60957" bIns="60957" numCol="1" spcCol="38100" rtlCol="0" anchor="ctr">
        <a:spAutoFit/>
      </a:bodyPr>
      <a:lstStyle>
        <a:defPPr marL="0" marR="0" indent="0" algn="l" defTabSz="1219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50800" dist="254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60957" tIns="60957" rIns="60957" bIns="60957" numCol="1" spcCol="38100" rtlCol="0" anchor="t">
        <a:spAutoFit/>
      </a:bodyPr>
      <a:lstStyle>
        <a:defPPr marL="0" marR="0" indent="0" algn="l" defTabSz="1219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50800" dist="254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60957" tIns="60957" rIns="60957" bIns="60957" numCol="1" spcCol="38100" rtlCol="0" anchor="ctr">
        <a:spAutoFit/>
      </a:bodyPr>
      <a:lstStyle>
        <a:defPPr marL="0" marR="0" indent="0" algn="l" defTabSz="1219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50800" dist="254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60957" tIns="60957" rIns="60957" bIns="60957" numCol="1" spcCol="38100" rtlCol="0" anchor="t">
        <a:spAutoFit/>
      </a:bodyPr>
      <a:lstStyle>
        <a:defPPr marL="0" marR="0" indent="0" algn="l" defTabSz="1219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Pakiet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1389</TotalTime>
  <Words>736</Words>
  <Application>Microsoft Office PowerPoint</Application>
  <PresentationFormat>Niestandardowy</PresentationFormat>
  <Paragraphs>105</Paragraphs>
  <Slides>15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7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15</vt:i4>
      </vt:variant>
    </vt:vector>
  </HeadingPairs>
  <TitlesOfParts>
    <vt:vector size="23" baseType="lpstr">
      <vt:lpstr>Aptos</vt:lpstr>
      <vt:lpstr>Aptos Black</vt:lpstr>
      <vt:lpstr>Arial</vt:lpstr>
      <vt:lpstr>Calibri</vt:lpstr>
      <vt:lpstr>Source Sans 3 Regular</vt:lpstr>
      <vt:lpstr>Source Sans Pro</vt:lpstr>
      <vt:lpstr>Wingdings</vt:lpstr>
      <vt:lpstr>Office Theme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Bieniecka-Popardowska Donata</dc:creator>
  <cp:lastModifiedBy>WFOSiGW</cp:lastModifiedBy>
  <cp:revision>152</cp:revision>
  <cp:lastPrinted>2026-09-10T05:23:55Z</cp:lastPrinted>
  <dcterms:modified xsi:type="dcterms:W3CDTF">2026-09-10T05:27:24Z</dcterms:modified>
</cp:coreProperties>
</file>