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org&amp;utm_campaign=parser&amp;utm_content=thumbnail" ContentType="image/pn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2"/>
  </p:notesMasterIdLst>
  <p:sldIdLst>
    <p:sldId id="256" r:id="rId2"/>
    <p:sldId id="260" r:id="rId3"/>
    <p:sldId id="258" r:id="rId4"/>
    <p:sldId id="298" r:id="rId5"/>
    <p:sldId id="257" r:id="rId6"/>
    <p:sldId id="297" r:id="rId7"/>
    <p:sldId id="259" r:id="rId8"/>
    <p:sldId id="280" r:id="rId9"/>
    <p:sldId id="279" r:id="rId10"/>
    <p:sldId id="295" r:id="rId11"/>
    <p:sldId id="301" r:id="rId12"/>
    <p:sldId id="302" r:id="rId13"/>
    <p:sldId id="277" r:id="rId14"/>
    <p:sldId id="278" r:id="rId15"/>
    <p:sldId id="286" r:id="rId16"/>
    <p:sldId id="282" r:id="rId17"/>
    <p:sldId id="283" r:id="rId18"/>
    <p:sldId id="284" r:id="rId19"/>
    <p:sldId id="285" r:id="rId20"/>
    <p:sldId id="287" r:id="rId21"/>
    <p:sldId id="289" r:id="rId22"/>
    <p:sldId id="288" r:id="rId23"/>
    <p:sldId id="294" r:id="rId24"/>
    <p:sldId id="290" r:id="rId25"/>
    <p:sldId id="292" r:id="rId26"/>
    <p:sldId id="293" r:id="rId27"/>
    <p:sldId id="299" r:id="rId28"/>
    <p:sldId id="300" r:id="rId29"/>
    <p:sldId id="303" r:id="rId30"/>
    <p:sldId id="266" r:id="rId31"/>
  </p:sldIdLst>
  <p:sldSz cx="18288000" cy="10287000"/>
  <p:notesSz cx="6858000" cy="9144000"/>
  <p:embeddedFontLst>
    <p:embeddedFont>
      <p:font typeface="Futura Bold" panose="020B0604020202020204" charset="0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29" autoAdjust="0"/>
    <p:restoredTop sz="94521" autoAdjust="0"/>
  </p:normalViewPr>
  <p:slideViewPr>
    <p:cSldViewPr>
      <p:cViewPr varScale="1">
        <p:scale>
          <a:sx n="80" d="100"/>
          <a:sy n="80" d="100"/>
        </p:scale>
        <p:origin x="84" y="7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222644-19A9-8245-8CE7-070BFD37C3B3}" type="datetimeFigureOut">
              <a:rPr lang="pl-PL" smtClean="0"/>
              <a:t>09.09.2026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53BEFF-7847-2F48-8F38-2980423EF59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47147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org&amp;utm_campaign=parser&amp;utm_content=thumbnai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778652" y="-477982"/>
            <a:ext cx="3494100" cy="3465368"/>
            <a:chOff x="0" y="0"/>
            <a:chExt cx="920257" cy="9126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20257" cy="912690"/>
            </a:xfrm>
            <a:custGeom>
              <a:avLst/>
              <a:gdLst/>
              <a:ahLst/>
              <a:cxnLst/>
              <a:rect l="l" t="t" r="r" b="b"/>
              <a:pathLst>
                <a:path w="920257" h="912690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868375"/>
                  </a:lnTo>
                  <a:cubicBezTo>
                    <a:pt x="920257" y="880128"/>
                    <a:pt x="915588" y="891400"/>
                    <a:pt x="907277" y="899710"/>
                  </a:cubicBezTo>
                  <a:cubicBezTo>
                    <a:pt x="898967" y="908021"/>
                    <a:pt x="887695" y="912690"/>
                    <a:pt x="875943" y="912690"/>
                  </a:cubicBezTo>
                  <a:lnTo>
                    <a:pt x="44314" y="912690"/>
                  </a:lnTo>
                  <a:cubicBezTo>
                    <a:pt x="32561" y="912690"/>
                    <a:pt x="21290" y="908021"/>
                    <a:pt x="12979" y="899710"/>
                  </a:cubicBezTo>
                  <a:cubicBezTo>
                    <a:pt x="4669" y="891400"/>
                    <a:pt x="0" y="880128"/>
                    <a:pt x="0" y="868375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920257" cy="950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5328691" y="4021300"/>
            <a:ext cx="2144915" cy="2172566"/>
          </a:xfrm>
          <a:custGeom>
            <a:avLst/>
            <a:gdLst/>
            <a:ahLst/>
            <a:cxnLst/>
            <a:rect l="l" t="t" r="r" b="b"/>
            <a:pathLst>
              <a:path w="2144915" h="2172566">
                <a:moveTo>
                  <a:pt x="0" y="0"/>
                </a:moveTo>
                <a:lnTo>
                  <a:pt x="2144915" y="0"/>
                </a:lnTo>
                <a:lnTo>
                  <a:pt x="2144915" y="2172566"/>
                </a:lnTo>
                <a:lnTo>
                  <a:pt x="0" y="21725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6" name="Group 6"/>
          <p:cNvGrpSpPr/>
          <p:nvPr/>
        </p:nvGrpSpPr>
        <p:grpSpPr>
          <a:xfrm>
            <a:off x="10778652" y="3221182"/>
            <a:ext cx="3494100" cy="3864585"/>
            <a:chOff x="0" y="0"/>
            <a:chExt cx="920257" cy="10178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778652" y="7326008"/>
            <a:ext cx="3494100" cy="3864585"/>
            <a:chOff x="0" y="0"/>
            <a:chExt cx="920257" cy="10178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73ACBD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491827" y="3734176"/>
            <a:ext cx="4533191" cy="2952407"/>
            <a:chOff x="0" y="0"/>
            <a:chExt cx="1193927" cy="77758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193927" cy="777589"/>
            </a:xfrm>
            <a:custGeom>
              <a:avLst/>
              <a:gdLst/>
              <a:ahLst/>
              <a:cxnLst/>
              <a:rect l="l" t="t" r="r" b="b"/>
              <a:pathLst>
                <a:path w="1193927" h="777589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743432"/>
                  </a:lnTo>
                  <a:cubicBezTo>
                    <a:pt x="1193927" y="762296"/>
                    <a:pt x="1178634" y="777589"/>
                    <a:pt x="1159770" y="777589"/>
                  </a:cubicBezTo>
                  <a:lnTo>
                    <a:pt x="34157" y="777589"/>
                  </a:lnTo>
                  <a:cubicBezTo>
                    <a:pt x="15292" y="777589"/>
                    <a:pt x="0" y="762296"/>
                    <a:pt x="0" y="743432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193927" cy="8156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5328691" y="4074942"/>
            <a:ext cx="2144915" cy="2137115"/>
          </a:xfrm>
          <a:custGeom>
            <a:avLst/>
            <a:gdLst/>
            <a:ahLst/>
            <a:cxnLst/>
            <a:rect l="l" t="t" r="r" b="b"/>
            <a:pathLst>
              <a:path w="2144915" h="2137115">
                <a:moveTo>
                  <a:pt x="0" y="0"/>
                </a:moveTo>
                <a:lnTo>
                  <a:pt x="2144915" y="0"/>
                </a:lnTo>
                <a:lnTo>
                  <a:pt x="2144915" y="2137116"/>
                </a:lnTo>
                <a:lnTo>
                  <a:pt x="0" y="21371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6" name="Group 16"/>
          <p:cNvGrpSpPr/>
          <p:nvPr/>
        </p:nvGrpSpPr>
        <p:grpSpPr>
          <a:xfrm>
            <a:off x="14491827" y="-368044"/>
            <a:ext cx="4533191" cy="3890423"/>
            <a:chOff x="0" y="0"/>
            <a:chExt cx="1193927" cy="102463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5A8E54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1337461" y="3919342"/>
            <a:ext cx="2376483" cy="2376483"/>
          </a:xfrm>
          <a:custGeom>
            <a:avLst/>
            <a:gdLst/>
            <a:ahLst/>
            <a:cxnLst/>
            <a:rect l="l" t="t" r="r" b="b"/>
            <a:pathLst>
              <a:path w="2376483" h="2376483">
                <a:moveTo>
                  <a:pt x="0" y="0"/>
                </a:moveTo>
                <a:lnTo>
                  <a:pt x="2376482" y="0"/>
                </a:lnTo>
                <a:lnTo>
                  <a:pt x="2376482" y="2376482"/>
                </a:lnTo>
                <a:lnTo>
                  <a:pt x="0" y="23764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20" name="Group 20"/>
          <p:cNvGrpSpPr/>
          <p:nvPr/>
        </p:nvGrpSpPr>
        <p:grpSpPr>
          <a:xfrm>
            <a:off x="14491827" y="6896132"/>
            <a:ext cx="4533191" cy="4310503"/>
            <a:chOff x="0" y="0"/>
            <a:chExt cx="1193927" cy="113527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193927" cy="1135276"/>
            </a:xfrm>
            <a:custGeom>
              <a:avLst/>
              <a:gdLst/>
              <a:ahLst/>
              <a:cxnLst/>
              <a:rect l="l" t="t" r="r" b="b"/>
              <a:pathLst>
                <a:path w="1193927" h="1135276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1101120"/>
                  </a:lnTo>
                  <a:cubicBezTo>
                    <a:pt x="1193927" y="1119984"/>
                    <a:pt x="1178634" y="1135276"/>
                    <a:pt x="1159770" y="1135276"/>
                  </a:cubicBezTo>
                  <a:lnTo>
                    <a:pt x="34157" y="1135276"/>
                  </a:lnTo>
                  <a:cubicBezTo>
                    <a:pt x="15292" y="1135276"/>
                    <a:pt x="0" y="1119984"/>
                    <a:pt x="0" y="1101120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193927" cy="11733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270846" y="5386575"/>
            <a:ext cx="7468623" cy="1484634"/>
            <a:chOff x="0" y="0"/>
            <a:chExt cx="1967045" cy="391015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967045" cy="391015"/>
            </a:xfrm>
            <a:custGeom>
              <a:avLst/>
              <a:gdLst/>
              <a:ahLst/>
              <a:cxnLst/>
              <a:rect l="l" t="t" r="r" b="b"/>
              <a:pathLst>
                <a:path w="1967045" h="391015">
                  <a:moveTo>
                    <a:pt x="20732" y="0"/>
                  </a:moveTo>
                  <a:lnTo>
                    <a:pt x="1946313" y="0"/>
                  </a:lnTo>
                  <a:cubicBezTo>
                    <a:pt x="1957763" y="0"/>
                    <a:pt x="1967045" y="9282"/>
                    <a:pt x="1967045" y="20732"/>
                  </a:cubicBezTo>
                  <a:lnTo>
                    <a:pt x="1967045" y="370283"/>
                  </a:lnTo>
                  <a:cubicBezTo>
                    <a:pt x="1967045" y="375781"/>
                    <a:pt x="1964860" y="381055"/>
                    <a:pt x="1960972" y="384942"/>
                  </a:cubicBezTo>
                  <a:cubicBezTo>
                    <a:pt x="1957084" y="388830"/>
                    <a:pt x="1951811" y="391015"/>
                    <a:pt x="1946313" y="391015"/>
                  </a:cubicBezTo>
                  <a:lnTo>
                    <a:pt x="20732" y="391015"/>
                  </a:lnTo>
                  <a:cubicBezTo>
                    <a:pt x="15233" y="391015"/>
                    <a:pt x="9960" y="388830"/>
                    <a:pt x="6072" y="384942"/>
                  </a:cubicBezTo>
                  <a:cubicBezTo>
                    <a:pt x="2184" y="381055"/>
                    <a:pt x="0" y="375781"/>
                    <a:pt x="0" y="370283"/>
                  </a:cubicBezTo>
                  <a:lnTo>
                    <a:pt x="0" y="20732"/>
                  </a:lnTo>
                  <a:cubicBezTo>
                    <a:pt x="0" y="15233"/>
                    <a:pt x="2184" y="9960"/>
                    <a:pt x="6072" y="6072"/>
                  </a:cubicBezTo>
                  <a:cubicBezTo>
                    <a:pt x="9960" y="2184"/>
                    <a:pt x="15233" y="0"/>
                    <a:pt x="20732" y="0"/>
                  </a:cubicBezTo>
                  <a:close/>
                </a:path>
              </a:pathLst>
            </a:custGeom>
            <a:solidFill>
              <a:srgbClr val="D9EAD3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1967045" cy="4291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>
            <a:off x="14445354" y="170198"/>
            <a:ext cx="3852171" cy="2722140"/>
          </a:xfrm>
          <a:custGeom>
            <a:avLst/>
            <a:gdLst/>
            <a:ahLst/>
            <a:cxnLst/>
            <a:rect l="l" t="t" r="r" b="b"/>
            <a:pathLst>
              <a:path w="3852171" h="2722140">
                <a:moveTo>
                  <a:pt x="0" y="0"/>
                </a:moveTo>
                <a:lnTo>
                  <a:pt x="3852171" y="0"/>
                </a:lnTo>
                <a:lnTo>
                  <a:pt x="3852171" y="2722140"/>
                </a:lnTo>
                <a:lnTo>
                  <a:pt x="0" y="27221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0" name="Freeform 30"/>
          <p:cNvSpPr/>
          <p:nvPr/>
        </p:nvSpPr>
        <p:spPr>
          <a:xfrm>
            <a:off x="15210044" y="7380731"/>
            <a:ext cx="2382208" cy="2377877"/>
          </a:xfrm>
          <a:custGeom>
            <a:avLst/>
            <a:gdLst/>
            <a:ahLst/>
            <a:cxnLst/>
            <a:rect l="l" t="t" r="r" b="b"/>
            <a:pathLst>
              <a:path w="2382208" h="2377877">
                <a:moveTo>
                  <a:pt x="0" y="0"/>
                </a:moveTo>
                <a:lnTo>
                  <a:pt x="2382208" y="0"/>
                </a:lnTo>
                <a:lnTo>
                  <a:pt x="2382208" y="2377876"/>
                </a:lnTo>
                <a:lnTo>
                  <a:pt x="0" y="237787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1" name="Freeform 31"/>
          <p:cNvSpPr/>
          <p:nvPr/>
        </p:nvSpPr>
        <p:spPr>
          <a:xfrm>
            <a:off x="11420551" y="392557"/>
            <a:ext cx="2210303" cy="2182172"/>
          </a:xfrm>
          <a:custGeom>
            <a:avLst/>
            <a:gdLst/>
            <a:ahLst/>
            <a:cxnLst/>
            <a:rect l="l" t="t" r="r" b="b"/>
            <a:pathLst>
              <a:path w="2210303" h="2182172">
                <a:moveTo>
                  <a:pt x="0" y="0"/>
                </a:moveTo>
                <a:lnTo>
                  <a:pt x="2210302" y="0"/>
                </a:lnTo>
                <a:lnTo>
                  <a:pt x="2210302" y="2182172"/>
                </a:lnTo>
                <a:lnTo>
                  <a:pt x="0" y="21821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2" name="Freeform 32"/>
          <p:cNvSpPr/>
          <p:nvPr/>
        </p:nvSpPr>
        <p:spPr>
          <a:xfrm>
            <a:off x="11636312" y="7845238"/>
            <a:ext cx="1854981" cy="2016283"/>
          </a:xfrm>
          <a:custGeom>
            <a:avLst/>
            <a:gdLst/>
            <a:ahLst/>
            <a:cxnLst/>
            <a:rect l="l" t="t" r="r" b="b"/>
            <a:pathLst>
              <a:path w="1854981" h="2016283">
                <a:moveTo>
                  <a:pt x="0" y="0"/>
                </a:moveTo>
                <a:lnTo>
                  <a:pt x="1854980" y="0"/>
                </a:lnTo>
                <a:lnTo>
                  <a:pt x="1854980" y="2016283"/>
                </a:lnTo>
                <a:lnTo>
                  <a:pt x="0" y="201628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3" name="TextBox 33"/>
          <p:cNvSpPr txBox="1"/>
          <p:nvPr/>
        </p:nvSpPr>
        <p:spPr>
          <a:xfrm>
            <a:off x="1610794" y="5444044"/>
            <a:ext cx="6788728" cy="91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08"/>
              </a:lnSpc>
            </a:pP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Fundusz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Ochrony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Środowiska</a:t>
            </a:r>
            <a:endParaRPr lang="en-US" sz="2488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  <a:p>
            <a:pPr algn="l">
              <a:lnSpc>
                <a:spcPts val="3508"/>
              </a:lnSpc>
            </a:pP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i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Gospodarki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Wodnej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w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Krakowie</a:t>
            </a:r>
            <a:endParaRPr lang="en-US" sz="2488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1610794" y="1874975"/>
            <a:ext cx="8017203" cy="2009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754"/>
              </a:lnSpc>
            </a:pPr>
            <a:r>
              <a:rPr lang="en-US" sz="7912" b="1" spc="-31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Audyt</a:t>
            </a:r>
            <a:r>
              <a:rPr lang="en-US" sz="7912" b="1" spc="-31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7912" b="1" spc="-31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energetyczny</a:t>
            </a:r>
            <a:endParaRPr lang="en-US" sz="7912" b="1" spc="-31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1381990" y="3811272"/>
            <a:ext cx="8837854" cy="10238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347"/>
              </a:lnSpc>
            </a:pPr>
            <a:r>
              <a:rPr lang="en-US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Szkolenie</a:t>
            </a:r>
            <a:r>
              <a:rPr lang="en-US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dla</a:t>
            </a:r>
            <a:r>
              <a:rPr lang="en-US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wykonawców</a:t>
            </a:r>
            <a:r>
              <a:rPr lang="en-US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realizujących</a:t>
            </a:r>
            <a:r>
              <a:rPr lang="en-US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inwestycje</a:t>
            </a:r>
            <a:r>
              <a:rPr lang="en-US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w </a:t>
            </a:r>
            <a:r>
              <a:rPr lang="en-US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Programie</a:t>
            </a:r>
            <a:r>
              <a:rPr lang="en-US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Czyste</a:t>
            </a:r>
            <a:r>
              <a:rPr lang="en-US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Powietrze</a:t>
            </a:r>
            <a:endParaRPr lang="en-US" b="1" spc="-13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610794" y="7038141"/>
            <a:ext cx="5905373" cy="525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7"/>
              </a:lnSpc>
            </a:pPr>
            <a:r>
              <a:rPr lang="en-US" sz="3431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mgr</a:t>
            </a:r>
            <a:r>
              <a:rPr lang="en-US" sz="3431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3431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inż</a:t>
            </a:r>
            <a:r>
              <a:rPr lang="en-US" sz="3431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. Maciej Pacholec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610794" y="7585410"/>
            <a:ext cx="5715158" cy="3953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63"/>
              </a:lnSpc>
            </a:pPr>
            <a:r>
              <a:rPr lang="en-US" sz="20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Audytor</a:t>
            </a:r>
            <a:r>
              <a:rPr lang="en-US" sz="20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0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energetyczny</a:t>
            </a:r>
            <a:r>
              <a:rPr lang="en-US" sz="20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1693077" y="3289290"/>
            <a:ext cx="14887407" cy="3657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4350" indent="-514350">
              <a:buAutoNum type="arabicPeriod"/>
            </a:pP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Audyt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DPAE</a:t>
            </a:r>
            <a:r>
              <a:rPr lang="pl-PL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i ŚCHE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–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najważniejsze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dane</a:t>
            </a:r>
            <a:endParaRPr lang="en-US" sz="2971" spc="29" dirty="0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  <a:p>
            <a:pPr marL="514350" indent="-514350">
              <a:buAutoNum type="arabicPeriod"/>
            </a:pP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WT 2021</a:t>
            </a:r>
          </a:p>
          <a:p>
            <a:pPr marL="514350" indent="-514350">
              <a:buAutoNum type="arabicPeriod"/>
            </a:pP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Powierzchnia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do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strat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ciepła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vs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powierzchnia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do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ocieplenia</a:t>
            </a:r>
            <a:endParaRPr lang="en-US" sz="2971" spc="29" dirty="0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  <a:p>
            <a:pPr marL="514350" indent="-514350">
              <a:buAutoNum type="arabicPeriod"/>
            </a:pP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Wyliczanie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U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przegrody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(WT 2021)</a:t>
            </a:r>
          </a:p>
          <a:p>
            <a:pPr marL="514350" indent="-514350">
              <a:buFontTx/>
              <a:buAutoNum type="arabicPeriod"/>
            </a:pP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Rozwiązania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równoważne</a:t>
            </a:r>
            <a:endParaRPr lang="en-US" sz="2971" spc="29" dirty="0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  <a:p>
            <a:pPr marL="514350" indent="-514350">
              <a:buAutoNum type="arabicPeriod"/>
            </a:pP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Czego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wymagać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 od </a:t>
            </a:r>
            <a:r>
              <a:rPr lang="en-US" sz="2971" spc="29" dirty="0" err="1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audytora</a:t>
            </a:r>
            <a:r>
              <a:rPr lang="en-US" sz="2971" spc="29" dirty="0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?</a:t>
            </a:r>
          </a:p>
          <a:p>
            <a:pPr marL="514350" indent="-514350">
              <a:buAutoNum type="arabicPeriod"/>
            </a:pPr>
            <a:endParaRPr lang="en-US" sz="2971" spc="29" dirty="0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  <a:p>
            <a:pPr marL="514350" indent="-514350">
              <a:buAutoNum type="arabicPeriod"/>
            </a:pPr>
            <a:endParaRPr lang="en-US" sz="2971" spc="29" dirty="0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693077" y="1539464"/>
            <a:ext cx="8395256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PLAN PREZENTACJI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953578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693076" y="1539464"/>
            <a:ext cx="14461324" cy="7686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pl-PL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Eu | Ek | </a:t>
            </a:r>
            <a:r>
              <a:rPr lang="pl-PL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Ep</a:t>
            </a:r>
            <a:endParaRPr lang="en-US" sz="3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9352C3C9-9B42-2F06-FDB1-A128452783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6386" y="3187403"/>
            <a:ext cx="10902604" cy="442918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0E7FAE-E9B5-3F1F-CEF0-B42FE0F52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9B7BCE0-492F-2C82-F0D4-28FD5618B9CB}"/>
              </a:ext>
            </a:extLst>
          </p:cNvPr>
          <p:cNvSpPr/>
          <p:nvPr/>
        </p:nvSpPr>
        <p:spPr>
          <a:xfrm>
            <a:off x="9953578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5076F223-B5A3-CCA9-DCD0-0B56DA85FA87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88398BFE-21A9-EA29-1254-CC236A4FACDC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59A3A77F-30AB-6C4C-5157-C6015C7DB1AB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48E99366-C344-2CFE-E3B4-593F166FFA3B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EF81434-69BA-1D0A-0437-05EB658DEAAA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5CD38D9F-A4F1-89DF-35B1-654EBB0E3589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766D79F7-1FA9-6ABB-B4AD-9D7CDD8D68B1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EE3B0EE-03ED-CB0C-0494-621ED532289B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80443BCE-5674-032B-9FA8-5E590589A348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91AD7EB7-3938-CAD1-BE42-302AA376DDE3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293AC020-3BD6-B88C-A0CB-7725004B53FB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ECEFC173-45A1-1908-BA7E-45B684C54D8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A759D4A2-BF57-15B7-A9B3-76CDAB7A1F36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99EA1055-0568-5F73-16C9-767E97CE52ED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3D841C3D-1D16-13C4-C7D2-E5B5624AC5B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ABB4762B-960B-CAB2-BBF9-AAC831D57D10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9E56F9E7-42DA-1C13-E7FE-8B6C9EF4B257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7454DA3F-BAC0-EE59-50DC-CD1D8FCCBE55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E98F9FE1-3251-ACAC-3215-A0E98097ECF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EC20D5C3-CAA6-1F02-E790-DC2B6CAA047F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D9319412-54BB-65A6-DEA7-1D9CB14D82E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7B5227ED-4522-02A7-FE15-7C76DDEA3B2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EF32592F-222F-F61F-EEBF-EA2BB139667F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35ADA15F-FDD0-C9EF-A724-054C06310B56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C3168B1A-B9A6-62AE-587C-99FAEF02D0C8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C2234F82-2804-08FC-C02B-20B172E5A6AB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CFA051AA-AA4F-04EF-40B7-A5ACCF609B3F}"/>
              </a:ext>
            </a:extLst>
          </p:cNvPr>
          <p:cNvSpPr txBox="1"/>
          <p:nvPr/>
        </p:nvSpPr>
        <p:spPr>
          <a:xfrm>
            <a:off x="1693076" y="1539464"/>
            <a:ext cx="14461324" cy="7686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pl-PL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Energia użytkowa</a:t>
            </a:r>
            <a:endParaRPr lang="en-US" sz="3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2" name="Obraz 31">
            <a:extLst>
              <a:ext uri="{FF2B5EF4-FFF2-40B4-BE49-F238E27FC236}">
                <a16:creationId xmlns:a16="http://schemas.microsoft.com/office/drawing/2014/main" id="{68BEA8A6-3B30-D9DA-27AE-CCB0DEF0C8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089" y="3306949"/>
            <a:ext cx="9677782" cy="432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225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693077" y="1539464"/>
            <a:ext cx="6786296" cy="8265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Dwa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dokumenty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32" name="Text 4">
            <a:extLst>
              <a:ext uri="{FF2B5EF4-FFF2-40B4-BE49-F238E27FC236}">
                <a16:creationId xmlns:a16="http://schemas.microsoft.com/office/drawing/2014/main" id="{93D82393-8B0F-EDA2-193E-A25480825224}"/>
              </a:ext>
            </a:extLst>
          </p:cNvPr>
          <p:cNvSpPr/>
          <p:nvPr/>
        </p:nvSpPr>
        <p:spPr>
          <a:xfrm>
            <a:off x="1462790" y="2467235"/>
            <a:ext cx="4892040" cy="640080"/>
          </a:xfrm>
          <a:prstGeom prst="rect">
            <a:avLst/>
          </a:prstGeom>
          <a:solidFill>
            <a:srgbClr val="EAF1F8"/>
          </a:solidFill>
          <a:ln w="8890">
            <a:solidFill>
              <a:srgbClr val="2F5E8E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Audyt energetyczny </a:t>
            </a:r>
            <a:r>
              <a:rPr lang="en-US" sz="1800" b="1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wg</a:t>
            </a:r>
            <a:r>
              <a:rPr lang="en-US" sz="18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b="1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Rozporządzenia</a:t>
            </a:r>
            <a:endParaRPr lang="en-US" sz="1800" dirty="0"/>
          </a:p>
        </p:txBody>
      </p:sp>
      <p:sp>
        <p:nvSpPr>
          <p:cNvPr id="33" name="Text 6">
            <a:extLst>
              <a:ext uri="{FF2B5EF4-FFF2-40B4-BE49-F238E27FC236}">
                <a16:creationId xmlns:a16="http://schemas.microsoft.com/office/drawing/2014/main" id="{D7E2D53B-2B8E-905F-65D0-73814CEBA746}"/>
              </a:ext>
            </a:extLst>
          </p:cNvPr>
          <p:cNvSpPr/>
          <p:nvPr/>
        </p:nvSpPr>
        <p:spPr>
          <a:xfrm>
            <a:off x="6903540" y="2461287"/>
            <a:ext cx="4892040" cy="640080"/>
          </a:xfrm>
          <a:prstGeom prst="rect">
            <a:avLst/>
          </a:prstGeom>
          <a:solidFill>
            <a:srgbClr val="E7F5F4"/>
          </a:solidFill>
          <a:ln w="8890">
            <a:solidFill>
              <a:srgbClr val="007C89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Dokument</a:t>
            </a:r>
            <a:r>
              <a:rPr lang="en-US" sz="18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b="1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podsumowujący</a:t>
            </a:r>
            <a:r>
              <a:rPr lang="en-US" sz="18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b="1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audyt</a:t>
            </a:r>
            <a:r>
              <a:rPr lang="en-US" sz="18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b="1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energetyczny</a:t>
            </a:r>
            <a:endParaRPr lang="en-US" sz="1800" dirty="0"/>
          </a:p>
        </p:txBody>
      </p:sp>
      <p:sp>
        <p:nvSpPr>
          <p:cNvPr id="34" name="Text 5">
            <a:extLst>
              <a:ext uri="{FF2B5EF4-FFF2-40B4-BE49-F238E27FC236}">
                <a16:creationId xmlns:a16="http://schemas.microsoft.com/office/drawing/2014/main" id="{D3EF122D-EEC7-3835-D459-95E1395AD81A}"/>
              </a:ext>
            </a:extLst>
          </p:cNvPr>
          <p:cNvSpPr/>
          <p:nvPr/>
        </p:nvSpPr>
        <p:spPr>
          <a:xfrm>
            <a:off x="1462790" y="3490488"/>
            <a:ext cx="4480560" cy="22402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jest bazą obliczeniową i techniczną</a:t>
            </a:r>
            <a:endParaRPr lang="en-US" sz="1700" dirty="0"/>
          </a:p>
          <a:p>
            <a:pPr marL="0" indent="0" algn="l">
              <a:buNone/>
            </a:pP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wybiera wariant usprawnień i uzasadnia efekty</a:t>
            </a:r>
            <a:endParaRPr lang="en-US" sz="1700" dirty="0"/>
          </a:p>
          <a:p>
            <a:pPr marL="0" indent="0" algn="l">
              <a:buNone/>
            </a:pP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jest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dokumentem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kluczowym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dla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efektu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rzeczowego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inwestycji</a:t>
            </a:r>
            <a:endParaRPr lang="en-US" sz="1700" dirty="0">
              <a:solidFill>
                <a:srgbClr val="1F2937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jest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dokumentem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kluczowym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dla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efektu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ekologicznego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inwestycji</a:t>
            </a:r>
            <a:endParaRPr lang="en-US" sz="1700" dirty="0">
              <a:solidFill>
                <a:srgbClr val="1F2937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teoretycznie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ustandaryzowany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dokument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ale w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zależności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od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wykonawcy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audytu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może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mieć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inną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formę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zawartość</a:t>
            </a:r>
            <a:endParaRPr lang="en-US" sz="1700" dirty="0">
              <a:solidFill>
                <a:srgbClr val="1F2937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endParaRPr lang="en-US" sz="1700" dirty="0">
              <a:solidFill>
                <a:srgbClr val="1F2937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endParaRPr lang="en-US" sz="1700" dirty="0">
              <a:solidFill>
                <a:srgbClr val="1F2937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0" indent="0" algn="l">
              <a:buNone/>
            </a:pPr>
            <a:endParaRPr lang="en-US" sz="1700" dirty="0"/>
          </a:p>
        </p:txBody>
      </p:sp>
      <p:sp>
        <p:nvSpPr>
          <p:cNvPr id="35" name="Text 7">
            <a:extLst>
              <a:ext uri="{FF2B5EF4-FFF2-40B4-BE49-F238E27FC236}">
                <a16:creationId xmlns:a16="http://schemas.microsoft.com/office/drawing/2014/main" id="{5B9A5C71-F1A5-FC01-C800-8CBE06AA4249}"/>
              </a:ext>
            </a:extLst>
          </p:cNvPr>
          <p:cNvSpPr/>
          <p:nvPr/>
        </p:nvSpPr>
        <p:spPr>
          <a:xfrm>
            <a:off x="6973673" y="3255348"/>
            <a:ext cx="4480560" cy="22402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>
            <a:normAutofit/>
          </a:bodyPr>
          <a:lstStyle/>
          <a:p>
            <a:pPr marL="0" indent="0" algn="l">
              <a:buNone/>
            </a:pP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prezentuje dane w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jednolitej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strukturze</a:t>
            </a:r>
            <a:endParaRPr lang="en-US" sz="1700" dirty="0"/>
          </a:p>
          <a:p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powinien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być spójny z audytem bazowym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</a:t>
            </a:r>
            <a:r>
              <a:rPr lang="en-US" sz="17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700" dirty="0" err="1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dokumentacją</a:t>
            </a:r>
            <a:endParaRPr lang="en-US" sz="1700" dirty="0">
              <a:solidFill>
                <a:srgbClr val="1F2937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0" indent="0" algn="l">
              <a:buNone/>
            </a:pPr>
            <a:endParaRPr lang="en-US" sz="1700" dirty="0">
              <a:solidFill>
                <a:srgbClr val="1F2937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0" indent="0" algn="l">
              <a:buNone/>
            </a:pPr>
            <a:endParaRPr lang="en-US" sz="1700" dirty="0"/>
          </a:p>
        </p:txBody>
      </p:sp>
      <p:sp>
        <p:nvSpPr>
          <p:cNvPr id="31" name="pole tekstowe 30">
            <a:extLst>
              <a:ext uri="{FF2B5EF4-FFF2-40B4-BE49-F238E27FC236}">
                <a16:creationId xmlns:a16="http://schemas.microsoft.com/office/drawing/2014/main" id="{3E5254E3-275F-FC32-FB8A-5AEA6263AE72}"/>
              </a:ext>
            </a:extLst>
          </p:cNvPr>
          <p:cNvSpPr txBox="1"/>
          <p:nvPr/>
        </p:nvSpPr>
        <p:spPr>
          <a:xfrm>
            <a:off x="1905000" y="7405750"/>
            <a:ext cx="12451912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700" b="1" u="sng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Oba dokumenty muszą być podpisane przez osoby uprawnione do sporządzania świadectw charakterystyki energetycznej</a:t>
            </a:r>
            <a:endParaRPr lang="en-US" sz="1700" b="1" u="sng" dirty="0">
              <a:solidFill>
                <a:srgbClr val="1F2937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FD0D63-2395-760C-D164-B11967828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8ACC10D-EB29-779E-F03F-DE2C57881E58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311407C6-654A-2E18-1A1A-F749BFD7CBD1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879ADAE-DE56-014F-DCF3-939B68C2F7E7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4E6D05A4-EB60-402E-9139-973093C9F734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431ED5D2-FA19-5568-787A-88FFBAEFE2AB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F086FED-027C-7865-5BDB-EF6F8858D22E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EB5DAB9-2B5D-E391-76EE-9B1D90710CB8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CE88A66F-CAFE-3B11-1817-DCCE10A932DD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336B790-CE2C-392D-4A63-134AAFBD27A1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7FF73764-88AB-DBCF-71F0-8930F8FA8080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59F76069-27C3-F57A-9FD1-28F533BC5199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E47B416B-30AB-EC5D-455A-1368C177A7E0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814C8821-9B86-D54F-8B60-2982104D702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4E77D7CF-03FC-A36F-B365-0DD2EB77A917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2AA098FF-90FF-2DC6-5C4F-C5071ED9C0CC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D6469869-53D8-9CB2-C89F-E74A0B91ED3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23257448-59FD-AD6A-2B64-1858DDA9967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DC76FFEB-9367-444D-18A4-F688C1913164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9D7DAD1E-2FAD-01A3-2B5D-9DA49EAE8B4D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55FCDF5D-915A-E76C-E2D6-8590EF01A662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CF69E7FE-A09F-1305-CE3D-346527349DB7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B0E38A01-8AB0-316D-1B13-3CEFE267083D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6277B775-7DBC-D458-8B68-2D3135B2B7D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66F09742-E547-A9F1-55C4-D5E088C12203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B0EA93D3-D554-27ED-C5EE-4A5B183DB893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66B31E2B-06F7-2473-754D-66BD80B5704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C9F2C916-98CB-D8A9-3F48-BCCF67D66574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C584C371-12E9-F5C0-0AD5-2916563E18C0}"/>
              </a:ext>
            </a:extLst>
          </p:cNvPr>
          <p:cNvSpPr txBox="1"/>
          <p:nvPr/>
        </p:nvSpPr>
        <p:spPr>
          <a:xfrm>
            <a:off x="1693076" y="1539464"/>
            <a:ext cx="14461324" cy="7686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Kluczowe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parametry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DPAE</a:t>
            </a:r>
          </a:p>
        </p:txBody>
      </p:sp>
      <p:pic>
        <p:nvPicPr>
          <p:cNvPr id="32" name="Obraz 31">
            <a:extLst>
              <a:ext uri="{FF2B5EF4-FFF2-40B4-BE49-F238E27FC236}">
                <a16:creationId xmlns:a16="http://schemas.microsoft.com/office/drawing/2014/main" id="{F69B8131-C855-1892-0ABD-2012C32C3F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607" y="2552700"/>
            <a:ext cx="7772400" cy="2924161"/>
          </a:xfrm>
          <a:prstGeom prst="rect">
            <a:avLst/>
          </a:prstGeom>
        </p:spPr>
      </p:pic>
      <p:pic>
        <p:nvPicPr>
          <p:cNvPr id="35" name="Obraz 34">
            <a:extLst>
              <a:ext uri="{FF2B5EF4-FFF2-40B4-BE49-F238E27FC236}">
                <a16:creationId xmlns:a16="http://schemas.microsoft.com/office/drawing/2014/main" id="{797653AE-3588-512E-BBB7-538DBAF1AF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485" y="5703717"/>
            <a:ext cx="7772400" cy="2724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960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519650" y="291612"/>
            <a:ext cx="11662949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Zestawienie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przegród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DPAE</a:t>
            </a:r>
          </a:p>
        </p:txBody>
      </p:sp>
      <p:pic>
        <p:nvPicPr>
          <p:cNvPr id="28" name="Obraz 27">
            <a:extLst>
              <a:ext uri="{FF2B5EF4-FFF2-40B4-BE49-F238E27FC236}">
                <a16:creationId xmlns:a16="http://schemas.microsoft.com/office/drawing/2014/main" id="{D36DE48E-79E0-9ABC-2034-13F0EF84EC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9872" y="1262846"/>
            <a:ext cx="7432777" cy="8611915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7E10D3DF-0CA7-460A-5960-F1E2A718D3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38167" y="2571252"/>
            <a:ext cx="7432777" cy="212212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8EA5B-E6A2-82D2-210B-1CD5E9BE2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C8FD86E-10A8-8325-5575-F636CE8969B2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1B7D0DBD-348B-A150-4B0D-86ADA103B462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1E2FCCB7-97F6-BAF3-5037-103168441539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9A31D68F-7B40-AC74-10DB-EBFEEE0900B5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75DA6B62-D313-B290-B0DC-1B465F527147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BDA6E63-5228-9AE8-D9BE-F6076E186E7A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366A7608-A566-6A72-4707-D41CD2409954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E28BA905-632C-4A27-9AF1-169A946A1AB8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481DE16A-C8D4-5E8E-A38A-34B22790923D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AF6626E2-C45B-F538-3223-904207C4B862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DCD996DD-6F57-AB0E-DF10-4BAAAAE8B4D3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8F49504B-8004-FE14-4385-D5C822CB90D1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552A6A2F-37C4-07C3-62B3-56152590EFC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2BA62080-8A9E-3EFD-22CA-F5945625CF22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14553AA0-A394-E71E-B865-760590D2709E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9BB78E79-910E-5211-D787-CBC444CC024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19AD7F39-9390-424E-D8AE-6E58FD60126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52BBC4A4-4BB2-0597-9E0F-89D5B646EF61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B55B20ED-1DBA-40BA-5DAE-C60CE845E6CA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D66D979A-B3F4-FC6B-87E6-E440E92E8C67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1D4FD344-D1D9-D9D9-B3A9-E73E3B82D471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DC383963-C140-583D-3EC8-6E74523E1F75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CD69DD00-83CA-D659-81D6-815F65ED5F6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51EFE2A8-0DDB-2FA5-8E76-57F947F2C9FE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E8CF42F1-F152-1CD3-021E-3288DB34E45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9A02C119-99F7-4781-9CEA-DF7402ED1E48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6D437AA9-FC72-DD69-B794-BD18F2022B8D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3632E781-EEF3-9B9D-CD18-99B8ED32C951}"/>
              </a:ext>
            </a:extLst>
          </p:cNvPr>
          <p:cNvSpPr txBox="1"/>
          <p:nvPr/>
        </p:nvSpPr>
        <p:spPr>
          <a:xfrm>
            <a:off x="1693076" y="1539464"/>
            <a:ext cx="14461324" cy="7686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Kluczowe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parametry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audyt</a:t>
            </a:r>
            <a:endParaRPr lang="en-US" sz="3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F7453BDB-5740-C286-2C63-6AE2480038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117" y="2652681"/>
            <a:ext cx="7772400" cy="5096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116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E08515-8BF8-67D7-5489-F88D04BCF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02CF103-0BE2-45FB-6460-0E5AF51DEFD1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199565BA-1534-4CD6-E4DD-209560D298AE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EA3004A6-51AB-F8DE-23B0-7242F443D7F9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44B5B932-84D3-AC7C-187B-58159B5587B6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E1D1761E-FCEA-6F57-9239-F2C844DAFFCB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01C60F8-6399-1207-C75D-9EA2678D6373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FB338FBC-A283-308E-1E1E-FFF97BA7A61E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4C7621B1-C781-693E-4189-4808DB1B0E4B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796B7784-8EE3-8B1C-5D05-6C9E8F8A5B64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9A2570E1-9FD1-275F-CDEE-3C017CA526FA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78EB9F7B-72BE-D0EA-A574-9C3CCCAACABB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400C9AC2-B984-6D3A-60D0-910FF84CE3FC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BB273465-923E-7D71-8590-BB27C43C2F03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8E75AC1D-1234-0D02-AF5F-A32042BB8C4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78E07351-2206-FDB0-1E17-7554B30F7CA5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4C6C8E61-5AF0-CD0A-99AC-FAD6D8BD7FBD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B3FF0DFC-8368-BD2D-ABC3-90888D2EB28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00CBBDBA-5271-6E35-8DE7-3FE2095440EF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2A6AD1BE-3CEE-4A11-EE48-BADC40CD5798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F30708D5-697F-4F15-07E9-0982F4F0FFF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903A4722-1D39-6CAB-52C8-469B9DBD636B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B3CFC377-2DC1-869E-42C7-85CCC113CA2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6FC88933-90E9-87C0-E30F-B6BA9F077D8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51CFEDD9-2B83-9108-82E5-92751E3B961E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0521B34F-EFAC-F196-BDFE-57A45A5AEA8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8DEACEEA-BE0E-D3C3-94E5-BA1B831AE46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49A15F26-915A-FB33-FF2C-7C2CF6D9097F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DE0986CE-399B-2CAC-95E2-29DAF658A9B2}"/>
              </a:ext>
            </a:extLst>
          </p:cNvPr>
          <p:cNvSpPr txBox="1"/>
          <p:nvPr/>
        </p:nvSpPr>
        <p:spPr>
          <a:xfrm>
            <a:off x="1519650" y="291612"/>
            <a:ext cx="11662949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Zestawienie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przegród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AUDYT</a:t>
            </a:r>
          </a:p>
        </p:txBody>
      </p:sp>
      <p:pic>
        <p:nvPicPr>
          <p:cNvPr id="32" name="Obraz 31">
            <a:extLst>
              <a:ext uri="{FF2B5EF4-FFF2-40B4-BE49-F238E27FC236}">
                <a16:creationId xmlns:a16="http://schemas.microsoft.com/office/drawing/2014/main" id="{DC14194B-D8C6-7318-6A96-70DCD242A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3408" y="1615964"/>
            <a:ext cx="8643839" cy="251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63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E7C08-0766-2C46-D7F0-888E1C257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44310A2-D171-A920-222F-5CE728CBBFF1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060FC77E-B5C8-E4AA-500E-F6F5963BFCA0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BFDE5D6B-9002-A462-C5EF-A763BA15CC99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8F825547-9CE5-8125-187C-2EE6C07819B2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DB919887-BC9C-C6CF-4EC4-29CAA3B7AA6E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2B7DB06-79C0-8503-2B53-D3940BB00F1F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0B10A7DD-2488-9130-C8EA-3B095321454C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5B180DB9-99B6-93E2-1BAB-E2B5CCB88214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63D31786-DC76-471B-0EBF-D28371B9EDBC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CD107EA5-F46E-FD12-6B39-C234B0F17336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E61BF726-64B6-D88C-2D0A-313B54C00DC8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E4A434D1-F177-410D-AF2D-6E5277D69518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7BF1622B-91FC-6D43-4566-9F21E1D2728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FA422BAD-E957-E016-7E5D-EBE498A0374B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55550051-377C-6554-7D12-9583699020A3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7CEF1AF7-65C3-CEDB-829D-D43E1A4EB319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ECFD95DA-25FE-6698-3E1E-D5B607CD0866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520998C5-29A5-2085-2FE5-EC44FCED4FDC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5229CCD7-C394-FE40-2F0C-448AF516B8CD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D4E04FE6-4226-4DF8-FDB1-84D3812992B0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4B75D09C-67BF-0B0C-AC94-95193F65B396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BA8FAD51-7811-786C-90A2-9EED7A3859D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85853784-D3FA-5DFE-FB19-399322B7126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FCA4F47F-37BC-897B-B0E4-890EA724AFFF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7207F240-C73E-8DFF-4B9C-38D3FE414DD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387531C1-C370-56E8-E64A-7CEFC9606D6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1579DA43-151D-99A6-6C7E-E593DDAF1FF5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3D54116B-BB03-D24C-2C08-4D2416190525}"/>
              </a:ext>
            </a:extLst>
          </p:cNvPr>
          <p:cNvSpPr txBox="1"/>
          <p:nvPr/>
        </p:nvSpPr>
        <p:spPr>
          <a:xfrm>
            <a:off x="1693076" y="1539464"/>
            <a:ext cx="14461324" cy="7686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Kluczowe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parametry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pl-PL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ŚCHE</a:t>
            </a:r>
            <a:endParaRPr lang="en-US" sz="3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303A191E-622F-D513-3B23-3AA56365CA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330" y="2677337"/>
            <a:ext cx="7391400" cy="610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762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1C1B1D-E8E0-42D6-617D-096F4F9E9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C27AAC1-836E-DD23-B983-8CC46DE53871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C599F71C-1507-001D-E218-6E02C251E3AE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19403C6-2733-D253-4547-6FAA50841444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B38740EC-92D2-CE84-FF1D-2C08BF7382CE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13D7CF48-D392-D417-68EA-5483C70EC2B5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D9F8A2E5-DAC8-67F8-B62C-BB4F6F60F028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C7B303D1-E526-6300-A17B-17D331B8DD58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06E266EE-3F64-443A-1EFD-D26C5E5B0A55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A51831E-D278-5586-9573-B5946D1FE8C6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315123D1-B255-5F9D-CAF1-60C0BF60D949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99793536-31D2-2CE1-51B0-9B41A3320215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1FB8890C-61CB-275A-7F3B-7F047FDEA3F2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BE769A32-2758-635A-3230-863568C051D3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7F59393F-7B68-9CD9-25E6-A2539FC2525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E83FAAE9-91E7-9FB8-7E3F-77B56572E0C8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3985E9DE-4454-5975-E8A6-1989784CAD4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A2983CC7-50EA-8665-6F7F-874C732F2FA8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D04D277C-40F7-C2B4-14F8-238780DF8D2E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B4689812-1172-CD32-087B-6031E2B2B85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2133668C-9F4D-EACC-A97F-348A195155F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25B0A0E4-8D10-4656-957F-50A5C71B898E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03F3C4ED-E549-82B1-7C36-ABFD7295D19A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C1EEDAF2-5613-82FB-1FF9-C7635DD2965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FBDCA933-8DB2-5F9C-765D-031B19BEA02C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203FD254-C1BC-DB07-821C-87C730151DD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72559DCF-8478-0F86-5145-47CACF25A6F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48D6D8E1-34CB-03A8-63F8-9AA94A376037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941EBC88-3F7C-A941-2BC5-A05FC501D62C}"/>
              </a:ext>
            </a:extLst>
          </p:cNvPr>
          <p:cNvSpPr txBox="1"/>
          <p:nvPr/>
        </p:nvSpPr>
        <p:spPr>
          <a:xfrm>
            <a:off x="1693076" y="1539464"/>
            <a:ext cx="14461324" cy="7686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Kluczowe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parametry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pl-PL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ŚCHE</a:t>
            </a:r>
            <a:endParaRPr lang="en-US" sz="3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4" name="Obraz 33">
            <a:extLst>
              <a:ext uri="{FF2B5EF4-FFF2-40B4-BE49-F238E27FC236}">
                <a16:creationId xmlns:a16="http://schemas.microsoft.com/office/drawing/2014/main" id="{7B908995-D8B6-06E7-6601-4AA61AEA80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0967" y="2781300"/>
            <a:ext cx="6695075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532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65B83F-C0E6-4343-0F9D-F35D392FA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842BC4D-EE8F-54A3-E935-0A521F065CF0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6BF6752A-F403-ABBE-42C2-927E19EAA5AD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43BC736-72BA-81E3-BC02-7461B9F4B3BA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F8EB6AF0-7EF2-D309-227A-F50FD8C3B475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D81AB089-EBE8-8FFB-C588-ABA97B0885BD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EFE0BF86-BB94-D2D6-3809-A58BCFEF463C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CB0D3AE7-2335-F358-CD48-E0C0DA992E59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017B01-37A4-CD8B-5CE1-AB04E2233986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74FAD0D-EBAC-7EE8-F2D4-3F059EADB374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FE6ADC85-FACF-00BE-FE2F-053BCCC16FA0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F0B23A55-E4EE-BB51-9B65-DF8B1FA08B83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93AF940A-4056-140F-090E-F27799E0630E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BDDEDEFA-B5FC-EF71-0E8F-6509F852BAF4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79FF3DA0-B592-FAEF-341B-AD3657E0A73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F73AD2F3-E5B8-0318-2646-A21FA92B9D11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DA7748F2-AE93-F33A-9166-906DF520496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84F72B92-D3C9-8090-7C4B-645B0E911BA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2E14C4F8-D497-EE54-D2B0-0DAA38FC4307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F314359D-AD11-7FC5-9A55-500891B1D93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81EBCCCE-AA3C-DF6F-63D3-57226840A96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E6A47D83-A901-A1F8-CABA-61060459A4D3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487A6DC7-6ADE-878D-7677-BA98C95A116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90403946-926B-238B-57B8-C2B5C6045B8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7EB9D490-FB92-6F5E-CF52-64A635EFC81A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9782D6B5-A862-EE5E-96CE-CECC9B60FC2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68673F87-AAD2-A625-D9BC-E85B12D0C29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812F74DC-1935-69BB-C7F0-BC9DA6A60BDC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5F30F34C-5539-19B3-D1DB-BC80A259B604}"/>
              </a:ext>
            </a:extLst>
          </p:cNvPr>
          <p:cNvSpPr txBox="1"/>
          <p:nvPr/>
        </p:nvSpPr>
        <p:spPr>
          <a:xfrm>
            <a:off x="1693076" y="1539464"/>
            <a:ext cx="14461324" cy="7686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Kluczowe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3800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parametry</a:t>
            </a:r>
            <a:r>
              <a:rPr lang="en-US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pl-PL" sz="3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ŚCHE</a:t>
            </a:r>
            <a:endParaRPr lang="en-US" sz="3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3" name="Obraz 32">
            <a:extLst>
              <a:ext uri="{FF2B5EF4-FFF2-40B4-BE49-F238E27FC236}">
                <a16:creationId xmlns:a16="http://schemas.microsoft.com/office/drawing/2014/main" id="{37B2B10D-3A7D-140E-10C8-E1FBB50AA4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238" y="2762699"/>
            <a:ext cx="70485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892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A2DC6-C9F9-5D30-CDC0-BA6B4F3EF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D371031-FDCE-5168-B2FD-BEF8602A1FB7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6054BE17-47B8-144E-C452-04B2A1327D94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8E663D53-B082-8E42-5D1A-25DECDB6D6B7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F77C0F40-91D6-7E36-F2FF-1EC8B1D49322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919A8162-3441-FA3E-E711-B047A6781E01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1BDBADD7-5114-0A87-F48B-00402EF9D537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44B97B94-2C56-B3EB-C361-AC61EFBEE084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870C69DA-9161-5762-BF37-2FEF0D6168F7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2AD2113-C4E5-6425-C9E7-DC87B8DCD27D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F982C3E8-B400-D3D2-7315-47F7F437A1B0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0A2B342B-FEF0-66B1-6D3F-3EB9A210C99A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7AA4428F-CEFD-B8AE-3177-CEF2F3ABD6E4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BD6E8DF4-585A-5657-6902-92D0A369A5A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6CF6C211-4E51-6501-C390-7CF57F6E333B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5FABFE49-9FE0-4C37-28AD-29006FCE07D8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CA39C9DF-B769-DC87-2E79-10C991BF5E5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CFE5C8E6-ED4B-FD9A-11AE-2F4015524428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786FA838-9911-5DAC-02A3-0FE44F0B9F44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317A286A-0DA9-8FAF-4372-787F1CB56E69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349AD71B-B08C-1934-FF41-C71D80878E69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DEDC7024-7AEF-77A5-66AB-A4D72779961A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F9476421-D478-1B84-1BC5-059A3ED519C4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E71E88FD-5B70-C93F-EF22-7D73E8DBA5E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4E0BDE23-C771-C223-76B5-0C971C58A656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C7015BC0-0A0F-AC2A-6499-69C97AC55E5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B82B2EE6-3649-8AE0-876D-BAAC86AA072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68380B25-FE29-94C6-F042-54FFEC5EAD9C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89136CCC-CCA7-A4DE-84FE-4081E8E6257B}"/>
              </a:ext>
            </a:extLst>
          </p:cNvPr>
          <p:cNvSpPr txBox="1"/>
          <p:nvPr/>
        </p:nvSpPr>
        <p:spPr>
          <a:xfrm>
            <a:off x="1693076" y="421421"/>
            <a:ext cx="13061681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WT 2021 (temp.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wewnętrzne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!)</a:t>
            </a:r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35B62518-A532-0F75-ED0B-7E6347AFE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8623" y="1330503"/>
            <a:ext cx="7205506" cy="7741192"/>
          </a:xfrm>
          <a:prstGeom prst="rect">
            <a:avLst/>
          </a:prstGeom>
        </p:spPr>
      </p:pic>
      <p:pic>
        <p:nvPicPr>
          <p:cNvPr id="32" name="Obraz 31">
            <a:extLst>
              <a:ext uri="{FF2B5EF4-FFF2-40B4-BE49-F238E27FC236}">
                <a16:creationId xmlns:a16="http://schemas.microsoft.com/office/drawing/2014/main" id="{48F89421-23E2-0C57-4FD6-79DB2EE52C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0476" y="2424301"/>
            <a:ext cx="7772400" cy="2536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90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CA1A44-10C2-2E5D-01C0-C716622A6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8394C69-BD9D-832C-42B8-76D3562222F3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4D423772-9381-0893-8AF0-FD7AE5460571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B110D55-80CD-5A78-16D2-590C0F3524A8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5831AA33-AE6D-62D7-69BF-81F2D3880792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FAAB009D-8398-A4B6-D5C6-AFBFFC677809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F1A8B142-685F-3B8F-FC14-A611D0CA22EE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96129FD2-59E5-EAE5-4D5F-489E42B6F107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E368377F-59D8-894E-B349-8945C5A6932C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57B9FDFE-DE4F-4FEB-B1B0-97B46D1799D6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935962A1-D7FC-F592-FC45-414BB6738126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B9072C7C-F157-98E4-570A-04A4A2B90EED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2E43A05A-7A39-F1AD-A6BA-82BBADFD31E7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72F2896F-4307-00FD-1BEC-F29B574EE5DA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B19681A0-F7B9-0680-C3D3-8C706BD7AE2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CE6B6554-073E-DAD6-30A3-A392390DB6BC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E0DCC510-7A14-A3C5-6AD9-3CECC500ED6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56C91E3B-B33C-23A6-DD2B-04F27305D38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521D905A-428E-0B09-0ED5-7D77D9256452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BF4FDC1F-1A6F-0CCD-70CD-61F4F43F5125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9221DD9E-EDC3-E9AE-898D-A8880385CCF9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047E9C91-5DB0-8ED0-C3B1-3DA5E733E3B1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1DDFB762-061E-34A3-5584-E0E57A62EA26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6EF27894-443F-3CBD-C22D-2B8DCE36BE8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58B329C9-05A0-C080-6FF0-65A24666A7D8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1EFE0A84-88DB-C4D0-09CC-398AC62F844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10DB83AD-3A95-9A93-E651-A97450B3B5B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05BC83A2-148A-2E99-4708-835E0E7A37D9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pic>
        <p:nvPicPr>
          <p:cNvPr id="28" name="Obraz 27">
            <a:extLst>
              <a:ext uri="{FF2B5EF4-FFF2-40B4-BE49-F238E27FC236}">
                <a16:creationId xmlns:a16="http://schemas.microsoft.com/office/drawing/2014/main" id="{01635BBA-06BE-ED39-AAAB-B5DD6DDE9A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3330" y="1689336"/>
            <a:ext cx="7772400" cy="7023526"/>
          </a:xfrm>
          <a:prstGeom prst="rect">
            <a:avLst/>
          </a:prstGeom>
        </p:spPr>
      </p:pic>
      <p:sp>
        <p:nvSpPr>
          <p:cNvPr id="33" name="TextBox 30">
            <a:extLst>
              <a:ext uri="{FF2B5EF4-FFF2-40B4-BE49-F238E27FC236}">
                <a16:creationId xmlns:a16="http://schemas.microsoft.com/office/drawing/2014/main" id="{0EA69113-186D-FC8A-BFED-0D7463E6B8A0}"/>
              </a:ext>
            </a:extLst>
          </p:cNvPr>
          <p:cNvSpPr txBox="1"/>
          <p:nvPr/>
        </p:nvSpPr>
        <p:spPr>
          <a:xfrm>
            <a:off x="1693076" y="421421"/>
            <a:ext cx="13061681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WT 2021 (temp.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wewnętrzne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!)</a:t>
            </a:r>
          </a:p>
        </p:txBody>
      </p:sp>
    </p:spTree>
    <p:extLst>
      <p:ext uri="{BB962C8B-B14F-4D97-AF65-F5344CB8AC3E}">
        <p14:creationId xmlns:p14="http://schemas.microsoft.com/office/powerpoint/2010/main" val="1955091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A22833-4DA7-8AE2-4E1E-D43C71791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C823644-01FE-6AD1-5E44-C6A2DE8366C8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4BF73CC5-B5AD-375F-5093-7872B5600329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0943FA1-7ADA-6E11-8FE4-4C5BEB2BAC40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BAE98917-B9C4-5EA0-B030-78D9065C2161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874A6242-7C9A-B253-D102-9CA7E0181030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55D0F14D-CCF8-AEA8-0E91-8395BEDDC71F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D60D545B-396F-4AD8-57A8-774D18D8BCF6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EDA71CFB-7D77-92AF-5A89-F5CAB91811E4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CB8D246-7ED8-27CC-EA49-6645DFE168DF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C688F6A-9C57-029B-6850-89FCBF3DEAFA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B05BFB5C-4A29-B468-1A86-F871FE085E95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6968673C-FD56-3DB8-536F-549B13DA4348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E03E5058-FEEA-1988-519C-DE6EAD5F2723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D09AB550-02C1-3215-B996-CA2FE224609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579F03E7-3434-7F32-A758-5FEFD24C41D6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FD981FA4-ABB7-3804-8738-3E3BD124BF4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0245AA41-1FFB-67D6-30E6-7D9CAEC8830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EE5B36D1-D971-82E9-E894-ED099291C80E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33D5544C-4130-B155-F8AC-AA74EBE7BD3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743DAE72-F236-937E-C590-42A35BC5473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F0C70D8C-848C-7042-76C5-8C2DDB29FCB4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4C02D4BF-EC53-09E3-4678-E4E18BA51A2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3A83766B-F461-7B0D-3F7C-DD7C7D73272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9A09AB96-C46A-F89E-FFCB-9AF786F94814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96622068-67A1-FB40-D5FB-FD152AC4FB4D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9506C975-9350-D305-FC66-F89F31008018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19F30C92-65FF-47AA-E2A0-B875719FA2C5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47E0C284-37DD-5CB5-80EA-5D6064682BAC}"/>
              </a:ext>
            </a:extLst>
          </p:cNvPr>
          <p:cNvSpPr txBox="1"/>
          <p:nvPr/>
        </p:nvSpPr>
        <p:spPr>
          <a:xfrm>
            <a:off x="1693076" y="1539464"/>
            <a:ext cx="10973135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Wyliczenie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U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przegrody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28" name="Obraz 27">
            <a:extLst>
              <a:ext uri="{FF2B5EF4-FFF2-40B4-BE49-F238E27FC236}">
                <a16:creationId xmlns:a16="http://schemas.microsoft.com/office/drawing/2014/main" id="{BC23E7B9-60CD-66FF-FA5D-D123392395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4762500"/>
            <a:ext cx="4087998" cy="2708612"/>
          </a:xfrm>
          <a:prstGeom prst="rect">
            <a:avLst/>
          </a:prstGeom>
        </p:spPr>
      </p:pic>
      <p:pic>
        <p:nvPicPr>
          <p:cNvPr id="32" name="Obraz 31">
            <a:extLst>
              <a:ext uri="{FF2B5EF4-FFF2-40B4-BE49-F238E27FC236}">
                <a16:creationId xmlns:a16="http://schemas.microsoft.com/office/drawing/2014/main" id="{0E27EFE4-9AF2-C692-BB4F-B82C9C152A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6263" y="4764656"/>
            <a:ext cx="4339936" cy="2857571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AF52A90F-537B-8B1B-A18D-15E73AC3AD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4600" y="2674191"/>
            <a:ext cx="7734300" cy="17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153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E9215-4C80-08D2-1430-77605E686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87C6CE9-163F-A365-B68C-54FFE0D698A1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DE39D9DB-48B7-CBF3-1D69-08A0B736F711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82A11F2-AEB6-1A52-B3C6-AE30BA0ED2DE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E97F3BBA-F854-DA74-D7B1-EDFF330F013E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B2B202BE-A3E5-20D8-3C2A-3D939F67847F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22B3C74-E3D4-FA27-35A8-C67921C8F36D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32025A3E-AAB3-22B9-5DEF-8D1B47C1C365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87125F4-E8C2-B3BA-5753-018BDD2A9C73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83BA91B-30C1-8C0E-57B6-01FBDE3B5398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33642CE6-BF98-2D1C-D7B9-B445C6DD28C3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564B0CD3-8AAA-910B-ED1E-39A0C58B42FE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FE45FDAC-5A76-B692-D6BF-1F5DC93FB9B2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AC92E783-AE26-F768-A98F-4F5DBCD6C35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8400459C-514B-B91C-97D5-AE17E50652E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20BC7175-DD52-7090-A5F4-1165DF310CA5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652A6BA9-9F5D-BCB7-FD30-E328355980E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7A635AFF-E1E0-117F-1D10-5FACBCE8798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543C7E0F-1FC5-0A8D-B45A-FD39AC05BBB8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7B88D386-ABED-A139-A839-1939878AB5E5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84B7F773-566F-96BD-717A-BEECAFB6ACE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25378102-216B-974F-65CE-0AD48AF72144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56ABDE77-D286-2C10-3C84-5A05AD76456A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A4522DDE-691E-34C7-1D7D-AA0A2EA2E0E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7160B46A-E733-018A-3A59-4BE96502AE36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4FC9C128-DDF6-9288-7CC5-C9A5738B64A0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C6CFBDF9-512A-4CAF-8077-035EB1036A0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A9B2241B-3DC4-87D6-62E7-3B365202FC02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3" name="TextBox 30">
            <a:extLst>
              <a:ext uri="{FF2B5EF4-FFF2-40B4-BE49-F238E27FC236}">
                <a16:creationId xmlns:a16="http://schemas.microsoft.com/office/drawing/2014/main" id="{C592C3F4-9B38-A77E-C6BA-2F68A4CED0BC}"/>
              </a:ext>
            </a:extLst>
          </p:cNvPr>
          <p:cNvSpPr txBox="1"/>
          <p:nvPr/>
        </p:nvSpPr>
        <p:spPr>
          <a:xfrm>
            <a:off x="1693076" y="421421"/>
            <a:ext cx="13061681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Powierzchnia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do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strat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ciepła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0" name="Obraz 29">
            <a:extLst>
              <a:ext uri="{FF2B5EF4-FFF2-40B4-BE49-F238E27FC236}">
                <a16:creationId xmlns:a16="http://schemas.microsoft.com/office/drawing/2014/main" id="{58263456-29C0-F473-AD0E-4E55969D35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0998" y="1263204"/>
            <a:ext cx="9586572" cy="55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7171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0502A-C49F-8A0E-32FE-F9184BE86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B04931C-F2BF-92EB-9963-AD66ED99E5DD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3B2A2004-A163-ACDF-B536-182A3091229D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D1B35D9-B828-70F8-C2F7-A0538F9D20FD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3C1DEA54-9B20-EC12-1006-9DEEBED9C72F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560CFABA-F30B-40FB-AEC0-525538FA0778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43B5BB73-49E2-2EE7-CD57-6D05C3747418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ED66851D-6A2C-0255-CC41-7AAE2FFD4DB6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03D46B54-3ABE-C45C-DBF5-611D3FDCB142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BD0033A-2265-B11A-4F0C-9DC3441044B0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8B708A70-0799-5644-E280-96CF6A2C055A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8A2FCBB1-9142-2AF1-360F-6C2C3EF8369A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43D45C5E-0693-B508-E5CD-3FF135BB813E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3A23DF81-6850-9CD2-DC6D-C7B921708E0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69D58782-BB15-B3ED-3B77-E92D2644A5C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E72928F3-2DBB-8491-8A95-FAA6D6FA7156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BFDD94D8-2864-20ED-411F-A5604F51F92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8315D867-1049-8369-D76D-F62A86C0729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431FF8F1-167F-ABBB-35E4-F8F010DC1280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7B74D9B8-1DEB-A980-3EE9-F439B10D2AB6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12408C7B-7A18-A139-460C-775E7B21990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8404C7BF-3A30-34E7-F106-14952AE6F65A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6277EE90-B487-E8B7-11B0-284CBF704FF8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1ACAFB15-F11F-959C-9506-AC94AD15472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9918DD1F-6158-8A3C-85B7-10E82FE43F6A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2CA078BF-2F5A-2D38-C4E3-8BFA2FD3617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792AB5F1-7B46-C8CC-810B-CAB25AB1706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6D66BAC2-558F-26EB-BC85-05069003C9EE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3" name="TextBox 30">
            <a:extLst>
              <a:ext uri="{FF2B5EF4-FFF2-40B4-BE49-F238E27FC236}">
                <a16:creationId xmlns:a16="http://schemas.microsoft.com/office/drawing/2014/main" id="{4FAF5CE2-45D9-54C9-0851-FCB06FE98ACE}"/>
              </a:ext>
            </a:extLst>
          </p:cNvPr>
          <p:cNvSpPr txBox="1"/>
          <p:nvPr/>
        </p:nvSpPr>
        <p:spPr>
          <a:xfrm>
            <a:off x="1693076" y="421421"/>
            <a:ext cx="13061681" cy="16857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Powierzchnia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do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strat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ciepła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, a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powierzchnia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do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ocieplenia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28" name="Obraz 27">
            <a:extLst>
              <a:ext uri="{FF2B5EF4-FFF2-40B4-BE49-F238E27FC236}">
                <a16:creationId xmlns:a16="http://schemas.microsoft.com/office/drawing/2014/main" id="{59F4BA81-AE20-A4B3-F7CC-F4A07FDDF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3076" y="2290054"/>
            <a:ext cx="7772400" cy="690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4213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60784-4EA7-025D-9467-986BE4DC2C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7FEB9BC-0363-69C2-599C-91BC424B00DA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908D4F3F-7893-C2A3-8AFC-D19242F76A71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B81E2702-D25F-782B-E2CA-948FDE6CE879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7B3FC885-1DB0-14DB-B373-A05D87D69ADA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B04AC7A9-39D7-D4D0-4906-B8FE40B81A40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0D7FA570-FEE8-8FF6-2002-100F81CC2D50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048D46DD-2633-4E5E-09BF-67BE1CEC6EB6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63E5DC26-2435-6E9C-8110-5EEB8AA2C286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9AFAF652-9F81-1354-8114-5E2F8053E63C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CCFFAC9D-B318-9865-8066-2BAB30D22F38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3948CAF2-EAF1-0E00-F501-06472EC91CC3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36A8ADCA-F1F2-E2D1-1E9A-483E644FB72E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0EED2BD6-C240-77B1-6245-73B7BB15F630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C9C52218-A4E4-68F0-5DD5-B80086D0CAC6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F203490A-2305-99C4-ACB9-C74C21707832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285C781A-2D50-0224-EF82-06A611CF2E09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25B96818-C21B-3BF4-A8AC-2892A647EBBB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BC8777CC-B44C-911C-6502-9CDEC03A2EBD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E81FCE4E-FD70-8AF6-499A-B4FB0736A04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51F89F65-81E1-87B6-51E3-DD811F3468C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F63552D0-EC6E-D915-D6E9-ABAF20185F37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F7CBD855-C536-0727-DFAA-00F2E13F91B8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EAF83469-C162-42FB-48C8-BF52DD5B708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650651B5-CA31-B438-E10B-8A3FA3277746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985B10F1-8B5B-506D-B20A-D4DCF7B2888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8AF40EA5-8417-3066-7329-C801964861B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5AC51896-BA2C-FBE2-1C49-05460E18B83D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3" name="TextBox 30">
            <a:extLst>
              <a:ext uri="{FF2B5EF4-FFF2-40B4-BE49-F238E27FC236}">
                <a16:creationId xmlns:a16="http://schemas.microsoft.com/office/drawing/2014/main" id="{3E238EC0-3BC5-8D30-D9FE-AD8997806651}"/>
              </a:ext>
            </a:extLst>
          </p:cNvPr>
          <p:cNvSpPr txBox="1"/>
          <p:nvPr/>
        </p:nvSpPr>
        <p:spPr>
          <a:xfrm>
            <a:off x="1693076" y="421421"/>
            <a:ext cx="13061681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Powierzchnia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netto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0" name="Obraz 29">
            <a:extLst>
              <a:ext uri="{FF2B5EF4-FFF2-40B4-BE49-F238E27FC236}">
                <a16:creationId xmlns:a16="http://schemas.microsoft.com/office/drawing/2014/main" id="{CC4D501F-340A-44B4-70BE-1BEDDC6AE4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6876" y="2019300"/>
            <a:ext cx="8399349" cy="619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1272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38BE6E-BAA6-2791-848F-25373FC729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6CC67C3-4B81-69AE-FE8F-9A5E778C3728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034DFD59-15DB-01D1-7503-2D4AC6A12FC4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B6ABD8F4-05D3-F38E-7E09-C5726EF02970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C4CE18BA-DE57-0DA3-9F50-520F3A1BC3DD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D6CF91B9-5847-0557-A3EE-DD911317141F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C855CDD-E30D-069F-906D-E55EB777488A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5A30435F-774C-AE12-F703-314CE285E8FA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25D7F37D-4FE3-731D-B81C-6A290AE4D3F4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9201A2E0-AA34-303C-8A7E-6A793A8846C2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1F016E36-97D5-29A5-2D64-88B40E4B0700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A2AC611A-EBDD-5FD2-13AA-57872BDABC40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55C23024-31A8-4223-EE2C-047ABDCBA280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0AC822BD-1A0A-572D-9B56-62F38D4E8B2D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CE46CB85-0BA3-F478-CFE6-5095ECBA4C4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32B5BDAC-47CB-8C71-8865-DD74A0BD05BA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F9965ABA-F9F0-334A-B7AF-34A9C3511179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6F548C66-4AD9-1419-61BC-2F43C2A9D348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BCDA81AE-D74E-0634-55A9-8A880A634442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712825EE-A39D-93F3-B032-D953CF424DB9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EECE3A3C-1CF1-6506-4256-339B574BB3D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03A7E92D-B5C5-052F-CA1A-9C0CA2CF4BEE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6EB19D54-EBB6-2C7D-B17C-B524BC9C725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1DD5AD85-8573-B181-747F-AA924B9CEE0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00DA33FC-755B-87B9-CA3E-83A2D503CC13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232136BF-E711-73CD-62DE-8254D51522A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E35BD1AB-F467-2540-270A-4E14A836DEC6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2A5B227A-4E5F-C3FA-C59D-E313CC2EB67D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305A1958-452B-F3FC-6754-C472807D3E6C}"/>
              </a:ext>
            </a:extLst>
          </p:cNvPr>
          <p:cNvSpPr txBox="1"/>
          <p:nvPr/>
        </p:nvSpPr>
        <p:spPr>
          <a:xfrm>
            <a:off x="1693076" y="1539464"/>
            <a:ext cx="10973135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Wyliczenie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U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przegrody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62940803-C594-F340-DA70-BE3ABED222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9556" y="2731876"/>
            <a:ext cx="7772400" cy="625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5874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782801-00D2-9D06-2DB5-A5B86453C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E6559EA-AE65-3471-5958-546401CCD288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4EBC40A0-8549-DB48-1FBE-37FAF018189F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24EE4F66-BA06-79F8-D3B4-AC034C03253A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9547F8AD-5773-7979-1393-67C507F998DA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46B987DB-ECF2-9CDC-E6DB-F14853825FE5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AE046266-343C-F811-2E7C-43E19DB159DF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80FBC553-3DE0-8D15-A040-C7F37DC6C1AE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AED47F8-1DBB-8560-7498-6BF7BACB9C2D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E48D43A-B438-9E35-B22B-AE765DA19513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74F09EB2-8F09-7DC7-3719-6A241B172AF3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0A0B0D6D-78BE-5D70-CD7E-6C453F7A002B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BD43B30F-975C-4F01-7C74-1BB155F04305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DC6FE321-3CD6-A645-8125-EED8FDE0D143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62031335-5D3C-B478-38DE-C925FC6B042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B675A591-CDD4-1711-6AB8-F8241978EAA6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03C2E628-AB9A-CA4F-0C5A-38F53D6D20D4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53DB0380-CB09-1E49-5383-48CCB64BFF1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DFEE0DD0-9C79-4E29-B9E1-87C8551DD32E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3DEECD13-BF15-FBAB-99B4-37E7F56BBCD4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EDE4AF3D-E890-750F-7982-05643709ED5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8B79BB63-1A8E-D5E0-DCE8-B87B9F65D3C4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7719D322-D2E5-83E4-A21D-9BB7379C9F29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C7585B6E-E15E-718E-4AA3-A4DC94A4B9B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8DD4E5B6-FB83-EFA3-E981-75E01B6D5830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E0D8B65D-15D9-C363-79C9-E333487122C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258C7049-07A1-1DFC-11D8-E39B9909550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C4A2EB8A-6051-E440-CFF9-C0B22EC75C4B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5423A9DD-FC5C-0AC7-D95F-C284B4A74E62}"/>
              </a:ext>
            </a:extLst>
          </p:cNvPr>
          <p:cNvSpPr txBox="1"/>
          <p:nvPr/>
        </p:nvSpPr>
        <p:spPr>
          <a:xfrm>
            <a:off x="1693076" y="1539464"/>
            <a:ext cx="10973135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Wyliczenie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oporu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cieplnego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CBB4CB38-4BB2-51F7-3E4C-1ECCE5C8AB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7160" y="3421948"/>
            <a:ext cx="7772400" cy="275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9355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68FB07-80B3-BB1E-8C96-5BD39154D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F9C0B4E-F5F9-C228-D434-2C0753114BA3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8BDD6E6C-AF2F-7D85-3D00-E09B79A309C0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E088DDD9-890B-A732-C135-590AB26ABD79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91397A18-A27E-601B-995B-732C57613998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ED40DEA1-CEC7-38B3-8FBA-C21F3F28F4E6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AD0CF8DF-80D3-7B75-E69D-C84A454C089D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79011082-5A41-F505-AF97-C2EFD07D4262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EDFD8AB5-1EA3-CD4A-9433-7EE60E62D385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097F503-DDE4-DD40-EAE0-80C2E8F21F7C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5828AC14-275D-4E7B-F7CC-347A934E8996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EE3E4464-1578-9769-FF4C-ED0AD37F9EED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03F6FC36-EB21-AAF2-0F07-C435E206C219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F228AFBF-68A4-0BCF-AA9B-CEA547A7B57A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79FE81AD-99BA-A4C7-07AF-F05DACE0BA0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5093E3E7-84F4-67D1-14CE-C9072A807534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9EC955FF-C8C9-C170-BFB8-434779F111B6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684BA154-F56F-351B-2EA7-E65E14ADFFA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DE3293D3-3342-AC4C-AA43-2DC2E7589374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5DD048F8-1AAE-3739-90A4-192A538254A4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E0D86D55-DA0D-CD66-03C3-6A2B71C91B92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E4BF6E38-CD94-3613-2E5D-C291735A4A60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D29E8DA3-BCF1-1F07-CF39-B433E93EB739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660F581B-63AA-3C35-9AD2-F62CD49FC76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E4EC72AC-AF94-DF33-1397-00D68883BF8D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F7ED26BF-26E0-7BD8-F3CC-0CBC0D16B4F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42CB18D1-A5E1-4A47-9E51-A17FF7F25EA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1986481C-0D38-77E2-2EE6-A9D7484EE480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4F52DD48-1BE8-2B23-312C-B749276175E8}"/>
              </a:ext>
            </a:extLst>
          </p:cNvPr>
          <p:cNvSpPr txBox="1"/>
          <p:nvPr/>
        </p:nvSpPr>
        <p:spPr>
          <a:xfrm>
            <a:off x="1693076" y="1539464"/>
            <a:ext cx="10973135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Materiały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zastępcze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graphicFrame>
        <p:nvGraphicFramePr>
          <p:cNvPr id="36" name="Tabela 35">
            <a:extLst>
              <a:ext uri="{FF2B5EF4-FFF2-40B4-BE49-F238E27FC236}">
                <a16:creationId xmlns:a16="http://schemas.microsoft.com/office/drawing/2014/main" id="{427C17DA-7CA8-F777-2E74-E94278659F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521750"/>
              </p:ext>
            </p:extLst>
          </p:nvPr>
        </p:nvGraphicFramePr>
        <p:xfrm>
          <a:off x="1065570" y="2849437"/>
          <a:ext cx="10973136" cy="4073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3284">
                  <a:extLst>
                    <a:ext uri="{9D8B030D-6E8A-4147-A177-3AD203B41FA5}">
                      <a16:colId xmlns:a16="http://schemas.microsoft.com/office/drawing/2014/main" val="2560221386"/>
                    </a:ext>
                  </a:extLst>
                </a:gridCol>
                <a:gridCol w="2743284">
                  <a:extLst>
                    <a:ext uri="{9D8B030D-6E8A-4147-A177-3AD203B41FA5}">
                      <a16:colId xmlns:a16="http://schemas.microsoft.com/office/drawing/2014/main" val="2657677907"/>
                    </a:ext>
                  </a:extLst>
                </a:gridCol>
                <a:gridCol w="2743284">
                  <a:extLst>
                    <a:ext uri="{9D8B030D-6E8A-4147-A177-3AD203B41FA5}">
                      <a16:colId xmlns:a16="http://schemas.microsoft.com/office/drawing/2014/main" val="770320301"/>
                    </a:ext>
                  </a:extLst>
                </a:gridCol>
                <a:gridCol w="2743284">
                  <a:extLst>
                    <a:ext uri="{9D8B030D-6E8A-4147-A177-3AD203B41FA5}">
                      <a16:colId xmlns:a16="http://schemas.microsoft.com/office/drawing/2014/main" val="2379128154"/>
                    </a:ext>
                  </a:extLst>
                </a:gridCol>
              </a:tblGrid>
              <a:tr h="68497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Wariant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/>
                        <a:t>Obliczenie 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/>
                        <a:t>Wynik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/>
                        <a:t>Ocena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2920689"/>
                  </a:ext>
                </a:extLst>
              </a:tr>
              <a:tr h="68497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EPS 20 cm, </a:t>
                      </a:r>
                      <a:r>
                        <a:rPr lang="pl-PL" dirty="0" err="1"/>
                        <a:t>λ</a:t>
                      </a:r>
                      <a:r>
                        <a:rPr lang="pl-PL" dirty="0"/>
                        <a:t>=0,038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0,20 / 0,038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5,26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/>
                        <a:t>punkt odniesienia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34077132"/>
                  </a:ext>
                </a:extLst>
              </a:tr>
              <a:tr h="68497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EPS 18 cm, λ=0,033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0,18 / 0,033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5,45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✅ lepiej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1346656"/>
                  </a:ext>
                </a:extLst>
              </a:tr>
              <a:tr h="20181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EPS 17 cm, λ=0,033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/>
                        <a:t>0,17 / 0,033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5,15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pl-PL" dirty="0"/>
                        <a:t>❌ gorzej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/>
                        <a:t>✅ spełnia WT 2021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>
                          <a:solidFill>
                            <a:srgbClr val="FF0000"/>
                          </a:solidFill>
                        </a:rPr>
                        <a:t>Negatywny wpływ na EU, potwierdzić z audytorem możliwość zastosowania</a:t>
                      </a:r>
                      <a:endParaRPr lang="pl-PL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9345717"/>
                  </a:ext>
                </a:extLst>
              </a:tr>
            </a:tbl>
          </a:graphicData>
        </a:graphic>
      </p:graphicFrame>
      <p:pic>
        <p:nvPicPr>
          <p:cNvPr id="37" name="Obraz 36">
            <a:extLst>
              <a:ext uri="{FF2B5EF4-FFF2-40B4-BE49-F238E27FC236}">
                <a16:creationId xmlns:a16="http://schemas.microsoft.com/office/drawing/2014/main" id="{E3965D4F-4CC2-2DB7-00AB-8E94BC097F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6274" y="7311020"/>
            <a:ext cx="7772400" cy="1180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50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4A8C87-6507-4EA9-421C-E85C83591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06E92C5-6879-D093-60C4-2606653801B2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27DE663C-EA66-8AE7-5E32-920B194A5BCC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8417525C-6D6F-591D-B135-40A01BEBC270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669374B2-93F8-E3BA-E23B-976A26C91A94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5E9679C3-4DAD-736D-8EDB-36A7477D08D1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0FCA559E-9A5A-E219-AD31-10C0FE3C4C56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F43ABA3-1C27-EECD-A9F5-967C84F9C71B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EBB2541B-4F89-EFB6-A60F-B9AEC3C78187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52E052B-6BF9-3C8E-6132-AAB2A2E11441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D38555E6-93BB-C59B-7EDD-72E8A6D80FD7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2489203E-5668-9EC6-2860-688FF59E3E6F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9A148A13-3596-7239-76A9-45151128A340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6817DD7E-B6D6-0DC3-649B-AF7FEA6F023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A9AE3356-4BA5-42EF-5531-633647C85E4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465A210D-523C-4099-8E24-7AA2C78E8C2F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B257A6B0-26EB-27E8-F37B-0BD642CC5324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FEDA131C-7A64-8F11-4062-61DCDA1CD28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2D803726-AF24-F70D-C76D-D0E666E157E7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E4A0C56E-CDB4-B3DA-90A1-07C803BA6EC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2765BBA4-D113-AD96-6F2E-5A3296AA6D4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0D1282A0-B90C-7678-49E4-FFE2C371A019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286A6306-C626-9E97-953E-F8912F9263A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7E32227B-4C9B-4026-3941-57D95E1A0407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51271203-DFF6-C471-C834-093BA8DB9A8B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7C2977C9-83C6-9966-39D8-D9B21CB1514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0A8F195A-32AC-1716-401B-C4F44A0A1A6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579E88F5-617E-4658-C55F-594BCEBCD83E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1333FFB9-D27C-01C0-325A-F8AA6E981DB8}"/>
              </a:ext>
            </a:extLst>
          </p:cNvPr>
          <p:cNvSpPr txBox="1"/>
          <p:nvPr/>
        </p:nvSpPr>
        <p:spPr>
          <a:xfrm>
            <a:off x="2010202" y="1554431"/>
            <a:ext cx="13229798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Podsumowanie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– co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sprawdzić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?</a:t>
            </a: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4757D699-971C-356C-0262-294E6617A02D}"/>
              </a:ext>
            </a:extLst>
          </p:cNvPr>
          <p:cNvSpPr txBox="1"/>
          <p:nvPr/>
        </p:nvSpPr>
        <p:spPr>
          <a:xfrm>
            <a:off x="1828800" y="3162823"/>
            <a:ext cx="11307534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 = 5,00 / 6,67 m</a:t>
            </a:r>
            <a:r>
              <a:rPr lang="en-US" sz="3400" b="1" baseline="30000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2</a:t>
            </a:r>
            <a:r>
              <a:rPr lang="en-US" sz="3400" b="1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K/W (</a:t>
            </a:r>
            <a:r>
              <a:rPr lang="en-US" sz="3400" b="1" dirty="0" err="1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graniczne</a:t>
            </a:r>
            <a:r>
              <a:rPr lang="en-US" sz="3400" b="1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) – </a:t>
            </a:r>
            <a:r>
              <a:rPr lang="en-US" sz="3400" b="1" dirty="0" err="1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czy</a:t>
            </a:r>
            <a:r>
              <a:rPr lang="en-US" sz="3400" b="1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program </a:t>
            </a:r>
            <a:r>
              <a:rPr lang="en-US" sz="3400" b="1" dirty="0" err="1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nie</a:t>
            </a:r>
            <a:r>
              <a:rPr lang="en-US" sz="3400" b="1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</a:t>
            </a:r>
            <a:r>
              <a:rPr lang="en-US" sz="3400" b="1" dirty="0" err="1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zaokrąglił</a:t>
            </a:r>
            <a:r>
              <a:rPr lang="en-US" sz="3400" b="1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w </a:t>
            </a:r>
            <a:r>
              <a:rPr lang="en-US" sz="3400" b="1" dirty="0" err="1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górę</a:t>
            </a:r>
            <a:r>
              <a:rPr lang="en-US" sz="3400" b="1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, np. </a:t>
            </a:r>
            <a:r>
              <a:rPr lang="en-US" sz="3400" b="1" dirty="0" err="1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wartości</a:t>
            </a:r>
            <a:r>
              <a:rPr lang="en-US" sz="3400" b="1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 </a:t>
            </a:r>
            <a:r>
              <a:rPr lang="en-US" sz="3400" b="1" dirty="0" err="1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oporu</a:t>
            </a:r>
            <a:r>
              <a:rPr lang="en-US" sz="3400" b="1" dirty="0">
                <a:solidFill>
                  <a:srgbClr val="24374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4,99? </a:t>
            </a:r>
            <a:endParaRPr lang="en-US" sz="3400" dirty="0"/>
          </a:p>
        </p:txBody>
      </p:sp>
      <p:sp>
        <p:nvSpPr>
          <p:cNvPr id="31" name="pole tekstowe 30">
            <a:extLst>
              <a:ext uri="{FF2B5EF4-FFF2-40B4-BE49-F238E27FC236}">
                <a16:creationId xmlns:a16="http://schemas.microsoft.com/office/drawing/2014/main" id="{D33CCC62-18DA-BA23-2142-E56FEF6C60E7}"/>
              </a:ext>
            </a:extLst>
          </p:cNvPr>
          <p:cNvSpPr txBox="1"/>
          <p:nvPr/>
        </p:nvSpPr>
        <p:spPr>
          <a:xfrm>
            <a:off x="2553771" y="4774767"/>
            <a:ext cx="11301662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3500" b="1" dirty="0"/>
              <a:t>Rₜ = 4,99 → U = 1/4,99 = 0,2004 W/(m²K)</a:t>
            </a:r>
            <a:br>
              <a:rPr lang="pl-PL" sz="3500" dirty="0"/>
            </a:br>
            <a:r>
              <a:rPr lang="pl-PL" sz="3500" b="1" dirty="0"/>
              <a:t>0,2004 &gt; 0,20 → NIE SPEŁNIA</a:t>
            </a:r>
            <a:endParaRPr lang="pl-PL" sz="3500" dirty="0"/>
          </a:p>
        </p:txBody>
      </p:sp>
    </p:spTree>
    <p:extLst>
      <p:ext uri="{BB962C8B-B14F-4D97-AF65-F5344CB8AC3E}">
        <p14:creationId xmlns:p14="http://schemas.microsoft.com/office/powerpoint/2010/main" val="13305211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685CEB-B704-E140-AD92-1A8301E35D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487958F-9AB1-3353-F8F1-F882E8ACB614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23FC7769-ACEB-0B89-773A-E4D8BBE88DF3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F43D6B9-B1D2-4874-06E3-C29F88F01E46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83CC00FC-3540-0B13-F866-116FE4050EE1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0C339D6C-B998-870D-25DD-F8FE2056DC7C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C2B43804-2B8E-9798-7573-A06F26814F70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BA573950-E92D-1C62-593C-6A42082C4ECF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E8CD5D1E-3EDD-2DC0-3408-FDF03B648FF7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DB0FBA9A-E86B-5690-8F92-5B6AD1773755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90F089D7-F912-9C91-82D6-17B9FECC7A40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6CB40E04-C3B0-136F-8CE7-594098E39751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D44672B3-E391-187E-52FF-A0B10D5E4211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2FD541BC-5987-C0CD-6B80-8C0C1F519205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55E6B83C-399F-21A4-1463-5AF45DF8AA29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FB08882C-9D19-967D-2FFF-56E3A82874AB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356D393C-1D0B-4BED-A585-9746F347F09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EE1E6273-0C09-5560-753F-569AD85D5D3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AE3CA6EF-8643-6515-9121-2F92EBEC4BC5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4CB7D587-B5EB-1885-3346-5FBB08DE8AD3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4F0C8CE1-E911-4DC6-761C-612BC1749A02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49A6AB4E-1A80-F1A6-04D0-B617855BAB89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E2CF2049-21B0-35AD-38E0-0FADDE7D087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2E7E9E88-918E-B850-6F70-420B3ECDA2B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D10A733A-AB36-D5CB-AE7C-F435F88F50C0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76C8D069-5B78-609B-119A-6B154979A6E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756660B8-C861-175E-66E8-3CFB675B868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0DCFAA28-B71F-3730-E8F1-A82778134D6A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FDA120FF-A01F-C05C-AF52-5BAE5981F319}"/>
              </a:ext>
            </a:extLst>
          </p:cNvPr>
          <p:cNvSpPr txBox="1"/>
          <p:nvPr/>
        </p:nvSpPr>
        <p:spPr>
          <a:xfrm>
            <a:off x="2010202" y="1554431"/>
            <a:ext cx="13229798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Stolarka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-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nawiewniki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9D636546-B11C-F714-726E-1E9416F46C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387" y="3009900"/>
            <a:ext cx="5943600" cy="5118100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3DBF818E-BA72-6A24-088B-9E1C0848E9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9998" y="2476254"/>
            <a:ext cx="5943600" cy="2157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3165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BB1B79-AE43-6C63-281B-4A9D6954D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149E07E-683E-AC82-EEC7-C16F5B5E6CD4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810CDBE8-A7A5-647E-A3C5-5CEABDADA6F5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C2117A2-4F1F-A0C4-A3CD-6555E0C7FA18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8531B4BB-6121-B99B-6592-F1227575F34F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7E304251-72AB-96C6-9841-2FF387D578D9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6BFA8C5-F45C-157F-DEAB-5FEA372910D0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D2721E41-2A16-52DC-96F7-E88AB081EDA7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5FF276CA-742B-F5BB-9B36-7ED52D89A457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6ACE5F6B-CFFE-3E02-00B4-190A3C1C29DB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054C8F4E-1B4F-388B-4630-38AD6B7130F6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1012C345-BCCB-8861-F091-FCB0BAE8624D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C3655032-A38D-BB19-5725-1AF759D2AE98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3F6DC86D-88E1-DDC5-326C-B3CA9373A2FD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8C872BC8-0134-2FB7-27C5-810708F31B8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3A60BCA2-103C-1C0F-A2D2-DD48E40E7323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86A2A8EE-9E2C-4CBB-0226-4D6D2A51FE3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00AC394A-FCD2-F7A7-CF0A-B983DD7AD03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9DF62691-E48F-E313-0B3A-809A0BCD7F19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5ED32DB4-2F54-F3E6-ABF8-BF598433B6B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7BA65A6E-805B-C501-4510-159FDEDD917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2F06F786-C777-610E-DA42-D4D5687D0B78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533BB877-EC26-E29F-DB06-28206C9319EA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33DC4429-D2B7-B319-9602-7E5181467B2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E3C728CD-05BB-B366-2FA2-80ED40CF0C08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2B7A690A-0A07-354F-FEA6-E591F17A611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697F37D8-BB23-FCA5-49D0-D82FB4214B0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91014543-2371-397D-8ED7-B6D39E6EBBE3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0E2A5BD2-F583-AEC9-B804-06F8FE48F02E}"/>
              </a:ext>
            </a:extLst>
          </p:cNvPr>
          <p:cNvSpPr txBox="1"/>
          <p:nvPr/>
        </p:nvSpPr>
        <p:spPr>
          <a:xfrm>
            <a:off x="2010202" y="1554431"/>
            <a:ext cx="13229798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Czego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wymagać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od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audytora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?</a:t>
            </a: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6F2F4979-E218-3C12-CB55-AB341359DB1A}"/>
              </a:ext>
            </a:extLst>
          </p:cNvPr>
          <p:cNvSpPr txBox="1"/>
          <p:nvPr/>
        </p:nvSpPr>
        <p:spPr>
          <a:xfrm>
            <a:off x="1828800" y="3162823"/>
            <a:ext cx="11307534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jednoznaczna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lista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przegród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zakresów</a:t>
            </a:r>
            <a:endParaRPr lang="en-US" sz="3600" dirty="0"/>
          </a:p>
          <a:p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m²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każdej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pozycji</a:t>
            </a:r>
            <a:endParaRPr lang="en-US" sz="3600" dirty="0"/>
          </a:p>
          <a:p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grubość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oraz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λ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izolacji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nie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tylko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nazwa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materiału</a:t>
            </a:r>
            <a:endParaRPr lang="en-US" sz="3600" dirty="0"/>
          </a:p>
          <a:p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przed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po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modernizacji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oraz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wymaganie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WT</a:t>
            </a:r>
            <a:endParaRPr lang="en-US" sz="3600" dirty="0"/>
          </a:p>
          <a:p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parametry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stolarki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: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lokalizacja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(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jeśli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nie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pełna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stolarka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),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zaznaczenie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rysunku</a:t>
            </a:r>
            <a:endParaRPr lang="en-US" sz="3600" dirty="0"/>
          </a:p>
          <a:p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rysunki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/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szkice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dla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elementów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nieoczywistych</a:t>
            </a:r>
            <a:endParaRPr lang="en-US" sz="3600" dirty="0"/>
          </a:p>
          <a:p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opis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cokołu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ościeży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balkonów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attyk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skosów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–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jeśli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dotyczy</a:t>
            </a:r>
            <a:endParaRPr lang="en-US" sz="3600" dirty="0"/>
          </a:p>
          <a:p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przedmiar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spójny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z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tabelami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opisem</a:t>
            </a:r>
            <a:endParaRPr lang="en-US" sz="3600" dirty="0">
              <a:solidFill>
                <a:srgbClr val="1E1E1E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spójność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AE </a:t>
            </a:r>
            <a:r>
              <a:rPr lang="en-US" sz="3600" dirty="0" err="1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</a:t>
            </a:r>
            <a:r>
              <a:rPr lang="en-US" sz="3600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DPAE</a:t>
            </a:r>
          </a:p>
          <a:p>
            <a:endParaRPr lang="en-US" sz="3600" dirty="0">
              <a:solidFill>
                <a:srgbClr val="1E1E1E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043186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72C09-0E76-3C90-EE2F-60A1CBF5A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D30B487-789F-5F88-925F-679FE41F88C9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202EAF67-895D-5612-7506-EB33CBFD463B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8876AE3-71F4-4977-1BA7-D9BE49E03383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EAAE49CD-0849-288E-6C16-6CF4E8167262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40564306-EDF8-9733-6366-C9B961AD368B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574EC02-3FE8-045B-F13D-F5F65CB8E427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81B9C78E-91E3-3DE1-0B51-1EE95E60925B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C098AA86-2CC5-DF00-AFDD-9CF30F33B080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B677897-A29D-C356-CEB5-E99685740E9E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D064A82C-3B7D-C129-89D8-48585397615B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6273AF49-73E3-0DC6-A9F4-DA9A29FC104B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B6810DC6-5C18-E80A-056B-89C1EC0113CB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912A5D12-8CD2-4A2F-82CA-ACE11086981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77C11D76-2BD8-2AAC-9F31-CE81C18114D9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8AAD07F4-FDD3-CB7C-C5D3-57179C02BDBF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A1FFC0FA-234D-0B18-1119-83DEA7AB02E6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23112B71-E2B4-4A5E-0AD0-6234B92BAFD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FDCAE648-6744-F60A-CDBE-9363C1915BCA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F5F48E3C-B0FE-ECBC-0ECA-7D791882809D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F7187760-68C8-F7BB-BE0E-0BF287161598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CD970553-A3CB-F496-9FBA-704B52FBD5AC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9F4B0DBE-54EC-1AFA-5608-C05EACDDA2B6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A72590FD-8BD2-796F-4550-289EC955860B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ACE20687-6E20-BB96-B98A-12A10E94986F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8EE63205-FA4B-1473-6F11-3892A7CC556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C2CBFB24-6A49-3CDD-4B4F-4E7411D9BE2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3CC364AE-BD32-D9A0-F481-91CC7F313588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F7295F7C-E01B-DB83-0FC2-BE482BA0CF6E}"/>
              </a:ext>
            </a:extLst>
          </p:cNvPr>
          <p:cNvSpPr txBox="1"/>
          <p:nvPr/>
        </p:nvSpPr>
        <p:spPr>
          <a:xfrm>
            <a:off x="2010202" y="1554431"/>
            <a:ext cx="13229798" cy="8265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Przykładowy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szkic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28" name="Obraz 27">
            <a:extLst>
              <a:ext uri="{FF2B5EF4-FFF2-40B4-BE49-F238E27FC236}">
                <a16:creationId xmlns:a16="http://schemas.microsoft.com/office/drawing/2014/main" id="{6929B34A-B98A-2242-2038-5167B407EA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8437" y="2950655"/>
            <a:ext cx="7772400" cy="629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045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45B3F2-BF3D-753D-EC6A-9F7C17F80C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C6DACC6-923D-6EB7-B640-0C1E07CFA0F7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E81AD120-49FB-8C57-7C86-A52B3D150D32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368E46B7-F97C-B6BF-3540-EF8BA8F480E9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E9F5B574-195C-3DA5-4EDE-C9769189E8F2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68BEDFE2-84B4-90EF-D3CD-6E53783BF18E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61D5241-132F-A5FB-6F35-00718A20EAA9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749971E-1E6C-0DBA-2008-E73190C169C4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2BB44965-8F8D-BFE8-B011-51E9E0E55F3D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AB0CE2B-3342-89FA-D67F-5445941994BA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B62E7DA6-E463-9555-1702-ED7105747B4A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AD1B4793-245B-F87C-D7D6-EDA02D010BC6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5B647A3F-1E48-E199-9331-C55C56919ECE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D62D98B4-C499-D62F-7C98-DC882301E83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F0045C3E-DB34-707E-FCD4-EFFF1C40710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F8372C8A-38FF-486B-3E0D-3C75E1D29842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4DCA95FD-95A8-00BF-7B61-6CD3070FF95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04B3EDBA-CAC5-A210-CF46-AF36073E517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4718ADCD-E2A6-6E0F-104A-99D4EA91E213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E716C20E-C815-F154-BF80-9AC8D9936C96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5197B69C-EFC4-762F-EF26-4977728E745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6683A9D2-62D2-266C-F2EF-D56FD00B8D65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844DC146-F1ED-925A-9E2D-697C4139F0B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8F460E0D-FB62-86B6-7844-C4A61BD2802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D9416D44-268E-47A2-2198-DA019A464D46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F712E1F6-E0B6-E114-98F8-F566BD5ABBEA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0D908A61-0325-4761-1A6B-67318F3D32B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2CF27700-CF60-FC0A-6BF7-7383DB53FF5E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14BB6390-79B2-A35B-2B88-D1DD5763D8B8}"/>
              </a:ext>
            </a:extLst>
          </p:cNvPr>
          <p:cNvSpPr txBox="1"/>
          <p:nvPr/>
        </p:nvSpPr>
        <p:spPr>
          <a:xfrm>
            <a:off x="2010202" y="1554431"/>
            <a:ext cx="13229798" cy="16857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Sygnały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do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kontroli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  <a:p>
            <a:pPr algn="l">
              <a:lnSpc>
                <a:spcPts val="6686"/>
              </a:lnSpc>
            </a:pP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Poprawności</a:t>
            </a:r>
            <a:r>
              <a:rPr lang="en-US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audytu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28" name="Freeform 2">
            <a:extLst>
              <a:ext uri="{FF2B5EF4-FFF2-40B4-BE49-F238E27FC236}">
                <a16:creationId xmlns:a16="http://schemas.microsoft.com/office/drawing/2014/main" id="{5386FAE5-126B-1BE2-02A8-55160D373F9A}"/>
              </a:ext>
            </a:extLst>
          </p:cNvPr>
          <p:cNvSpPr/>
          <p:nvPr/>
        </p:nvSpPr>
        <p:spPr>
          <a:xfrm>
            <a:off x="10105477" y="15240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CF37EE97-E07E-B6F3-E583-7CBCB69789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5323" y="1355699"/>
            <a:ext cx="1344815" cy="1452400"/>
          </a:xfrm>
          <a:prstGeom prst="rect">
            <a:avLst/>
          </a:prstGeom>
        </p:spPr>
      </p:pic>
      <p:sp>
        <p:nvSpPr>
          <p:cNvPr id="34" name="pole tekstowe 33">
            <a:extLst>
              <a:ext uri="{FF2B5EF4-FFF2-40B4-BE49-F238E27FC236}">
                <a16:creationId xmlns:a16="http://schemas.microsoft.com/office/drawing/2014/main" id="{AF8D1A3A-0E63-DC79-C879-1FE1EE1CCC8F}"/>
              </a:ext>
            </a:extLst>
          </p:cNvPr>
          <p:cNvSpPr txBox="1"/>
          <p:nvPr/>
        </p:nvSpPr>
        <p:spPr>
          <a:xfrm>
            <a:off x="1762012" y="3441184"/>
            <a:ext cx="11307534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b="1" dirty="0"/>
              <a:t>1. Podejrzane wyniki zapotrzebowania na energię (EU)</a:t>
            </a:r>
            <a:endParaRPr lang="pl-PL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EU &gt; 500-600 kWh/(m²·rok):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EU &lt; 40-50 kWh/(m²·rok)</a:t>
            </a:r>
          </a:p>
          <a:p>
            <a:pPr lvl="0"/>
            <a:endParaRPr lang="pl-PL" b="1" dirty="0"/>
          </a:p>
          <a:p>
            <a:pPr lvl="0"/>
            <a:r>
              <a:rPr lang="pl-PL" b="1" dirty="0"/>
              <a:t>2. U = 0,25 dla dachu/strychu</a:t>
            </a:r>
            <a:endParaRPr lang="pl-PL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Sprawdź klasyfikację przegrody i temperaturę przyjętą w audycie:</a:t>
            </a:r>
            <a:r>
              <a:rPr lang="pl-PL" dirty="0"/>
              <a:t> Strop pod nieogrzewanym poddaszem ma wymóg </a:t>
            </a:r>
            <a:r>
              <a:rPr lang="pl-PL" b="1" dirty="0"/>
              <a:t>U = 0,15</a:t>
            </a:r>
            <a:r>
              <a:rPr lang="pl-PL" dirty="0"/>
              <a:t>. Jeśli w audycie widnieje </a:t>
            </a:r>
            <a:r>
              <a:rPr lang="pl-PL" b="1" dirty="0"/>
              <a:t>0,25</a:t>
            </a:r>
            <a:r>
              <a:rPr lang="pl-PL" dirty="0"/>
              <a:t>, to znaczy, że audytor omyłkowo mógł zdefiniować go jako strop nad piwnicą.</a:t>
            </a:r>
          </a:p>
          <a:p>
            <a:pPr>
              <a:buNone/>
            </a:pPr>
            <a:endParaRPr lang="pl-PL" b="1" dirty="0"/>
          </a:p>
          <a:p>
            <a:pPr>
              <a:buNone/>
            </a:pPr>
            <a:r>
              <a:rPr lang="pl-PL" b="1" dirty="0"/>
              <a:t>3. Brak opisów</a:t>
            </a:r>
          </a:p>
          <a:p>
            <a:pPr>
              <a:buNone/>
            </a:pPr>
            <a:endParaRPr lang="pl-PL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Brak opisów technicznych</a:t>
            </a:r>
            <a:endParaRPr lang="pl-PL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Brak jakichkolwiek rysunków/szkiców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Brak zdjęć stanu istniejącego</a:t>
            </a:r>
          </a:p>
          <a:p>
            <a:pPr lvl="0"/>
            <a:endParaRPr lang="pl-PL" b="1" dirty="0"/>
          </a:p>
          <a:p>
            <a:pPr lvl="0"/>
            <a:r>
              <a:rPr lang="pl-PL" b="1" dirty="0"/>
              <a:t>4. Redukcja Eu o 40%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b="1" dirty="0"/>
              <a:t>Tylko okna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b="1" dirty="0"/>
              <a:t>Tylko ściany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b="1" dirty="0"/>
              <a:t>Tylko strop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pl-PL" b="1" dirty="0"/>
          </a:p>
          <a:p>
            <a:pPr lvl="0"/>
            <a:endParaRPr lang="pl-PL" b="1" dirty="0"/>
          </a:p>
          <a:p>
            <a:pPr lvl="0"/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3475037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83CB95-3FB7-A0FC-D5E8-9BBB7F15F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60F4A48-E231-FDCF-8C1E-382E951BABF1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9CAF37D7-3024-A795-1FE0-DF6EBF2067CF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7DE06307-5A5C-3C64-50FA-E14F194FF659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E8EFF9A4-0340-8402-BF86-E898DE47DF38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07721BFD-140A-C1CF-AEFB-0A058DB3307A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58CBDBB-D0CB-164C-CB7B-218082326FF9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F06F13C4-D096-2FD9-17C3-3C6A57906159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01795B86-0076-863D-3476-14620029A469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712A9F63-6A92-E6BC-9855-FD5E14915241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B9CD688F-28C2-411F-78A8-786FBC1A03EE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3A72DCD2-35EA-2632-BA65-00C94B3300CA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8E0F07E8-E238-A875-CF69-5456023A5593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1BDACAE5-1ED9-BBAA-3458-5C2201975B8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B87505A8-620E-14C8-1357-8800D3269630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70939300-0ADB-1F3D-AA81-F9C3CFFF7638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016C536B-96EB-AC95-8AE7-9A9D55DECCC0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5AFE2DB5-7513-7BCB-6BC2-999094A4802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161E44A6-31ED-08A3-BCE9-B36665288952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8C38E45B-FB5D-1ADB-F20A-4FC35F4F3B9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6E854277-42C2-C798-F384-0081ED85C89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CE04E25C-C8C0-057C-1691-CFBCB72DE7EA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3432A929-F0DE-0EF0-9A85-8EBF5F5F339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A804A2C2-F5EB-7EEC-C5E1-900FE2CA613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FA9ECFEB-772A-66E5-D556-BCF8F9B034D8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17C36B84-2F85-427C-10F6-B8CF9C78E7D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0B01F996-EF38-164F-9EF6-B0666FACB7B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04995158-5969-F2B0-82EA-ACA65EDD4BF2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C11CB70C-FCB2-87C3-409D-BF71C1DCBCCE}"/>
              </a:ext>
            </a:extLst>
          </p:cNvPr>
          <p:cNvSpPr txBox="1"/>
          <p:nvPr/>
        </p:nvSpPr>
        <p:spPr>
          <a:xfrm>
            <a:off x="2010202" y="1554431"/>
            <a:ext cx="13229798" cy="16593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686"/>
              </a:lnSpc>
            </a:pPr>
            <a:r>
              <a:rPr lang="pl-PL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Przykładowy standard budynku</a:t>
            </a:r>
          </a:p>
          <a:p>
            <a:pPr>
              <a:lnSpc>
                <a:spcPts val="6686"/>
              </a:lnSpc>
            </a:pPr>
            <a:r>
              <a:rPr lang="pl-PL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dla przedziałów Eu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28" name="Freeform 2">
            <a:extLst>
              <a:ext uri="{FF2B5EF4-FFF2-40B4-BE49-F238E27FC236}">
                <a16:creationId xmlns:a16="http://schemas.microsoft.com/office/drawing/2014/main" id="{AC338D33-CF5D-A65A-0AF0-5E6B0B178424}"/>
              </a:ext>
            </a:extLst>
          </p:cNvPr>
          <p:cNvSpPr/>
          <p:nvPr/>
        </p:nvSpPr>
        <p:spPr>
          <a:xfrm>
            <a:off x="10105477" y="15240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9BA10A23-072A-D305-BBAE-43B4A8D6FA14}"/>
              </a:ext>
            </a:extLst>
          </p:cNvPr>
          <p:cNvSpPr txBox="1"/>
          <p:nvPr/>
        </p:nvSpPr>
        <p:spPr>
          <a:xfrm>
            <a:off x="1762012" y="3441184"/>
            <a:ext cx="113075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endParaRPr lang="pl-PL" b="1" dirty="0"/>
          </a:p>
          <a:p>
            <a:pPr lvl="0"/>
            <a:endParaRPr lang="pl-PL" b="1" dirty="0"/>
          </a:p>
          <a:p>
            <a:pPr lvl="0"/>
            <a:endParaRPr lang="pl-PL" b="1" dirty="0"/>
          </a:p>
        </p:txBody>
      </p:sp>
      <p:graphicFrame>
        <p:nvGraphicFramePr>
          <p:cNvPr id="32" name="Tabela 31">
            <a:extLst>
              <a:ext uri="{FF2B5EF4-FFF2-40B4-BE49-F238E27FC236}">
                <a16:creationId xmlns:a16="http://schemas.microsoft.com/office/drawing/2014/main" id="{A2A673F5-FF3C-216B-F89D-B8038F0C34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700108"/>
              </p:ext>
            </p:extLst>
          </p:nvPr>
        </p:nvGraphicFramePr>
        <p:xfrm>
          <a:off x="1988410" y="3351138"/>
          <a:ext cx="7633548" cy="4383161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1908387">
                  <a:extLst>
                    <a:ext uri="{9D8B030D-6E8A-4147-A177-3AD203B41FA5}">
                      <a16:colId xmlns:a16="http://schemas.microsoft.com/office/drawing/2014/main" val="570080077"/>
                    </a:ext>
                  </a:extLst>
                </a:gridCol>
                <a:gridCol w="1908387">
                  <a:extLst>
                    <a:ext uri="{9D8B030D-6E8A-4147-A177-3AD203B41FA5}">
                      <a16:colId xmlns:a16="http://schemas.microsoft.com/office/drawing/2014/main" val="43136017"/>
                    </a:ext>
                  </a:extLst>
                </a:gridCol>
                <a:gridCol w="1908387">
                  <a:extLst>
                    <a:ext uri="{9D8B030D-6E8A-4147-A177-3AD203B41FA5}">
                      <a16:colId xmlns:a16="http://schemas.microsoft.com/office/drawing/2014/main" val="1959916604"/>
                    </a:ext>
                  </a:extLst>
                </a:gridCol>
                <a:gridCol w="1908387">
                  <a:extLst>
                    <a:ext uri="{9D8B030D-6E8A-4147-A177-3AD203B41FA5}">
                      <a16:colId xmlns:a16="http://schemas.microsoft.com/office/drawing/2014/main" val="1074565547"/>
                    </a:ext>
                  </a:extLst>
                </a:gridCol>
              </a:tblGrid>
              <a:tr h="37303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pl-PL" sz="1000" dirty="0"/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 b="1"/>
                        <a:t>EU &lt; 80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 b="1"/>
                        <a:t>80 &lt; EU &lt; 140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 b="1" dirty="0"/>
                        <a:t>EU &gt; 140</a:t>
                      </a:r>
                    </a:p>
                  </a:txBody>
                  <a:tcPr marL="52023" marR="52023" marT="26011" marB="26011" anchor="ctr"/>
                </a:tc>
                <a:extLst>
                  <a:ext uri="{0D108BD9-81ED-4DB2-BD59-A6C34878D82A}">
                    <a16:rowId xmlns:a16="http://schemas.microsoft.com/office/drawing/2014/main" val="1987137013"/>
                  </a:ext>
                </a:extLst>
              </a:tr>
              <a:tr h="932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Ogólny standard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budynek dobrze lub dość dobrze ocieplony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budynek częściowo zmodernizowany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budynek słabo ocieplony / nieocieplony</a:t>
                      </a:r>
                    </a:p>
                  </a:txBody>
                  <a:tcPr marL="52023" marR="52023" marT="26011" marB="26011" anchor="ctr"/>
                </a:tc>
                <a:extLst>
                  <a:ext uri="{0D108BD9-81ED-4DB2-BD59-A6C34878D82A}">
                    <a16:rowId xmlns:a16="http://schemas.microsoft.com/office/drawing/2014/main" val="4234280538"/>
                  </a:ext>
                </a:extLst>
              </a:tr>
              <a:tr h="12123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Ściany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zwykle kilkanaście–20+ cm izolacji lub dobra przegroda istniejąca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często 5–12 cm izolacji albo tylko część ścian poprawiona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brak izolacji albo symboliczne 2–5 cm</a:t>
                      </a:r>
                    </a:p>
                  </a:txBody>
                  <a:tcPr marL="52023" marR="52023" marT="26011" marB="26011" anchor="ctr"/>
                </a:tc>
                <a:extLst>
                  <a:ext uri="{0D108BD9-81ED-4DB2-BD59-A6C34878D82A}">
                    <a16:rowId xmlns:a16="http://schemas.microsoft.com/office/drawing/2014/main" val="3006879712"/>
                  </a:ext>
                </a:extLst>
              </a:tr>
              <a:tr h="932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Dach / strop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zwykle 20–30+ cm izolacji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często 10–20 cm albo nierówny standard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brak izolacji / kilka cm</a:t>
                      </a:r>
                    </a:p>
                  </a:txBody>
                  <a:tcPr marL="52023" marR="52023" marT="26011" marB="26011" anchor="ctr"/>
                </a:tc>
                <a:extLst>
                  <a:ext uri="{0D108BD9-81ED-4DB2-BD59-A6C34878D82A}">
                    <a16:rowId xmlns:a16="http://schemas.microsoft.com/office/drawing/2014/main" val="800398464"/>
                  </a:ext>
                </a:extLst>
              </a:tr>
              <a:tr h="932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Okna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współczesna stolarka, zwykle 2–3 szyby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/>
                        <a:t>najczęściej okna już wymienione, ale niekoniecznie nowe</a:t>
                      </a:r>
                    </a:p>
                  </a:txBody>
                  <a:tcPr marL="52023" marR="52023" marT="26011" marB="2601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000" dirty="0"/>
                        <a:t>często stare okna lub pierwsze generacje PVC</a:t>
                      </a:r>
                    </a:p>
                  </a:txBody>
                  <a:tcPr marL="52023" marR="52023" marT="26011" marB="26011" anchor="ctr"/>
                </a:tc>
                <a:extLst>
                  <a:ext uri="{0D108BD9-81ED-4DB2-BD59-A6C34878D82A}">
                    <a16:rowId xmlns:a16="http://schemas.microsoft.com/office/drawing/2014/main" val="15913051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94552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451846-5DA5-4D10-9739-9A43E4C2EA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4AEFC59-E412-7DD3-50CA-06A2B4B1D417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A7F4CAB4-72E6-99A1-8020-23A29D52003D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BCCE5B00-59C7-661C-D46F-020DD1BAF505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16C481C0-48B1-78F0-8056-7698565CF7D3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B5ECEB88-CB16-7710-65B6-C8F783C00635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4BEDC928-3656-7EC7-B282-70FC28CC7E5B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4D8247F3-0483-A33B-2ACD-9C01E8408DCD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EB18BAF-C48B-B82F-F18D-F1D1FB1B558C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3D719B27-D395-E96A-FD79-61ECD07F3A7D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3EA2F11-0141-94AA-C376-2A13A7136787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E1EB6CB5-A7A5-F312-1BF1-424CC40AA438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3F1DBBEE-4C10-D8AC-0CB7-E0B788AE1CF1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C3E6B2EF-8968-FC14-F9F3-696E19CB19A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A204CEFB-3E10-C6EC-305E-627B2C538F80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07BA1820-BA0A-134E-0401-C78982CADCA1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DEEF2DCD-BB40-1D30-673D-5F3360306A8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570C16C7-98A4-356C-4E00-9CDD60F4FBA0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CC12E875-192B-F831-D178-A55EF2ADFCEA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BF020072-B7B7-DE45-E4A0-D4FDE291697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9BABBEF5-2EF7-D397-5CFE-34AA7D305E2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9E032525-DC0E-E44C-7EFF-776BFAEAF175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7B2D2CD0-210A-76D8-D493-A38E1FEEC3D0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09E9E971-EA38-6F46-5911-B56BF4CBB99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1CAFFAE7-9798-3E3B-3FBC-42D986CA10DF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88DC1C3F-5297-2E1A-104A-16B64FDBE5A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5E40B28B-A03F-0062-8FA8-5F449DE1DDF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4266A47F-2B98-95A1-899F-A8CB37249E43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5594CBFB-5469-9C15-F595-63E9A95F5D3B}"/>
              </a:ext>
            </a:extLst>
          </p:cNvPr>
          <p:cNvSpPr txBox="1"/>
          <p:nvPr/>
        </p:nvSpPr>
        <p:spPr>
          <a:xfrm>
            <a:off x="2010202" y="1554431"/>
            <a:ext cx="13229798" cy="8001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686"/>
              </a:lnSpc>
            </a:pPr>
            <a:r>
              <a:rPr lang="pl-PL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Wartości orientacyjne redukcji Eu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28" name="Freeform 2">
            <a:extLst>
              <a:ext uri="{FF2B5EF4-FFF2-40B4-BE49-F238E27FC236}">
                <a16:creationId xmlns:a16="http://schemas.microsoft.com/office/drawing/2014/main" id="{6B64C942-5878-FC88-73AA-5B14414892B4}"/>
              </a:ext>
            </a:extLst>
          </p:cNvPr>
          <p:cNvSpPr/>
          <p:nvPr/>
        </p:nvSpPr>
        <p:spPr>
          <a:xfrm>
            <a:off x="10105477" y="15240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1AA45971-4CFB-FC63-0D5E-1C3E63AB9A85}"/>
              </a:ext>
            </a:extLst>
          </p:cNvPr>
          <p:cNvSpPr txBox="1"/>
          <p:nvPr/>
        </p:nvSpPr>
        <p:spPr>
          <a:xfrm>
            <a:off x="1762012" y="3441184"/>
            <a:ext cx="113075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endParaRPr lang="pl-PL" b="1" dirty="0"/>
          </a:p>
          <a:p>
            <a:pPr lvl="0"/>
            <a:endParaRPr lang="pl-PL" b="1" dirty="0"/>
          </a:p>
          <a:p>
            <a:pPr lvl="0"/>
            <a:endParaRPr lang="pl-PL" b="1" dirty="0"/>
          </a:p>
        </p:txBody>
      </p:sp>
      <p:pic>
        <p:nvPicPr>
          <p:cNvPr id="33" name="Obraz 32">
            <a:extLst>
              <a:ext uri="{FF2B5EF4-FFF2-40B4-BE49-F238E27FC236}">
                <a16:creationId xmlns:a16="http://schemas.microsoft.com/office/drawing/2014/main" id="{C33DD4B0-3F2B-2720-EA27-A1B78A3987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591" y="2516673"/>
            <a:ext cx="5160205" cy="4544061"/>
          </a:xfrm>
          <a:prstGeom prst="rect">
            <a:avLst/>
          </a:prstGeom>
        </p:spPr>
      </p:pic>
      <p:pic>
        <p:nvPicPr>
          <p:cNvPr id="36" name="Obraz 35">
            <a:extLst>
              <a:ext uri="{FF2B5EF4-FFF2-40B4-BE49-F238E27FC236}">
                <a16:creationId xmlns:a16="http://schemas.microsoft.com/office/drawing/2014/main" id="{5A641779-F997-38F1-6C5A-F3F8A7A89B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0626" y="7037844"/>
            <a:ext cx="12121920" cy="1594266"/>
          </a:xfrm>
          <a:prstGeom prst="rect">
            <a:avLst/>
          </a:prstGeom>
        </p:spPr>
      </p:pic>
      <p:sp>
        <p:nvSpPr>
          <p:cNvPr id="32" name="pole tekstowe 31">
            <a:extLst>
              <a:ext uri="{FF2B5EF4-FFF2-40B4-BE49-F238E27FC236}">
                <a16:creationId xmlns:a16="http://schemas.microsoft.com/office/drawing/2014/main" id="{6A3DE7BA-9E1C-9DC4-9647-0C980170468A}"/>
              </a:ext>
            </a:extLst>
          </p:cNvPr>
          <p:cNvSpPr txBox="1"/>
          <p:nvPr/>
        </p:nvSpPr>
        <p:spPr>
          <a:xfrm>
            <a:off x="2110626" y="8717933"/>
            <a:ext cx="112976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600" dirty="0"/>
              <a:t>*WARTOŚCI ORIENTACYJNIE DO OCENY, KAŻDY BUDYNEK NALEŻY ROZPATRYWAĆ INDYWIDUALNIE</a:t>
            </a:r>
          </a:p>
        </p:txBody>
      </p:sp>
    </p:spTree>
    <p:extLst>
      <p:ext uri="{BB962C8B-B14F-4D97-AF65-F5344CB8AC3E}">
        <p14:creationId xmlns:p14="http://schemas.microsoft.com/office/powerpoint/2010/main" val="21935540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C09775-3B77-813C-F508-66FC8C7AF8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A438674-C3BD-43A6-4931-B874C3662F3D}"/>
              </a:ext>
            </a:extLst>
          </p:cNvPr>
          <p:cNvSpPr/>
          <p:nvPr/>
        </p:nvSpPr>
        <p:spPr>
          <a:xfrm>
            <a:off x="9953077" y="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1E174D3E-EA07-CD36-14EE-A1EF95242E85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669FF629-537E-0D35-22BC-4199F9E405C5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FA6BCF5C-C551-D4CA-A811-4D9DFDB63CE5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8FCB7C21-5A79-48FE-B05D-59C126A21B23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FAB198BA-2D52-E1AF-290E-756DF0DEB83B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5CFF6C32-EBC6-5285-0262-B3DDFB39B5BB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2F2CD2-2ABD-6FF8-ED16-D156703AD8DB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CDACCF30-12C2-BC25-31EF-FCFC32E072D1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087DFB6B-1D6C-91D1-F8D5-C6792714A25E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4CD0854C-CC37-7CE9-E4E8-BCB75CB0A5F7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229E6155-2496-10FB-5B11-05A17DADAC4A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A448E66F-34EB-99DA-8B47-96E8C6D8F84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12E4F5AC-38C6-2673-4478-CDBC06F40F3B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D57FAC3A-DB29-D36F-376E-3F4491FCFD68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70B8AA7E-2F17-2875-3E12-BFDEE789EC65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1D4A9F5A-D5C3-AB24-0746-F793ADCA7DF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C61937C4-4F44-E797-131A-304FA950FE5D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5B2F38B6-F55D-7E2F-9501-883EE8AC454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80BAF213-DFBF-4B57-0702-13F2F2D34AE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8E249BB9-CD25-9C04-7C76-EE47674CB6EF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8DB55B1C-B060-3DE4-DA2B-0DD443ECCEB8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55E061F0-06F4-4FB4-4CA1-06642BF3BA30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C16FA3ED-FC60-D297-3F0C-018B27E5830D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2E167F95-2CFA-87B6-CABB-88D51C1ADAB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78098F37-4C47-D80A-21EA-17192800D352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0DB803C3-7F6D-4DDC-19B5-7FFAE260DD4C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71ED91B8-80A4-150E-68A6-643953E0356C}"/>
              </a:ext>
            </a:extLst>
          </p:cNvPr>
          <p:cNvSpPr txBox="1"/>
          <p:nvPr/>
        </p:nvSpPr>
        <p:spPr>
          <a:xfrm>
            <a:off x="2010202" y="1554431"/>
            <a:ext cx="13229798" cy="16593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686"/>
              </a:lnSpc>
            </a:pPr>
            <a:r>
              <a:rPr lang="pl-PL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Przykład – </a:t>
            </a:r>
            <a:r>
              <a:rPr lang="pl-PL" sz="5571" b="1" spc="55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obl</a:t>
            </a:r>
            <a:r>
              <a:rPr lang="pl-PL" sz="5571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. Współczynnika strat ciepła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28" name="Freeform 2">
            <a:extLst>
              <a:ext uri="{FF2B5EF4-FFF2-40B4-BE49-F238E27FC236}">
                <a16:creationId xmlns:a16="http://schemas.microsoft.com/office/drawing/2014/main" id="{A3E0363F-86CF-D13E-AA3B-0AF6B889942B}"/>
              </a:ext>
            </a:extLst>
          </p:cNvPr>
          <p:cNvSpPr/>
          <p:nvPr/>
        </p:nvSpPr>
        <p:spPr>
          <a:xfrm>
            <a:off x="10712627" y="826770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r>
              <a:rPr lang="pl-PL" b="1" dirty="0">
                <a:solidFill>
                  <a:srgbClr val="1E1E1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42,6 % redukcji współczynnika strat H</a:t>
            </a:r>
            <a:endParaRPr lang="pl-PL" b="1" dirty="0"/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ECC40B10-5A0A-BD1E-C358-9F928F68A451}"/>
              </a:ext>
            </a:extLst>
          </p:cNvPr>
          <p:cNvSpPr txBox="1"/>
          <p:nvPr/>
        </p:nvSpPr>
        <p:spPr>
          <a:xfrm>
            <a:off x="1762012" y="3441184"/>
            <a:ext cx="113075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endParaRPr lang="pl-PL" b="1" dirty="0"/>
          </a:p>
          <a:p>
            <a:pPr lvl="0"/>
            <a:endParaRPr lang="pl-PL" b="1" dirty="0"/>
          </a:p>
          <a:p>
            <a:pPr lvl="0"/>
            <a:endParaRPr lang="pl-PL" b="1" dirty="0"/>
          </a:p>
        </p:txBody>
      </p:sp>
      <p:graphicFrame>
        <p:nvGraphicFramePr>
          <p:cNvPr id="31" name="Tabela 30">
            <a:extLst>
              <a:ext uri="{FF2B5EF4-FFF2-40B4-BE49-F238E27FC236}">
                <a16:creationId xmlns:a16="http://schemas.microsoft.com/office/drawing/2014/main" id="{5C4132D9-DFDF-92AD-D3D7-5A914B3EC8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685196"/>
              </p:ext>
            </p:extLst>
          </p:nvPr>
        </p:nvGraphicFramePr>
        <p:xfrm>
          <a:off x="1782065" y="3316786"/>
          <a:ext cx="8733535" cy="283464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1746707">
                  <a:extLst>
                    <a:ext uri="{9D8B030D-6E8A-4147-A177-3AD203B41FA5}">
                      <a16:colId xmlns:a16="http://schemas.microsoft.com/office/drawing/2014/main" val="333549017"/>
                    </a:ext>
                  </a:extLst>
                </a:gridCol>
                <a:gridCol w="1746707">
                  <a:extLst>
                    <a:ext uri="{9D8B030D-6E8A-4147-A177-3AD203B41FA5}">
                      <a16:colId xmlns:a16="http://schemas.microsoft.com/office/drawing/2014/main" val="1889460302"/>
                    </a:ext>
                  </a:extLst>
                </a:gridCol>
                <a:gridCol w="1746707">
                  <a:extLst>
                    <a:ext uri="{9D8B030D-6E8A-4147-A177-3AD203B41FA5}">
                      <a16:colId xmlns:a16="http://schemas.microsoft.com/office/drawing/2014/main" val="4109911378"/>
                    </a:ext>
                  </a:extLst>
                </a:gridCol>
                <a:gridCol w="1746707">
                  <a:extLst>
                    <a:ext uri="{9D8B030D-6E8A-4147-A177-3AD203B41FA5}">
                      <a16:colId xmlns:a16="http://schemas.microsoft.com/office/drawing/2014/main" val="4007475842"/>
                    </a:ext>
                  </a:extLst>
                </a:gridCol>
                <a:gridCol w="1746707">
                  <a:extLst>
                    <a:ext uri="{9D8B030D-6E8A-4147-A177-3AD203B41FA5}">
                      <a16:colId xmlns:a16="http://schemas.microsoft.com/office/drawing/2014/main" val="986314958"/>
                    </a:ext>
                  </a:extLst>
                </a:gridCol>
              </a:tblGrid>
              <a:tr h="3488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A [m²]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U [W/m²K]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dirty="0"/>
                        <a:t>H [W/K]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Udział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02455183"/>
                  </a:ext>
                </a:extLst>
              </a:tr>
              <a:tr h="3488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 dirty="0"/>
                        <a:t>Ściany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/>
                        <a:t>180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/>
                        <a:t>1,00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/>
                        <a:t>180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41%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4418603"/>
                  </a:ext>
                </a:extLst>
              </a:tr>
              <a:tr h="3488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Dach/strop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dirty="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0,80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dirty="0"/>
                        <a:t>18%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6145820"/>
                  </a:ext>
                </a:extLst>
              </a:tr>
              <a:tr h="3488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 dirty="0"/>
                        <a:t>Okna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2,60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65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15%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5245956"/>
                  </a:ext>
                </a:extLst>
              </a:tr>
              <a:tr h="3488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Podłoga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dirty="0"/>
                        <a:t>0,50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dirty="0"/>
                        <a:t>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dirty="0"/>
                        <a:t>11%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29054206"/>
                  </a:ext>
                </a:extLst>
              </a:tr>
              <a:tr h="6104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Wentylacja + infiltracja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dirty="0"/>
                        <a:t>63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14%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0652140"/>
                  </a:ext>
                </a:extLst>
              </a:tr>
              <a:tr h="3488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RAZEM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438 W/K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dirty="0"/>
                        <a:t>100%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1186832"/>
                  </a:ext>
                </a:extLst>
              </a:tr>
            </a:tbl>
          </a:graphicData>
        </a:graphic>
      </p:graphicFrame>
      <p:graphicFrame>
        <p:nvGraphicFramePr>
          <p:cNvPr id="32" name="Tabela 31">
            <a:extLst>
              <a:ext uri="{FF2B5EF4-FFF2-40B4-BE49-F238E27FC236}">
                <a16:creationId xmlns:a16="http://schemas.microsoft.com/office/drawing/2014/main" id="{02229393-FEB1-30B2-08FB-91634704CA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093907"/>
              </p:ext>
            </p:extLst>
          </p:nvPr>
        </p:nvGraphicFramePr>
        <p:xfrm>
          <a:off x="1814149" y="6344168"/>
          <a:ext cx="8733535" cy="2914132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1746707">
                  <a:extLst>
                    <a:ext uri="{9D8B030D-6E8A-4147-A177-3AD203B41FA5}">
                      <a16:colId xmlns:a16="http://schemas.microsoft.com/office/drawing/2014/main" val="4137833340"/>
                    </a:ext>
                  </a:extLst>
                </a:gridCol>
                <a:gridCol w="1746707">
                  <a:extLst>
                    <a:ext uri="{9D8B030D-6E8A-4147-A177-3AD203B41FA5}">
                      <a16:colId xmlns:a16="http://schemas.microsoft.com/office/drawing/2014/main" val="1405940492"/>
                    </a:ext>
                  </a:extLst>
                </a:gridCol>
                <a:gridCol w="1746707">
                  <a:extLst>
                    <a:ext uri="{9D8B030D-6E8A-4147-A177-3AD203B41FA5}">
                      <a16:colId xmlns:a16="http://schemas.microsoft.com/office/drawing/2014/main" val="2063989512"/>
                    </a:ext>
                  </a:extLst>
                </a:gridCol>
                <a:gridCol w="1746707">
                  <a:extLst>
                    <a:ext uri="{9D8B030D-6E8A-4147-A177-3AD203B41FA5}">
                      <a16:colId xmlns:a16="http://schemas.microsoft.com/office/drawing/2014/main" val="1242497272"/>
                    </a:ext>
                  </a:extLst>
                </a:gridCol>
                <a:gridCol w="1746707">
                  <a:extLst>
                    <a:ext uri="{9D8B030D-6E8A-4147-A177-3AD203B41FA5}">
                      <a16:colId xmlns:a16="http://schemas.microsoft.com/office/drawing/2014/main" val="3894488707"/>
                    </a:ext>
                  </a:extLst>
                </a:gridCol>
              </a:tblGrid>
              <a:tr h="3760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A [m²]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U [W/m²K]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H [W/K]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Udział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2653482"/>
                  </a:ext>
                </a:extLst>
              </a:tr>
              <a:tr h="3760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 dirty="0"/>
                        <a:t>Ściany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/>
                        <a:t>180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/>
                        <a:t>0,20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/>
                        <a:t>36,0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14,3%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4056502"/>
                  </a:ext>
                </a:extLst>
              </a:tr>
              <a:tr h="3760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Dach/strop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0,80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80,0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31,8%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84688601"/>
                  </a:ext>
                </a:extLst>
              </a:tr>
              <a:tr h="3760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 dirty="0"/>
                        <a:t>Okna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0,90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22,5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b="1" dirty="0"/>
                        <a:t>8,9%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56109845"/>
                  </a:ext>
                </a:extLst>
              </a:tr>
              <a:tr h="3760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Podłoga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0,50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50,0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19,9%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767018"/>
                  </a:ext>
                </a:extLst>
              </a:tr>
              <a:tr h="6580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Wentylacja + infiltracja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63,0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25,1%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02506831"/>
                  </a:ext>
                </a:extLst>
              </a:tr>
              <a:tr h="3760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RAZEM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/>
                        <a:t>251,5 W/K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pl-PL" dirty="0"/>
                        <a:t>100%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4652549"/>
                  </a:ext>
                </a:extLst>
              </a:tr>
            </a:tbl>
          </a:graphicData>
        </a:graphic>
      </p:graphicFrame>
      <p:sp>
        <p:nvSpPr>
          <p:cNvPr id="37" name="Freeform 2">
            <a:extLst>
              <a:ext uri="{FF2B5EF4-FFF2-40B4-BE49-F238E27FC236}">
                <a16:creationId xmlns:a16="http://schemas.microsoft.com/office/drawing/2014/main" id="{6A8521A3-52B1-9DDD-E56A-DE71568CC9B3}"/>
              </a:ext>
            </a:extLst>
          </p:cNvPr>
          <p:cNvSpPr/>
          <p:nvPr/>
        </p:nvSpPr>
        <p:spPr>
          <a:xfrm>
            <a:off x="10765265" y="8746606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UPROSZCZONA OCENA</a:t>
            </a:r>
          </a:p>
          <a:p>
            <a:r>
              <a:rPr lang="pl-PL" sz="1600" dirty="0"/>
              <a:t>NA EU WPŁYWAJĄ RÓWNIEŻ ZYSKI CIEPŁA, WENTYLACJA I WARUNKI KLIMATYCZNE</a:t>
            </a:r>
          </a:p>
        </p:txBody>
      </p:sp>
    </p:spTree>
    <p:extLst>
      <p:ext uri="{BB962C8B-B14F-4D97-AF65-F5344CB8AC3E}">
        <p14:creationId xmlns:p14="http://schemas.microsoft.com/office/powerpoint/2010/main" val="39972309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778652" y="-477982"/>
            <a:ext cx="3494100" cy="3465368"/>
            <a:chOff x="0" y="0"/>
            <a:chExt cx="920257" cy="9126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20257" cy="912690"/>
            </a:xfrm>
            <a:custGeom>
              <a:avLst/>
              <a:gdLst/>
              <a:ahLst/>
              <a:cxnLst/>
              <a:rect l="l" t="t" r="r" b="b"/>
              <a:pathLst>
                <a:path w="920257" h="912690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868375"/>
                  </a:lnTo>
                  <a:cubicBezTo>
                    <a:pt x="920257" y="880128"/>
                    <a:pt x="915588" y="891400"/>
                    <a:pt x="907277" y="899710"/>
                  </a:cubicBezTo>
                  <a:cubicBezTo>
                    <a:pt x="898967" y="908021"/>
                    <a:pt x="887695" y="912690"/>
                    <a:pt x="875943" y="912690"/>
                  </a:cubicBezTo>
                  <a:lnTo>
                    <a:pt x="44314" y="912690"/>
                  </a:lnTo>
                  <a:cubicBezTo>
                    <a:pt x="32561" y="912690"/>
                    <a:pt x="21290" y="908021"/>
                    <a:pt x="12979" y="899710"/>
                  </a:cubicBezTo>
                  <a:cubicBezTo>
                    <a:pt x="4669" y="891400"/>
                    <a:pt x="0" y="880128"/>
                    <a:pt x="0" y="868375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920257" cy="950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5328691" y="4021300"/>
            <a:ext cx="2144915" cy="2172566"/>
          </a:xfrm>
          <a:custGeom>
            <a:avLst/>
            <a:gdLst/>
            <a:ahLst/>
            <a:cxnLst/>
            <a:rect l="l" t="t" r="r" b="b"/>
            <a:pathLst>
              <a:path w="2144915" h="2172566">
                <a:moveTo>
                  <a:pt x="0" y="0"/>
                </a:moveTo>
                <a:lnTo>
                  <a:pt x="2144915" y="0"/>
                </a:lnTo>
                <a:lnTo>
                  <a:pt x="2144915" y="2172566"/>
                </a:lnTo>
                <a:lnTo>
                  <a:pt x="0" y="21725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6" name="Group 6"/>
          <p:cNvGrpSpPr/>
          <p:nvPr/>
        </p:nvGrpSpPr>
        <p:grpSpPr>
          <a:xfrm>
            <a:off x="10778652" y="3221182"/>
            <a:ext cx="3494100" cy="3864585"/>
            <a:chOff x="0" y="0"/>
            <a:chExt cx="920257" cy="10178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778652" y="7326008"/>
            <a:ext cx="3494100" cy="3864585"/>
            <a:chOff x="0" y="0"/>
            <a:chExt cx="920257" cy="10178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73ACBD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491827" y="3734176"/>
            <a:ext cx="4533191" cy="2952407"/>
            <a:chOff x="0" y="0"/>
            <a:chExt cx="1193927" cy="77758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193927" cy="777589"/>
            </a:xfrm>
            <a:custGeom>
              <a:avLst/>
              <a:gdLst/>
              <a:ahLst/>
              <a:cxnLst/>
              <a:rect l="l" t="t" r="r" b="b"/>
              <a:pathLst>
                <a:path w="1193927" h="777589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743432"/>
                  </a:lnTo>
                  <a:cubicBezTo>
                    <a:pt x="1193927" y="762296"/>
                    <a:pt x="1178634" y="777589"/>
                    <a:pt x="1159770" y="777589"/>
                  </a:cubicBezTo>
                  <a:lnTo>
                    <a:pt x="34157" y="777589"/>
                  </a:lnTo>
                  <a:cubicBezTo>
                    <a:pt x="15292" y="777589"/>
                    <a:pt x="0" y="762296"/>
                    <a:pt x="0" y="743432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193927" cy="8156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5328691" y="4074942"/>
            <a:ext cx="2144915" cy="2137115"/>
          </a:xfrm>
          <a:custGeom>
            <a:avLst/>
            <a:gdLst/>
            <a:ahLst/>
            <a:cxnLst/>
            <a:rect l="l" t="t" r="r" b="b"/>
            <a:pathLst>
              <a:path w="2144915" h="2137115">
                <a:moveTo>
                  <a:pt x="0" y="0"/>
                </a:moveTo>
                <a:lnTo>
                  <a:pt x="2144915" y="0"/>
                </a:lnTo>
                <a:lnTo>
                  <a:pt x="2144915" y="2137116"/>
                </a:lnTo>
                <a:lnTo>
                  <a:pt x="0" y="21371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6" name="Group 16"/>
          <p:cNvGrpSpPr/>
          <p:nvPr/>
        </p:nvGrpSpPr>
        <p:grpSpPr>
          <a:xfrm>
            <a:off x="14491827" y="-368044"/>
            <a:ext cx="4533191" cy="3890423"/>
            <a:chOff x="0" y="0"/>
            <a:chExt cx="1193927" cy="102463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5A8E54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1337461" y="3919342"/>
            <a:ext cx="2376483" cy="2376483"/>
          </a:xfrm>
          <a:custGeom>
            <a:avLst/>
            <a:gdLst/>
            <a:ahLst/>
            <a:cxnLst/>
            <a:rect l="l" t="t" r="r" b="b"/>
            <a:pathLst>
              <a:path w="2376483" h="2376483">
                <a:moveTo>
                  <a:pt x="0" y="0"/>
                </a:moveTo>
                <a:lnTo>
                  <a:pt x="2376482" y="0"/>
                </a:lnTo>
                <a:lnTo>
                  <a:pt x="2376482" y="2376482"/>
                </a:lnTo>
                <a:lnTo>
                  <a:pt x="0" y="23764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20" name="Group 20"/>
          <p:cNvGrpSpPr/>
          <p:nvPr/>
        </p:nvGrpSpPr>
        <p:grpSpPr>
          <a:xfrm>
            <a:off x="14491827" y="6896132"/>
            <a:ext cx="4533191" cy="4310503"/>
            <a:chOff x="0" y="0"/>
            <a:chExt cx="1193927" cy="113527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193927" cy="1135276"/>
            </a:xfrm>
            <a:custGeom>
              <a:avLst/>
              <a:gdLst/>
              <a:ahLst/>
              <a:cxnLst/>
              <a:rect l="l" t="t" r="r" b="b"/>
              <a:pathLst>
                <a:path w="1193927" h="1135276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1101120"/>
                  </a:lnTo>
                  <a:cubicBezTo>
                    <a:pt x="1193927" y="1119984"/>
                    <a:pt x="1178634" y="1135276"/>
                    <a:pt x="1159770" y="1135276"/>
                  </a:cubicBezTo>
                  <a:lnTo>
                    <a:pt x="34157" y="1135276"/>
                  </a:lnTo>
                  <a:cubicBezTo>
                    <a:pt x="15292" y="1135276"/>
                    <a:pt x="0" y="1119984"/>
                    <a:pt x="0" y="1101120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193927" cy="11733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610794" y="4379945"/>
            <a:ext cx="5650575" cy="282876"/>
            <a:chOff x="0" y="0"/>
            <a:chExt cx="1488217" cy="74502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488217" cy="74502"/>
            </a:xfrm>
            <a:custGeom>
              <a:avLst/>
              <a:gdLst/>
              <a:ahLst/>
              <a:cxnLst/>
              <a:rect l="l" t="t" r="r" b="b"/>
              <a:pathLst>
                <a:path w="1488217" h="74502">
                  <a:moveTo>
                    <a:pt x="27402" y="0"/>
                  </a:moveTo>
                  <a:lnTo>
                    <a:pt x="1460815" y="0"/>
                  </a:lnTo>
                  <a:cubicBezTo>
                    <a:pt x="1468083" y="0"/>
                    <a:pt x="1475053" y="2887"/>
                    <a:pt x="1480191" y="8026"/>
                  </a:cubicBezTo>
                  <a:cubicBezTo>
                    <a:pt x="1485330" y="13165"/>
                    <a:pt x="1488217" y="20135"/>
                    <a:pt x="1488217" y="27402"/>
                  </a:cubicBezTo>
                  <a:lnTo>
                    <a:pt x="1488217" y="47100"/>
                  </a:lnTo>
                  <a:cubicBezTo>
                    <a:pt x="1488217" y="54368"/>
                    <a:pt x="1485330" y="61338"/>
                    <a:pt x="1480191" y="66476"/>
                  </a:cubicBezTo>
                  <a:cubicBezTo>
                    <a:pt x="1475053" y="71615"/>
                    <a:pt x="1468083" y="74502"/>
                    <a:pt x="1460815" y="74502"/>
                  </a:cubicBezTo>
                  <a:lnTo>
                    <a:pt x="27402" y="74502"/>
                  </a:lnTo>
                  <a:cubicBezTo>
                    <a:pt x="20135" y="74502"/>
                    <a:pt x="13165" y="71615"/>
                    <a:pt x="8026" y="66476"/>
                  </a:cubicBezTo>
                  <a:cubicBezTo>
                    <a:pt x="2887" y="61338"/>
                    <a:pt x="0" y="54368"/>
                    <a:pt x="0" y="47100"/>
                  </a:cubicBezTo>
                  <a:lnTo>
                    <a:pt x="0" y="27402"/>
                  </a:lnTo>
                  <a:cubicBezTo>
                    <a:pt x="0" y="20135"/>
                    <a:pt x="2887" y="13165"/>
                    <a:pt x="8026" y="8026"/>
                  </a:cubicBezTo>
                  <a:cubicBezTo>
                    <a:pt x="13165" y="2887"/>
                    <a:pt x="20135" y="0"/>
                    <a:pt x="2740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1488217" cy="1126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>
            <a:off x="14454879" y="170198"/>
            <a:ext cx="3852171" cy="2722140"/>
          </a:xfrm>
          <a:custGeom>
            <a:avLst/>
            <a:gdLst/>
            <a:ahLst/>
            <a:cxnLst/>
            <a:rect l="l" t="t" r="r" b="b"/>
            <a:pathLst>
              <a:path w="3852171" h="2722140">
                <a:moveTo>
                  <a:pt x="0" y="0"/>
                </a:moveTo>
                <a:lnTo>
                  <a:pt x="3852171" y="0"/>
                </a:lnTo>
                <a:lnTo>
                  <a:pt x="3852171" y="2722140"/>
                </a:lnTo>
                <a:lnTo>
                  <a:pt x="0" y="27221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0" name="Freeform 30"/>
          <p:cNvSpPr/>
          <p:nvPr/>
        </p:nvSpPr>
        <p:spPr>
          <a:xfrm>
            <a:off x="15210044" y="7380731"/>
            <a:ext cx="2382208" cy="2377877"/>
          </a:xfrm>
          <a:custGeom>
            <a:avLst/>
            <a:gdLst/>
            <a:ahLst/>
            <a:cxnLst/>
            <a:rect l="l" t="t" r="r" b="b"/>
            <a:pathLst>
              <a:path w="2382208" h="2377877">
                <a:moveTo>
                  <a:pt x="0" y="0"/>
                </a:moveTo>
                <a:lnTo>
                  <a:pt x="2382208" y="0"/>
                </a:lnTo>
                <a:lnTo>
                  <a:pt x="2382208" y="2377876"/>
                </a:lnTo>
                <a:lnTo>
                  <a:pt x="0" y="237787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1" name="Freeform 31"/>
          <p:cNvSpPr/>
          <p:nvPr/>
        </p:nvSpPr>
        <p:spPr>
          <a:xfrm>
            <a:off x="11420551" y="392557"/>
            <a:ext cx="2210303" cy="2182172"/>
          </a:xfrm>
          <a:custGeom>
            <a:avLst/>
            <a:gdLst/>
            <a:ahLst/>
            <a:cxnLst/>
            <a:rect l="l" t="t" r="r" b="b"/>
            <a:pathLst>
              <a:path w="2210303" h="2182172">
                <a:moveTo>
                  <a:pt x="0" y="0"/>
                </a:moveTo>
                <a:lnTo>
                  <a:pt x="2210302" y="0"/>
                </a:lnTo>
                <a:lnTo>
                  <a:pt x="2210302" y="2182172"/>
                </a:lnTo>
                <a:lnTo>
                  <a:pt x="0" y="21821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2" name="Freeform 32"/>
          <p:cNvSpPr/>
          <p:nvPr/>
        </p:nvSpPr>
        <p:spPr>
          <a:xfrm>
            <a:off x="11636312" y="7845238"/>
            <a:ext cx="1854981" cy="2016283"/>
          </a:xfrm>
          <a:custGeom>
            <a:avLst/>
            <a:gdLst/>
            <a:ahLst/>
            <a:cxnLst/>
            <a:rect l="l" t="t" r="r" b="b"/>
            <a:pathLst>
              <a:path w="1854981" h="2016283">
                <a:moveTo>
                  <a:pt x="0" y="0"/>
                </a:moveTo>
                <a:lnTo>
                  <a:pt x="1854980" y="0"/>
                </a:lnTo>
                <a:lnTo>
                  <a:pt x="1854980" y="2016283"/>
                </a:lnTo>
                <a:lnTo>
                  <a:pt x="0" y="201628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3" name="TextBox 33"/>
          <p:cNvSpPr txBox="1"/>
          <p:nvPr/>
        </p:nvSpPr>
        <p:spPr>
          <a:xfrm>
            <a:off x="1610794" y="1874975"/>
            <a:ext cx="8017203" cy="21737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754"/>
              </a:lnSpc>
            </a:pPr>
            <a:r>
              <a:rPr lang="en-US" sz="7912" b="1" spc="-3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Dziękuję</a:t>
            </a:r>
          </a:p>
          <a:p>
            <a:pPr algn="l">
              <a:lnSpc>
                <a:spcPts val="7754"/>
              </a:lnSpc>
            </a:pPr>
            <a:r>
              <a:rPr lang="en-US" sz="7912" b="1" spc="-3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za uwagę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610794" y="5229429"/>
            <a:ext cx="5905373" cy="525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7"/>
              </a:lnSpc>
            </a:pPr>
            <a:r>
              <a:rPr lang="en-US" sz="3431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mgr</a:t>
            </a:r>
            <a:r>
              <a:rPr lang="en-US" sz="3431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</a:t>
            </a:r>
            <a:r>
              <a:rPr lang="en-US" sz="3431" b="1" spc="-13" dirty="0" err="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inż</a:t>
            </a:r>
            <a:r>
              <a:rPr lang="en-US" sz="3431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. Maciej Pacholec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610794" y="5785693"/>
            <a:ext cx="5715158" cy="3953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63"/>
              </a:lnSpc>
            </a:pPr>
            <a:r>
              <a:rPr lang="en-US" sz="20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Audytor</a:t>
            </a:r>
            <a:r>
              <a:rPr lang="en-US" sz="20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0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energetyczny</a:t>
            </a:r>
            <a:endParaRPr lang="en-US" sz="2088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675377" y="7259333"/>
            <a:ext cx="5905373" cy="2300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ul. Kanonicza 12, 31-002 Kraków</a:t>
            </a:r>
          </a:p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tel.: 12 422 94 90</a:t>
            </a:r>
          </a:p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faks: 12 422 30 46</a:t>
            </a:r>
          </a:p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e-mail: biuro@wfos.krakow.pl</a:t>
            </a:r>
          </a:p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www.wfos.krakow.pl</a:t>
            </a:r>
          </a:p>
          <a:p>
            <a:pPr algn="just">
              <a:lnSpc>
                <a:spcPts val="4347"/>
              </a:lnSpc>
            </a:pPr>
            <a:endParaRPr lang="en-US" sz="2131" spc="-8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</TotalTime>
  <Words>1074</Words>
  <Application>Microsoft Office PowerPoint</Application>
  <PresentationFormat>Niestandardowy</PresentationFormat>
  <Paragraphs>229</Paragraphs>
  <Slides>30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30</vt:i4>
      </vt:variant>
    </vt:vector>
  </HeadingPairs>
  <TitlesOfParts>
    <vt:vector size="38" baseType="lpstr">
      <vt:lpstr>Futura Ultra-Bold</vt:lpstr>
      <vt:lpstr>Aptos Display</vt:lpstr>
      <vt:lpstr>Calibri</vt:lpstr>
      <vt:lpstr>Futura Bold</vt:lpstr>
      <vt:lpstr>Aptos</vt:lpstr>
      <vt:lpstr>Futura</vt:lpstr>
      <vt:lpstr>Arial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Oficjalny szablon prezentacja WFOŚiGW Krk</dc:title>
  <cp:lastModifiedBy>Grupa Gamp</cp:lastModifiedBy>
  <cp:revision>15</cp:revision>
  <dcterms:created xsi:type="dcterms:W3CDTF">2006-08-16T00:00:00Z</dcterms:created>
  <dcterms:modified xsi:type="dcterms:W3CDTF">2026-09-09T10:39:19Z</dcterms:modified>
  <dc:identifier>DAGeyePwQ6c</dc:identifier>
</cp:coreProperties>
</file>