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8" r:id="rId4"/>
    <p:sldId id="258" r:id="rId5"/>
    <p:sldId id="272" r:id="rId6"/>
    <p:sldId id="259" r:id="rId7"/>
    <p:sldId id="270" r:id="rId8"/>
    <p:sldId id="260" r:id="rId9"/>
    <p:sldId id="271" r:id="rId10"/>
    <p:sldId id="261" r:id="rId11"/>
    <p:sldId id="262" r:id="rId12"/>
    <p:sldId id="273" r:id="rId13"/>
    <p:sldId id="263" r:id="rId14"/>
    <p:sldId id="274" r:id="rId15"/>
    <p:sldId id="269" r:id="rId16"/>
    <p:sldId id="265" r:id="rId17"/>
    <p:sldId id="264" r:id="rId18"/>
    <p:sldId id="266" r:id="rId19"/>
  </p:sldIdLst>
  <p:sldSz cx="18288000" cy="10287000"/>
  <p:notesSz cx="6858000" cy="9144000"/>
  <p:embeddedFontLst>
    <p:embeddedFont>
      <p:font typeface="Futura" panose="020B0604020202020204" charset="-18"/>
      <p:regular r:id="rId20"/>
    </p:embeddedFont>
    <p:embeddedFont>
      <p:font typeface="Futura Bold" panose="020B0604020202020204" charset="-18"/>
      <p:regular r:id="rId21"/>
    </p:embeddedFont>
    <p:embeddedFont>
      <p:font typeface="Futura Ultra-Bold" panose="020B0604020202020204" charset="-18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AE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5032" autoAdjust="0"/>
  </p:normalViewPr>
  <p:slideViewPr>
    <p:cSldViewPr>
      <p:cViewPr>
        <p:scale>
          <a:sx n="60" d="100"/>
          <a:sy n="60" d="100"/>
        </p:scale>
        <p:origin x="1116" y="7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778652" y="-477982"/>
            <a:ext cx="3494100" cy="3465368"/>
            <a:chOff x="0" y="0"/>
            <a:chExt cx="920257" cy="9126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20257" cy="912690"/>
            </a:xfrm>
            <a:custGeom>
              <a:avLst/>
              <a:gdLst/>
              <a:ahLst/>
              <a:cxnLst/>
              <a:rect l="l" t="t" r="r" b="b"/>
              <a:pathLst>
                <a:path w="920257" h="912690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868375"/>
                  </a:lnTo>
                  <a:cubicBezTo>
                    <a:pt x="920257" y="880128"/>
                    <a:pt x="915588" y="891400"/>
                    <a:pt x="907277" y="899710"/>
                  </a:cubicBezTo>
                  <a:cubicBezTo>
                    <a:pt x="898967" y="908021"/>
                    <a:pt x="887695" y="912690"/>
                    <a:pt x="875943" y="912690"/>
                  </a:cubicBezTo>
                  <a:lnTo>
                    <a:pt x="44314" y="912690"/>
                  </a:lnTo>
                  <a:cubicBezTo>
                    <a:pt x="32561" y="912690"/>
                    <a:pt x="21290" y="908021"/>
                    <a:pt x="12979" y="899710"/>
                  </a:cubicBezTo>
                  <a:cubicBezTo>
                    <a:pt x="4669" y="891400"/>
                    <a:pt x="0" y="880128"/>
                    <a:pt x="0" y="868375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920257" cy="9507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5328691" y="4021300"/>
            <a:ext cx="2144915" cy="2172566"/>
          </a:xfrm>
          <a:custGeom>
            <a:avLst/>
            <a:gdLst/>
            <a:ahLst/>
            <a:cxnLst/>
            <a:rect l="l" t="t" r="r" b="b"/>
            <a:pathLst>
              <a:path w="2144915" h="2172566">
                <a:moveTo>
                  <a:pt x="0" y="0"/>
                </a:moveTo>
                <a:lnTo>
                  <a:pt x="2144915" y="0"/>
                </a:lnTo>
                <a:lnTo>
                  <a:pt x="2144915" y="2172566"/>
                </a:lnTo>
                <a:lnTo>
                  <a:pt x="0" y="21725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6" name="Group 6"/>
          <p:cNvGrpSpPr/>
          <p:nvPr/>
        </p:nvGrpSpPr>
        <p:grpSpPr>
          <a:xfrm>
            <a:off x="10778652" y="3221182"/>
            <a:ext cx="3494100" cy="3864585"/>
            <a:chOff x="0" y="0"/>
            <a:chExt cx="920257" cy="10178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920257" cy="1055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778652" y="7326008"/>
            <a:ext cx="3494100" cy="3864585"/>
            <a:chOff x="0" y="0"/>
            <a:chExt cx="920257" cy="101783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73ACBD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920257" cy="1055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4491827" y="3734176"/>
            <a:ext cx="4533191" cy="2952407"/>
            <a:chOff x="0" y="0"/>
            <a:chExt cx="1193927" cy="77758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193927" cy="777589"/>
            </a:xfrm>
            <a:custGeom>
              <a:avLst/>
              <a:gdLst/>
              <a:ahLst/>
              <a:cxnLst/>
              <a:rect l="l" t="t" r="r" b="b"/>
              <a:pathLst>
                <a:path w="1193927" h="777589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743432"/>
                  </a:lnTo>
                  <a:cubicBezTo>
                    <a:pt x="1193927" y="762296"/>
                    <a:pt x="1178634" y="777589"/>
                    <a:pt x="1159770" y="777589"/>
                  </a:cubicBezTo>
                  <a:lnTo>
                    <a:pt x="34157" y="777589"/>
                  </a:lnTo>
                  <a:cubicBezTo>
                    <a:pt x="15292" y="777589"/>
                    <a:pt x="0" y="762296"/>
                    <a:pt x="0" y="743432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193927" cy="8156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5328691" y="4074942"/>
            <a:ext cx="2144915" cy="2137115"/>
          </a:xfrm>
          <a:custGeom>
            <a:avLst/>
            <a:gdLst/>
            <a:ahLst/>
            <a:cxnLst/>
            <a:rect l="l" t="t" r="r" b="b"/>
            <a:pathLst>
              <a:path w="2144915" h="2137115">
                <a:moveTo>
                  <a:pt x="0" y="0"/>
                </a:moveTo>
                <a:lnTo>
                  <a:pt x="2144915" y="0"/>
                </a:lnTo>
                <a:lnTo>
                  <a:pt x="2144915" y="2137116"/>
                </a:lnTo>
                <a:lnTo>
                  <a:pt x="0" y="213711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6" name="Group 16"/>
          <p:cNvGrpSpPr/>
          <p:nvPr/>
        </p:nvGrpSpPr>
        <p:grpSpPr>
          <a:xfrm>
            <a:off x="14491827" y="-368044"/>
            <a:ext cx="4533191" cy="3890423"/>
            <a:chOff x="0" y="0"/>
            <a:chExt cx="1193927" cy="1024638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5A8E54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11337461" y="3919342"/>
            <a:ext cx="2376483" cy="2376483"/>
          </a:xfrm>
          <a:custGeom>
            <a:avLst/>
            <a:gdLst/>
            <a:ahLst/>
            <a:cxnLst/>
            <a:rect l="l" t="t" r="r" b="b"/>
            <a:pathLst>
              <a:path w="2376483" h="2376483">
                <a:moveTo>
                  <a:pt x="0" y="0"/>
                </a:moveTo>
                <a:lnTo>
                  <a:pt x="2376482" y="0"/>
                </a:lnTo>
                <a:lnTo>
                  <a:pt x="2376482" y="2376482"/>
                </a:lnTo>
                <a:lnTo>
                  <a:pt x="0" y="23764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20" name="Group 20"/>
          <p:cNvGrpSpPr/>
          <p:nvPr/>
        </p:nvGrpSpPr>
        <p:grpSpPr>
          <a:xfrm>
            <a:off x="14491827" y="6896132"/>
            <a:ext cx="4533191" cy="4310503"/>
            <a:chOff x="0" y="0"/>
            <a:chExt cx="1193927" cy="1135276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193927" cy="1135276"/>
            </a:xfrm>
            <a:custGeom>
              <a:avLst/>
              <a:gdLst/>
              <a:ahLst/>
              <a:cxnLst/>
              <a:rect l="l" t="t" r="r" b="b"/>
              <a:pathLst>
                <a:path w="1193927" h="1135276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1101120"/>
                  </a:lnTo>
                  <a:cubicBezTo>
                    <a:pt x="1193927" y="1119984"/>
                    <a:pt x="1178634" y="1135276"/>
                    <a:pt x="1159770" y="1135276"/>
                  </a:cubicBezTo>
                  <a:lnTo>
                    <a:pt x="34157" y="1135276"/>
                  </a:lnTo>
                  <a:cubicBezTo>
                    <a:pt x="15292" y="1135276"/>
                    <a:pt x="0" y="1119984"/>
                    <a:pt x="0" y="1101120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1193927" cy="11733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277419" y="5201948"/>
            <a:ext cx="7468623" cy="1484634"/>
            <a:chOff x="0" y="0"/>
            <a:chExt cx="1967045" cy="391015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967045" cy="391015"/>
            </a:xfrm>
            <a:custGeom>
              <a:avLst/>
              <a:gdLst/>
              <a:ahLst/>
              <a:cxnLst/>
              <a:rect l="l" t="t" r="r" b="b"/>
              <a:pathLst>
                <a:path w="1967045" h="391015">
                  <a:moveTo>
                    <a:pt x="20732" y="0"/>
                  </a:moveTo>
                  <a:lnTo>
                    <a:pt x="1946313" y="0"/>
                  </a:lnTo>
                  <a:cubicBezTo>
                    <a:pt x="1957763" y="0"/>
                    <a:pt x="1967045" y="9282"/>
                    <a:pt x="1967045" y="20732"/>
                  </a:cubicBezTo>
                  <a:lnTo>
                    <a:pt x="1967045" y="370283"/>
                  </a:lnTo>
                  <a:cubicBezTo>
                    <a:pt x="1967045" y="375781"/>
                    <a:pt x="1964860" y="381055"/>
                    <a:pt x="1960972" y="384942"/>
                  </a:cubicBezTo>
                  <a:cubicBezTo>
                    <a:pt x="1957084" y="388830"/>
                    <a:pt x="1951811" y="391015"/>
                    <a:pt x="1946313" y="391015"/>
                  </a:cubicBezTo>
                  <a:lnTo>
                    <a:pt x="20732" y="391015"/>
                  </a:lnTo>
                  <a:cubicBezTo>
                    <a:pt x="15233" y="391015"/>
                    <a:pt x="9960" y="388830"/>
                    <a:pt x="6072" y="384942"/>
                  </a:cubicBezTo>
                  <a:cubicBezTo>
                    <a:pt x="2184" y="381055"/>
                    <a:pt x="0" y="375781"/>
                    <a:pt x="0" y="370283"/>
                  </a:cubicBezTo>
                  <a:lnTo>
                    <a:pt x="0" y="20732"/>
                  </a:lnTo>
                  <a:cubicBezTo>
                    <a:pt x="0" y="15233"/>
                    <a:pt x="2184" y="9960"/>
                    <a:pt x="6072" y="6072"/>
                  </a:cubicBezTo>
                  <a:cubicBezTo>
                    <a:pt x="9960" y="2184"/>
                    <a:pt x="15233" y="0"/>
                    <a:pt x="20732" y="0"/>
                  </a:cubicBezTo>
                  <a:close/>
                </a:path>
              </a:pathLst>
            </a:custGeom>
            <a:solidFill>
              <a:srgbClr val="D9EAD3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1967045" cy="42911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>
            <a:off x="14445354" y="170198"/>
            <a:ext cx="3852171" cy="2722140"/>
          </a:xfrm>
          <a:custGeom>
            <a:avLst/>
            <a:gdLst/>
            <a:ahLst/>
            <a:cxnLst/>
            <a:rect l="l" t="t" r="r" b="b"/>
            <a:pathLst>
              <a:path w="3852171" h="2722140">
                <a:moveTo>
                  <a:pt x="0" y="0"/>
                </a:moveTo>
                <a:lnTo>
                  <a:pt x="3852171" y="0"/>
                </a:lnTo>
                <a:lnTo>
                  <a:pt x="3852171" y="2722140"/>
                </a:lnTo>
                <a:lnTo>
                  <a:pt x="0" y="272214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0" name="Freeform 30"/>
          <p:cNvSpPr/>
          <p:nvPr/>
        </p:nvSpPr>
        <p:spPr>
          <a:xfrm>
            <a:off x="15210044" y="7380731"/>
            <a:ext cx="2382208" cy="2377877"/>
          </a:xfrm>
          <a:custGeom>
            <a:avLst/>
            <a:gdLst/>
            <a:ahLst/>
            <a:cxnLst/>
            <a:rect l="l" t="t" r="r" b="b"/>
            <a:pathLst>
              <a:path w="2382208" h="2377877">
                <a:moveTo>
                  <a:pt x="0" y="0"/>
                </a:moveTo>
                <a:lnTo>
                  <a:pt x="2382208" y="0"/>
                </a:lnTo>
                <a:lnTo>
                  <a:pt x="2382208" y="2377876"/>
                </a:lnTo>
                <a:lnTo>
                  <a:pt x="0" y="237787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1" name="Freeform 31"/>
          <p:cNvSpPr/>
          <p:nvPr/>
        </p:nvSpPr>
        <p:spPr>
          <a:xfrm>
            <a:off x="11420551" y="392557"/>
            <a:ext cx="2210303" cy="2182172"/>
          </a:xfrm>
          <a:custGeom>
            <a:avLst/>
            <a:gdLst/>
            <a:ahLst/>
            <a:cxnLst/>
            <a:rect l="l" t="t" r="r" b="b"/>
            <a:pathLst>
              <a:path w="2210303" h="2182172">
                <a:moveTo>
                  <a:pt x="0" y="0"/>
                </a:moveTo>
                <a:lnTo>
                  <a:pt x="2210302" y="0"/>
                </a:lnTo>
                <a:lnTo>
                  <a:pt x="2210302" y="2182172"/>
                </a:lnTo>
                <a:lnTo>
                  <a:pt x="0" y="218217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2" name="Freeform 32"/>
          <p:cNvSpPr/>
          <p:nvPr/>
        </p:nvSpPr>
        <p:spPr>
          <a:xfrm>
            <a:off x="11636312" y="7845238"/>
            <a:ext cx="1854981" cy="2016283"/>
          </a:xfrm>
          <a:custGeom>
            <a:avLst/>
            <a:gdLst/>
            <a:ahLst/>
            <a:cxnLst/>
            <a:rect l="l" t="t" r="r" b="b"/>
            <a:pathLst>
              <a:path w="1854981" h="2016283">
                <a:moveTo>
                  <a:pt x="0" y="0"/>
                </a:moveTo>
                <a:lnTo>
                  <a:pt x="1854980" y="0"/>
                </a:lnTo>
                <a:lnTo>
                  <a:pt x="1854980" y="2016283"/>
                </a:lnTo>
                <a:lnTo>
                  <a:pt x="0" y="201628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3" name="TextBox 33"/>
          <p:cNvSpPr txBox="1"/>
          <p:nvPr/>
        </p:nvSpPr>
        <p:spPr>
          <a:xfrm>
            <a:off x="1610794" y="5444044"/>
            <a:ext cx="6788728" cy="914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08"/>
              </a:lnSpc>
            </a:pPr>
            <a:r>
              <a:rPr lang="en-US" sz="24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</a:t>
            </a:r>
            <a:r>
              <a:rPr lang="en-US" sz="24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Fundusz</a:t>
            </a:r>
            <a:r>
              <a:rPr lang="en-US" sz="24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24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Ochrony</a:t>
            </a:r>
            <a:r>
              <a:rPr lang="en-US" sz="24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24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Środowiska</a:t>
            </a:r>
            <a:endParaRPr lang="en-US" sz="2488" b="1" dirty="0">
              <a:solidFill>
                <a:srgbClr val="000000"/>
              </a:solidFill>
              <a:latin typeface="Futura Bold"/>
              <a:ea typeface="Futura Bold"/>
              <a:cs typeface="Futura Bold"/>
              <a:sym typeface="Futura Bold"/>
            </a:endParaRPr>
          </a:p>
          <a:p>
            <a:pPr algn="l">
              <a:lnSpc>
                <a:spcPts val="3508"/>
              </a:lnSpc>
            </a:pPr>
            <a:r>
              <a:rPr lang="en-US" sz="24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i</a:t>
            </a:r>
            <a:r>
              <a:rPr lang="en-US" sz="24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24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Gospodarki</a:t>
            </a:r>
            <a:r>
              <a:rPr lang="en-US" sz="24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24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Wodnej</a:t>
            </a:r>
            <a:r>
              <a:rPr lang="en-US" sz="24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w </a:t>
            </a:r>
            <a:r>
              <a:rPr lang="en-US" sz="24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Krakowie</a:t>
            </a:r>
            <a:endParaRPr lang="en-US" sz="2488" b="1" dirty="0">
              <a:solidFill>
                <a:srgbClr val="000000"/>
              </a:solidFill>
              <a:latin typeface="Futura Bold"/>
              <a:ea typeface="Futura Bold"/>
              <a:cs typeface="Futura Bold"/>
              <a:sym typeface="Futura Bold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1610794" y="1874975"/>
            <a:ext cx="8017203" cy="28854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754"/>
              </a:lnSpc>
            </a:pPr>
            <a:r>
              <a:rPr lang="pl-PL" sz="6000" b="1" spc="-31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Faktury PPCP – analiza przypadków</a:t>
            </a:r>
            <a:endParaRPr lang="en-US" sz="6000" b="1" spc="-31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610794" y="7038141"/>
            <a:ext cx="5905373" cy="4905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7"/>
              </a:lnSpc>
            </a:pPr>
            <a:r>
              <a:rPr lang="pl-PL" sz="3431" b="1" spc="-13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Weronika Wielgus</a:t>
            </a:r>
            <a:endParaRPr lang="en-US" sz="3431" b="1" spc="-13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1610794" y="7585410"/>
            <a:ext cx="5715158" cy="373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63"/>
              </a:lnSpc>
            </a:pPr>
            <a:r>
              <a:rPr lang="en-US" sz="20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S</a:t>
            </a:r>
            <a:r>
              <a:rPr lang="pl-PL" sz="2088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pecjalista</a:t>
            </a:r>
            <a:r>
              <a:rPr lang="pl-PL" sz="20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ds. księgowości</a:t>
            </a:r>
            <a:endParaRPr lang="en-US" sz="2088" b="1" dirty="0">
              <a:solidFill>
                <a:srgbClr val="000000"/>
              </a:solidFill>
              <a:latin typeface="Futura Bold"/>
              <a:ea typeface="Futura Bold"/>
              <a:cs typeface="Futura Bold"/>
              <a:sym typeface="Futura 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208637" y="1988753"/>
            <a:ext cx="6705600" cy="6404746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pPr algn="just"/>
            <a:endParaRPr lang="pl-PL" dirty="0"/>
          </a:p>
          <a:p>
            <a:pPr algn="just"/>
            <a:endParaRPr lang="pl-PL" dirty="0"/>
          </a:p>
          <a:p>
            <a:pPr algn="just"/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  <p:grpSp>
        <p:nvGrpSpPr>
          <p:cNvPr id="3" name="Group 3"/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/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id="{6DC4F93B-B585-56A0-0286-436BF940C9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85594" y="2476500"/>
            <a:ext cx="3428999" cy="3354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5400" b="1" i="0" u="none" strike="noStrike" cap="none" normalizeH="0" baseline="0" dirty="0">
                <a:ln>
                  <a:noFill/>
                </a:ln>
                <a:solidFill>
                  <a:srgbClr val="86AE81"/>
                </a:solidFill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Faktura:</a:t>
            </a: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pl-PL" altLang="pl-PL" sz="2800" b="0" i="0" u="none" strike="noStrike" cap="none" normalizeH="0" baseline="0" dirty="0">
                <a:ln>
                  <a:noFill/>
                </a:ln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Zaliczkowa</a:t>
            </a:r>
            <a:endParaRPr kumimoji="0" lang="pl-PL" altLang="pl-PL" sz="2800" b="0" i="0" u="none" strike="noStrike" cap="none" normalizeH="0" baseline="0" dirty="0">
              <a:ln>
                <a:noFill/>
              </a:ln>
              <a:effectLst/>
              <a:latin typeface="+mj-lt"/>
            </a:endParaRP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pl-PL" altLang="pl-PL" sz="2800" b="0" i="0" u="none" strike="noStrike" cap="none" normalizeH="0" baseline="0" dirty="0">
                <a:ln>
                  <a:noFill/>
                </a:ln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Cząstkowa</a:t>
            </a:r>
            <a:endParaRPr kumimoji="0" lang="pl-PL" altLang="pl-PL" sz="2800" b="0" i="0" u="none" strike="noStrike" cap="none" normalizeH="0" baseline="0" dirty="0">
              <a:ln>
                <a:noFill/>
              </a:ln>
              <a:effectLst/>
              <a:latin typeface="+mj-lt"/>
            </a:endParaRP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pl-PL" altLang="pl-PL" sz="2800" b="0" i="0" u="none" strike="noStrike" cap="none" normalizeH="0" baseline="0" dirty="0">
                <a:ln>
                  <a:noFill/>
                </a:ln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Końcowa</a:t>
            </a:r>
            <a:endParaRPr kumimoji="0" lang="pl-PL" altLang="pl-PL" sz="2800" b="0" i="0" u="none" strike="noStrike" cap="none" normalizeH="0" baseline="0" dirty="0">
              <a:ln>
                <a:noFill/>
              </a:ln>
              <a:effectLst/>
              <a:latin typeface="+mj-lt"/>
            </a:endParaRP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pl-PL" altLang="pl-PL" sz="2800" b="0" i="0" u="none" strike="noStrike" cap="none" normalizeH="0" baseline="0" dirty="0">
                <a:ln>
                  <a:noFill/>
                </a:ln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Korygująca</a:t>
            </a:r>
            <a:endParaRPr kumimoji="0" lang="pl-PL" altLang="pl-PL" sz="2800" b="0" i="0" u="none" strike="noStrike" cap="none" normalizeH="0" baseline="0" dirty="0">
              <a:ln>
                <a:noFill/>
              </a:ln>
              <a:effectLst/>
              <a:latin typeface="+mj-lt"/>
            </a:endParaRPr>
          </a:p>
          <a:p>
            <a:pPr marL="171450" marR="0" lvl="0" indent="-1714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pl-PL" altLang="pl-PL" sz="2800" b="0" i="0" u="none" strike="noStrike" cap="none" normalizeH="0" baseline="0" dirty="0">
                <a:ln>
                  <a:noFill/>
                </a:ln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Nota korygująca</a:t>
            </a:r>
            <a:endParaRPr kumimoji="0" lang="pl-PL" altLang="pl-PL" sz="2800" b="0" i="0" u="none" strike="noStrike" cap="none" normalizeH="0" baseline="0" dirty="0">
              <a:ln>
                <a:noFill/>
              </a:ln>
              <a:effectLst/>
              <a:latin typeface="+mj-lt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5" name="Picture 1">
            <a:extLst>
              <a:ext uri="{FF2B5EF4-FFF2-40B4-BE49-F238E27FC236}">
                <a16:creationId xmlns:a16="http://schemas.microsoft.com/office/drawing/2014/main" id="{EDFC623A-9C9B-2E8F-E512-BAEA7AB3AF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5551" y="1340925"/>
            <a:ext cx="5122201" cy="512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ctangle 3">
            <a:extLst>
              <a:ext uri="{FF2B5EF4-FFF2-40B4-BE49-F238E27FC236}">
                <a16:creationId xmlns:a16="http://schemas.microsoft.com/office/drawing/2014/main" id="{C4518CC4-0DE2-FA51-C67B-50031C250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0271" y="7185366"/>
            <a:ext cx="1146843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600" b="0" i="0" u="none" strike="noStrike" cap="none" normalizeH="0" baseline="0" dirty="0">
                <a:ln>
                  <a:noFill/>
                </a:ln>
                <a:solidFill>
                  <a:srgbClr val="3A7C2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UWAGA:</a:t>
            </a:r>
            <a:r>
              <a:rPr kumimoji="0" lang="pl-PL" altLang="pl-PL" sz="1600" b="0" i="0" u="none" strike="noStrike" cap="none" normalizeH="0" baseline="0" dirty="0">
                <a:ln>
                  <a:noFill/>
                </a:ln>
                <a:solidFill>
                  <a:srgbClr val="215E99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kumimoji="0" lang="pl-PL" altLang="pl-PL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Poniższe przykłady zostały zestawione z przepisami wynikającymi z ustawy o VAT oraz zasad Programu Priorytetowego Czyste Powietrze. Możliwość zastosowania konkretnych rozwiązań i ich poprawność została skonsultowana z doradcą podatkowym. W dalszym ciągu jednak </a:t>
            </a:r>
            <a:r>
              <a:rPr kumimoji="0" lang="pl-PL" altLang="pl-PL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za dokumenty księgowe i ich poprawność</a:t>
            </a:r>
            <a:r>
              <a:rPr kumimoji="0" lang="pl-PL" altLang="pl-PL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pod kątem skarbowym </a:t>
            </a:r>
            <a:r>
              <a:rPr kumimoji="0" lang="pl-PL" altLang="pl-PL" sz="16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odpowiada wystawca</a:t>
            </a:r>
            <a:r>
              <a:rPr kumimoji="0" lang="pl-PL" altLang="pl-PL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Poniższe ma jedynie charakter informacyjny i nie jest instruktażem w zakresie wystawiania faktur.</a:t>
            </a:r>
            <a:endParaRPr kumimoji="0" lang="pl-PL" altLang="pl-PL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DF3F3D-4E01-720C-D9BA-B9B8A64327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BCA1083E-6CA8-543A-709D-117BC68442C4}"/>
              </a:ext>
            </a:extLst>
          </p:cNvPr>
          <p:cNvSpPr/>
          <p:nvPr/>
        </p:nvSpPr>
        <p:spPr>
          <a:xfrm>
            <a:off x="10236752" y="2036378"/>
            <a:ext cx="6622513" cy="6404746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pPr algn="just"/>
            <a:r>
              <a:rPr lang="pl-PL" sz="1600" u="sng" dirty="0"/>
              <a:t>Nazewnictwo</a:t>
            </a:r>
          </a:p>
          <a:p>
            <a:pPr algn="just"/>
            <a:r>
              <a:rPr lang="pl-PL" sz="1600" dirty="0"/>
              <a:t>PPCP wymaga przedłożenia faktury zaliczkowej</a:t>
            </a:r>
          </a:p>
          <a:p>
            <a:pPr algn="just"/>
            <a:endParaRPr lang="pl-PL" sz="1600" dirty="0"/>
          </a:p>
          <a:p>
            <a:pPr algn="just"/>
            <a:r>
              <a:rPr lang="pl-PL" sz="1600" u="sng" dirty="0"/>
              <a:t>Data zapłaty zaliczki/data otrzymania zaliczki/data zapłaty</a:t>
            </a:r>
            <a:endParaRPr lang="pl-PL" sz="1600" dirty="0"/>
          </a:p>
          <a:p>
            <a:pPr algn="just"/>
            <a:r>
              <a:rPr lang="pl-PL" sz="1600" dirty="0"/>
              <a:t>Zapis sugeruje, że faktura została już opłacona w części bądź w całości</a:t>
            </a:r>
          </a:p>
          <a:p>
            <a:pPr algn="just"/>
            <a:endParaRPr lang="pl-PL" sz="1600" dirty="0"/>
          </a:p>
          <a:p>
            <a:pPr algn="just"/>
            <a:r>
              <a:rPr lang="pl-PL" sz="1600" u="sng" dirty="0"/>
              <a:t>Numer konta </a:t>
            </a:r>
          </a:p>
          <a:p>
            <a:pPr algn="just"/>
            <a:r>
              <a:rPr lang="pl-PL" sz="1600" dirty="0"/>
              <a:t>Musi być tożsamy z numerem konta wskazanym w umowie</a:t>
            </a:r>
          </a:p>
          <a:p>
            <a:pPr algn="just"/>
            <a:r>
              <a:rPr lang="pl-PL" sz="1600" dirty="0"/>
              <a:t>z wykonawcą</a:t>
            </a:r>
          </a:p>
          <a:p>
            <a:pPr algn="just"/>
            <a:endParaRPr lang="pl-PL" sz="1600" dirty="0"/>
          </a:p>
          <a:p>
            <a:pPr algn="just"/>
            <a:r>
              <a:rPr lang="pl-PL" sz="1600" u="sng" dirty="0"/>
              <a:t>Kwota netto</a:t>
            </a:r>
          </a:p>
          <a:p>
            <a:pPr algn="just"/>
            <a:r>
              <a:rPr lang="pl-PL" sz="1600" dirty="0"/>
              <a:t>Zgodnie z zasadami PPCP </a:t>
            </a:r>
            <a:r>
              <a:rPr lang="pl-PL" sz="1600" dirty="0" err="1"/>
              <a:t>WFOŚiGW</a:t>
            </a:r>
            <a:r>
              <a:rPr lang="pl-PL" sz="1600" dirty="0"/>
              <a:t> wypłaca kwotę netto faktury zaliczkowej</a:t>
            </a:r>
          </a:p>
          <a:p>
            <a:pPr algn="just"/>
            <a:endParaRPr lang="pl-PL" sz="1600" dirty="0"/>
          </a:p>
          <a:p>
            <a:pPr lvl="0" algn="just"/>
            <a:r>
              <a:rPr lang="pl-PL" sz="1600" u="sng" dirty="0"/>
              <a:t>Termin płatności</a:t>
            </a:r>
            <a:endParaRPr lang="pl-PL" sz="1600" dirty="0"/>
          </a:p>
          <a:p>
            <a:pPr algn="just"/>
            <a:r>
              <a:rPr lang="pl-PL" sz="1600" dirty="0"/>
              <a:t>Na dzień złożenia dyspozycji do Departamentu Finansowego, faktura powinna być w terminie zapłaty</a:t>
            </a:r>
          </a:p>
          <a:p>
            <a:pPr algn="just"/>
            <a:endParaRPr lang="pl-PL" sz="1600" dirty="0"/>
          </a:p>
          <a:p>
            <a:pPr lvl="0" algn="just"/>
            <a:r>
              <a:rPr lang="pl-PL" sz="1600" u="sng" dirty="0"/>
              <a:t>Kwota do zapłaty</a:t>
            </a:r>
            <a:endParaRPr lang="pl-PL" sz="1600" dirty="0"/>
          </a:p>
          <a:p>
            <a:pPr algn="just"/>
            <a:r>
              <a:rPr lang="pl-PL" sz="1600" dirty="0"/>
              <a:t>Kwota w „pozostało do zapłaty” nie może być niższa niż kwota wypłacana na konto wykonawcy w ramach zaliczki</a:t>
            </a:r>
          </a:p>
          <a:p>
            <a:pPr algn="just"/>
            <a:endParaRPr lang="pl-PL" sz="1600" dirty="0"/>
          </a:p>
          <a:p>
            <a:r>
              <a:rPr lang="pl-PL" sz="1600" u="sng" dirty="0"/>
              <a:t>Dodatkowo faktura zaliczkowa powinna zawierać:</a:t>
            </a:r>
            <a:endParaRPr lang="pl-PL" sz="1600" dirty="0"/>
          </a:p>
          <a:p>
            <a:r>
              <a:rPr lang="pl-PL" sz="1600" dirty="0"/>
              <a:t>Dane łączące fakturę zaliczkową z umową z wykonawcą - numer umowy beneficjenta z wykonawcą, numer umowy WFOŚ lub zgodnie z art. Ustawy Vat nr Art. 106f. 1. 4) dane dotyczące zamówienia lub umowy</a:t>
            </a:r>
          </a:p>
          <a:p>
            <a:pPr algn="just"/>
            <a:endParaRPr lang="pl-PL" dirty="0"/>
          </a:p>
          <a:p>
            <a:pPr algn="just"/>
            <a:endParaRPr lang="pl-PL" dirty="0"/>
          </a:p>
          <a:p>
            <a:pPr algn="just"/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2E4D7087-1826-E0AD-97DB-E8CC68D0A82B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2C07C913-D518-BAC5-01B7-6337ED383444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4F3612EB-3F39-3746-0AB8-2818F4E08E08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BBD91755-A033-F643-8D79-0E4DE1951864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51ADA2A9-F83B-ADD1-EFD1-2D4C9E2D6FBC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E6BC895C-7F54-33F0-C5F3-9F40B55B219C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9FB3989D-5140-7108-F8DA-9DB5D2189972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980CCE3D-CD12-69E7-A38C-59182E1E8EAB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872C1057-5945-9A13-D07A-E1AC8B7A5855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6C640B22-EF71-B569-4192-9AB06ADE9FDC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33007A61-3F1E-5191-3208-6C8E11F14096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714F30D2-1985-3E8F-7DA4-9C00F54078C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7BD628D1-DBD0-CB4F-9CED-31D05C893A98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EB90DB89-DC94-DAA6-0B0D-12ED30BD894C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9EDB6F70-E1FD-6B76-8BB1-E23D0F545024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5B17FCFF-732B-4F61-0EDC-5F7EBF2F2071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7AEF9B08-721C-3A78-33A0-4C23299F2252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A6D367CF-639F-BB3B-3179-AC4F80F358DB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4D981CDF-7A59-2999-4E8C-E2F7CAC545F3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67FD0D59-262A-E79A-0892-DFEA4B8619D7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8B92E26C-34D5-B9C5-63CD-07AF2C7FF4D1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B68645DC-F318-F535-0636-7097A4677B01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20B5E0F8-54BF-D5C4-E991-E1B19DC5724B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724E2100-37E7-1A5B-FF60-64F3C131B101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B9556B01-8C08-3647-CEBC-A1159FACD064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38AA41DF-0618-26A2-FEA4-9A954007B51F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0C39FE8E-7F50-C702-1AE7-1A21D7F21EE4}"/>
              </a:ext>
            </a:extLst>
          </p:cNvPr>
          <p:cNvSpPr txBox="1"/>
          <p:nvPr/>
        </p:nvSpPr>
        <p:spPr>
          <a:xfrm>
            <a:off x="1143000" y="465432"/>
            <a:ext cx="13411200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pl-PL" sz="2800" b="1" dirty="0"/>
              <a:t>uzyskanie zaliczki do umowy z prefinansowaniem Feniks/Fundusz Modernizacyjny </a:t>
            </a:r>
          </a:p>
          <a:p>
            <a:pPr algn="ctr"/>
            <a:r>
              <a:rPr lang="pl-PL" sz="2800" b="1" dirty="0"/>
              <a:t>– jak powinna wyglądać faktura  zaliczkowa</a:t>
            </a:r>
            <a:endParaRPr lang="en-US" sz="28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2" name="Obraz 31">
            <a:extLst>
              <a:ext uri="{FF2B5EF4-FFF2-40B4-BE49-F238E27FC236}">
                <a16:creationId xmlns:a16="http://schemas.microsoft.com/office/drawing/2014/main" id="{5E14DC01-1FC1-CBA6-0E7F-4BA4D192BC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737" y="1934871"/>
            <a:ext cx="8673554" cy="6387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177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592690" y="2037410"/>
            <a:ext cx="7013004" cy="7110445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pPr lvl="0" algn="just"/>
            <a:r>
              <a:rPr lang="pl-PL" sz="2000" u="sng" dirty="0"/>
              <a:t>Data wystawienia</a:t>
            </a:r>
            <a:endParaRPr lang="pl-PL" sz="2000" dirty="0"/>
          </a:p>
          <a:p>
            <a:pPr algn="just"/>
            <a:r>
              <a:rPr lang="pl-PL" sz="2000" dirty="0"/>
              <a:t>faktura końcowa nie powinna być wystawiona przed uzyskaniem zaliczki w ramach PPCP</a:t>
            </a:r>
          </a:p>
          <a:p>
            <a:pPr algn="just"/>
            <a:endParaRPr lang="pl-PL" sz="2000" dirty="0"/>
          </a:p>
          <a:p>
            <a:pPr lvl="0" algn="just"/>
            <a:r>
              <a:rPr lang="pl-PL" sz="2000" u="sng" dirty="0"/>
              <a:t>Nabywca</a:t>
            </a:r>
            <a:endParaRPr lang="pl-PL" sz="2000" dirty="0"/>
          </a:p>
          <a:p>
            <a:pPr algn="just"/>
            <a:r>
              <a:rPr lang="pl-PL" sz="2000" dirty="0"/>
              <a:t>poprawność danych osobowych – czy faktura została wystawiona na Beneficjenta i czy wprowadzone dane są prawidłowe</a:t>
            </a:r>
          </a:p>
          <a:p>
            <a:pPr algn="just"/>
            <a:endParaRPr lang="pl-PL" sz="2000" dirty="0"/>
          </a:p>
          <a:p>
            <a:pPr lvl="0" algn="just"/>
            <a:r>
              <a:rPr lang="pl-PL" sz="2000" u="sng" dirty="0"/>
              <a:t>Faktura zaliczkowa</a:t>
            </a:r>
            <a:endParaRPr lang="pl-PL" sz="2000" dirty="0"/>
          </a:p>
          <a:p>
            <a:pPr algn="just"/>
            <a:r>
              <a:rPr lang="pl-PL" sz="2000" dirty="0"/>
              <a:t>poprawność rozliczenia </a:t>
            </a:r>
            <a:r>
              <a:rPr lang="pl-PL" sz="2000" dirty="0" err="1"/>
              <a:t>fv</a:t>
            </a:r>
            <a:r>
              <a:rPr lang="pl-PL" sz="2000" dirty="0"/>
              <a:t> </a:t>
            </a:r>
            <a:r>
              <a:rPr lang="pl-PL" sz="2000" dirty="0" err="1"/>
              <a:t>zal</a:t>
            </a:r>
            <a:r>
              <a:rPr lang="pl-PL" sz="2000" dirty="0"/>
              <a:t>. stanowiącej podstawę do wypłaty zaliczki – numer faktury zaliczkowej oraz kwota netto (zgodna z kwotą wypłaconej zaliczki)</a:t>
            </a:r>
          </a:p>
          <a:p>
            <a:pPr algn="just"/>
            <a:endParaRPr lang="pl-PL" sz="2000" dirty="0"/>
          </a:p>
          <a:p>
            <a:pPr lvl="0" algn="just"/>
            <a:r>
              <a:rPr lang="pl-PL" sz="2000" u="sng" dirty="0"/>
              <a:t>Kwota faktury końcowej</a:t>
            </a:r>
            <a:endParaRPr lang="pl-PL" sz="2000" dirty="0"/>
          </a:p>
          <a:p>
            <a:pPr algn="just"/>
            <a:r>
              <a:rPr lang="pl-PL" sz="2000" dirty="0"/>
              <a:t>stanowi kwotę całości zamówienia pomniejszoną o kwotę wynikającą            z faktury zaliczkowej w sposób pośredni lub bezpośredni</a:t>
            </a:r>
          </a:p>
          <a:p>
            <a:pPr algn="just"/>
            <a:endParaRPr lang="pl-PL" sz="2000" dirty="0"/>
          </a:p>
          <a:p>
            <a:pPr lvl="0" algn="just"/>
            <a:r>
              <a:rPr lang="pl-PL" sz="2000" u="sng" dirty="0"/>
              <a:t>Kwota do zapłaty</a:t>
            </a:r>
            <a:endParaRPr lang="pl-PL" sz="2000" dirty="0"/>
          </a:p>
          <a:p>
            <a:pPr algn="just"/>
            <a:r>
              <a:rPr lang="pl-PL" sz="2000" dirty="0"/>
              <a:t>jeśli faktura nie została opłacona w całości, </a:t>
            </a:r>
            <a:r>
              <a:rPr lang="pl-PL" sz="2000" dirty="0" err="1"/>
              <a:t>WFOŚiGW</a:t>
            </a:r>
            <a:r>
              <a:rPr lang="pl-PL" sz="2000" dirty="0"/>
              <a:t> może wypłacić na konto wykonawcy kwotę nie wyższą niż wynika z kwoty pozostałej do zapłaty. Pozostała kwota może być zrealizowana na konto Beneficjenta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  <p:grpSp>
        <p:nvGrpSpPr>
          <p:cNvPr id="3" name="Group 3"/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/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2" name="pole tekstowe 31">
            <a:extLst>
              <a:ext uri="{FF2B5EF4-FFF2-40B4-BE49-F238E27FC236}">
                <a16:creationId xmlns:a16="http://schemas.microsoft.com/office/drawing/2014/main" id="{B36980D9-F8C4-94D3-9034-9F96BB0461B6}"/>
              </a:ext>
            </a:extLst>
          </p:cNvPr>
          <p:cNvSpPr txBox="1"/>
          <p:nvPr/>
        </p:nvSpPr>
        <p:spPr>
          <a:xfrm>
            <a:off x="1755841" y="426889"/>
            <a:ext cx="1232772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dirty="0"/>
              <a:t>rozliczenie dotacji z prefinansowaniem Feniks/Fundusz Modernizacyjny</a:t>
            </a:r>
          </a:p>
          <a:p>
            <a:pPr algn="ctr"/>
            <a:r>
              <a:rPr lang="pl-PL" sz="2800" b="1" dirty="0"/>
              <a:t>– jak powinna wyglądać faktura  końcowa</a:t>
            </a:r>
            <a:endParaRPr lang="en-US" sz="28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0" name="Obraz 29">
            <a:extLst>
              <a:ext uri="{FF2B5EF4-FFF2-40B4-BE49-F238E27FC236}">
                <a16:creationId xmlns:a16="http://schemas.microsoft.com/office/drawing/2014/main" id="{4966C079-DF55-B7B9-63A4-05B5E5016A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518" y="1697065"/>
            <a:ext cx="7546749" cy="817708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3D2AD0-B1E8-ACD8-8002-3CC68D4FC7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119A0BE9-20A5-B5B8-AFB9-10C58427EBEE}"/>
              </a:ext>
            </a:extLst>
          </p:cNvPr>
          <p:cNvSpPr/>
          <p:nvPr/>
        </p:nvSpPr>
        <p:spPr>
          <a:xfrm>
            <a:off x="20540114" y="2700337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A3C18132-77FE-3378-454A-4CAA43EDA51E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7D2D4CF5-63B5-2AF0-39FB-173D67F625B9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5A8B9CE5-68EF-E079-2014-82B931987924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9C3BF74D-D9C1-04A1-7723-800792A85889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91F4923D-BD3B-610B-F32D-AAD98C0A5DCC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91996E14-C3C8-A6B4-F104-C80EA28AFB43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0C8AA4AE-F268-9220-FE4B-A06198F2EA74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BCF29833-A008-3A91-D7FD-24AB074BC73E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1F5E84D4-F558-2F73-744E-1A2DC85E517C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14DBBD79-8302-F52B-0BF5-4B8B700780BF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30701F40-03EB-476D-A814-455E2999407F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4562ED06-6F3A-B16D-B12E-85E2B4CBC11B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85EFF477-4D23-C930-F1BF-67968E0BA427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50017B13-BF61-0176-A223-FEDE32B59FB4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445AB16D-715E-56C1-50D2-A3305C9BD9B6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C5DA0521-6A1D-3667-7891-4D516EA233FA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963AD0C4-73D7-97EB-4DA9-2ABC2D918CFD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A29633AC-FCE6-0436-9963-773E2FFC267F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35C15371-45B9-DD3C-8923-423CEEE9B3EF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D3F1C137-9598-B7E3-4ADD-5D7A75BF0F1B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C7F620DB-0C7E-1241-4050-7541A877D6E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339DC796-B31C-2479-BE59-246F1E226149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F4AA9009-FC36-AB0F-3CE0-93330CA89E44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0C65BA4B-E3EA-3AC0-A232-552362E9EF6E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4B774FF0-402E-75D0-D989-E8A643519B16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78EAD7EA-AF46-06D3-3407-4ADD7F3C7AE9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2" name="pole tekstowe 31">
            <a:extLst>
              <a:ext uri="{FF2B5EF4-FFF2-40B4-BE49-F238E27FC236}">
                <a16:creationId xmlns:a16="http://schemas.microsoft.com/office/drawing/2014/main" id="{88DB7C11-4FBB-A876-BC72-46C520A330A8}"/>
              </a:ext>
            </a:extLst>
          </p:cNvPr>
          <p:cNvSpPr txBox="1"/>
          <p:nvPr/>
        </p:nvSpPr>
        <p:spPr>
          <a:xfrm>
            <a:off x="1590411" y="2233817"/>
            <a:ext cx="16063089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400" dirty="0"/>
              <a:t>art. 106f ustawy o VAT:</a:t>
            </a:r>
          </a:p>
          <a:p>
            <a:pPr algn="just"/>
            <a:r>
              <a:rPr lang="pl-PL" sz="2400" dirty="0"/>
              <a:t>„Jeżeli faktura nie obejmuje całej zapłaty, w fakturze wystawianej po wydaniu towaru lub wykonaniu usługi sumę wartości towarów lub usług pomniejsza się o wartość otrzymanych części zapłaty, a kwotę podatku pomniejsza się o sumę kwot podatku wykazanego w fakturach dokumentujących otrzymanie części zapłaty. Faktura, o której mowa w zdaniu pierwszym, powinna również zawierać numery identyfikujące w Krajowym Systemie e-Faktur faktury wystawione przed wydaniem towaru lub wykonaniem usługi, a w przypadku faktur innych niż faktury ustrukturyzowane - numery tych faktur”.</a:t>
            </a:r>
          </a:p>
          <a:p>
            <a:pPr algn="just"/>
            <a:endParaRPr lang="pl-PL" sz="2400" dirty="0"/>
          </a:p>
          <a:p>
            <a:pPr algn="just"/>
            <a:r>
              <a:rPr lang="pl-PL" sz="2400" b="1" dirty="0">
                <a:solidFill>
                  <a:srgbClr val="86AE81"/>
                </a:solidFill>
              </a:rPr>
              <a:t>Co to oznacza w praktyce?</a:t>
            </a:r>
          </a:p>
          <a:p>
            <a:pPr algn="just"/>
            <a:r>
              <a:rPr lang="pl-PL" sz="2400" dirty="0"/>
              <a:t>Zgodnie z przepisami, od faktury zaliczkowej (dokumentującej część zapłaty) odprowadza się VAT do Urzędu Skarbowego, ponieważ otrzymanie zaliczki powoduje powstanie obowiązku podatkowego.</a:t>
            </a:r>
          </a:p>
          <a:p>
            <a:pPr algn="just"/>
            <a:endParaRPr lang="pl-PL" sz="2400" dirty="0"/>
          </a:p>
          <a:p>
            <a:pPr algn="just"/>
            <a:r>
              <a:rPr lang="pl-PL" sz="2400" dirty="0"/>
              <a:t>A więc gdy nabywca wpłaca zaliczkę (w tym przypadku WFOŚ kwotę netto i beneficjent kwotę VAT), VAT od otrzymanej zaliczki wykazuje się w deklaracji za okres, w którym otrzymał płatność.</a:t>
            </a:r>
          </a:p>
          <a:p>
            <a:pPr algn="just"/>
            <a:endParaRPr lang="pl-PL" sz="2400" dirty="0"/>
          </a:p>
          <a:p>
            <a:r>
              <a:rPr lang="pl-PL" sz="2400" dirty="0"/>
              <a:t>Później, gdy dochodzi do wykonania usługi lub dostawy towaru i wystawiana jest faktura końcowa:</a:t>
            </a:r>
          </a:p>
          <a:p>
            <a:r>
              <a:rPr lang="pl-PL" sz="2400" dirty="0"/>
              <a:t>- VAT od części już opodatkowanej zaliczką nie jest naliczany ponownie,</a:t>
            </a:r>
          </a:p>
          <a:p>
            <a:r>
              <a:rPr lang="pl-PL" sz="2400" dirty="0"/>
              <a:t>na fakturze końcowej rozlicza się jedynie pozostałą część kwoty, jeśli taka istnieje (pomniejszoną o kwotę rozliczonej zaliczki).</a:t>
            </a:r>
          </a:p>
          <a:p>
            <a:endParaRPr lang="pl-PL" dirty="0"/>
          </a:p>
        </p:txBody>
      </p:sp>
      <p:sp>
        <p:nvSpPr>
          <p:cNvPr id="34" name="pole tekstowe 33">
            <a:extLst>
              <a:ext uri="{FF2B5EF4-FFF2-40B4-BE49-F238E27FC236}">
                <a16:creationId xmlns:a16="http://schemas.microsoft.com/office/drawing/2014/main" id="{0CDA1EF7-98DE-4778-1E0B-6B96294C6E71}"/>
              </a:ext>
            </a:extLst>
          </p:cNvPr>
          <p:cNvSpPr txBox="1"/>
          <p:nvPr/>
        </p:nvSpPr>
        <p:spPr>
          <a:xfrm>
            <a:off x="1371600" y="875799"/>
            <a:ext cx="10438376" cy="817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686"/>
              </a:lnSpc>
            </a:pPr>
            <a:r>
              <a:rPr lang="pl-PL" sz="36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Faktura końcowa (rozliczająca zaliczkę)</a:t>
            </a:r>
            <a:endParaRPr lang="en-US" sz="36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</p:spTree>
    <p:extLst>
      <p:ext uri="{BB962C8B-B14F-4D97-AF65-F5344CB8AC3E}">
        <p14:creationId xmlns:p14="http://schemas.microsoft.com/office/powerpoint/2010/main" val="2307260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8836430" y="2542002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 dirty="0"/>
          </a:p>
        </p:txBody>
      </p:sp>
      <p:grpSp>
        <p:nvGrpSpPr>
          <p:cNvPr id="3" name="Group 3"/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/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Fundusz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Ochrony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Środowiska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i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Gospodarki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Wodnej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w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Krakowie</a:t>
            </a:r>
            <a:endParaRPr lang="en-US" sz="1737" b="1" dirty="0">
              <a:solidFill>
                <a:srgbClr val="000000"/>
              </a:solidFill>
              <a:latin typeface="Futura Bold"/>
              <a:ea typeface="Futura Bold"/>
              <a:cs typeface="Futura Bold"/>
              <a:sym typeface="Futura Bold"/>
            </a:endParaRPr>
          </a:p>
        </p:txBody>
      </p:sp>
      <p:sp>
        <p:nvSpPr>
          <p:cNvPr id="32" name="pole tekstowe 31">
            <a:extLst>
              <a:ext uri="{FF2B5EF4-FFF2-40B4-BE49-F238E27FC236}">
                <a16:creationId xmlns:a16="http://schemas.microsoft.com/office/drawing/2014/main" id="{F844EEC0-CA9D-6A6E-9513-E98643F000CB}"/>
              </a:ext>
            </a:extLst>
          </p:cNvPr>
          <p:cNvSpPr txBox="1"/>
          <p:nvPr/>
        </p:nvSpPr>
        <p:spPr>
          <a:xfrm rot="10800000" flipV="1">
            <a:off x="3126067" y="86364"/>
            <a:ext cx="12515721" cy="7995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686"/>
              </a:lnSpc>
            </a:pPr>
            <a:r>
              <a:rPr lang="pl-PL" sz="2800" b="1" spc="55" dirty="0">
                <a:solidFill>
                  <a:srgbClr val="86AE81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prawidłowo</a:t>
            </a:r>
            <a:r>
              <a:rPr lang="pl-PL" sz="2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rozliczona zaliczka</a:t>
            </a:r>
            <a:endParaRPr lang="en-US" sz="28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sp>
        <p:nvSpPr>
          <p:cNvPr id="30" name="pole tekstowe 29">
            <a:extLst>
              <a:ext uri="{FF2B5EF4-FFF2-40B4-BE49-F238E27FC236}">
                <a16:creationId xmlns:a16="http://schemas.microsoft.com/office/drawing/2014/main" id="{3C669441-25C8-A3B7-C367-A9D5EDB79C24}"/>
              </a:ext>
            </a:extLst>
          </p:cNvPr>
          <p:cNvSpPr txBox="1"/>
          <p:nvPr/>
        </p:nvSpPr>
        <p:spPr>
          <a:xfrm rot="16200000">
            <a:off x="317349" y="4855507"/>
            <a:ext cx="81039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dirty="0">
                <a:solidFill>
                  <a:srgbClr val="86AE81"/>
                </a:solidFill>
              </a:rPr>
              <a:t>Faktura końcowa</a:t>
            </a:r>
          </a:p>
        </p:txBody>
      </p:sp>
      <p:pic>
        <p:nvPicPr>
          <p:cNvPr id="35" name="Obraz 34">
            <a:extLst>
              <a:ext uri="{FF2B5EF4-FFF2-40B4-BE49-F238E27FC236}">
                <a16:creationId xmlns:a16="http://schemas.microsoft.com/office/drawing/2014/main" id="{8FBAFCE8-4FA3-C67E-EE1E-D6F9A52AA4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767" y="1299267"/>
            <a:ext cx="8084841" cy="786199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33412D-2B9C-606A-B79B-D6B0E74F62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F2953E0B-91FD-D776-C098-349954BC709F}"/>
              </a:ext>
            </a:extLst>
          </p:cNvPr>
          <p:cNvSpPr/>
          <p:nvPr/>
        </p:nvSpPr>
        <p:spPr>
          <a:xfrm>
            <a:off x="18836430" y="2542002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 dirty="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AE8B4E0F-2F99-6E92-3B93-64D32CC8D4A1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9928349C-2A28-8CBA-598C-0E9BE147F252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07308210-EF63-7E2D-3B1D-99CD6C4916B7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111557CC-10CE-837E-E6E7-4FD98884C341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ADBA0BBD-F099-09A6-45C9-D88F6EF3230E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301A7F19-C8F1-F1DB-94AE-3F25A4A5104B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98A2C7FD-AA74-054C-27F2-B2E87E9988FB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51942663-60A7-6E9A-15FC-67CA4A456E1F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65F492E1-058C-8C9C-9469-E73884F990E0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9DF4BFC0-3660-AF24-5EA9-3AAE1FDB10CE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1FEBEA2C-67C9-9F4B-48D1-C5415385B919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8BDCE92C-7D86-6A82-92ED-E8AA5D70B02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6ABFA9DC-B74A-270C-875E-8E471AE0E7ED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48014C50-120F-72B2-EAD4-9AA0A2C2740E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FCFBE295-95B3-4016-816F-22A108B75E22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CC64C334-86C9-1B91-F62E-7547D98730AC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F2B0BC44-F3A2-E024-3C93-83384E3ADCCA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E51F3D81-A389-8E8D-4004-1F8DAAE9D248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DF6DD0D8-8201-D751-E2BD-4A48458828A3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C186BF02-9E6E-7CA8-F852-A1B90BABF899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B108F059-341D-FD69-180E-620680C2A13C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2821EACC-71C0-648C-C875-EF3B808458C5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12DF6DEF-3C36-3BD1-FFD4-C84C2A99C707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9A09F38B-5808-9A1F-8141-96AA44215BC8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7FB82522-72A7-3EA7-D8B5-AFA340423AC1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1FA6BAEA-4DF4-2441-08BB-EA9161757B70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Fundusz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Ochrony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Środowiska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i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Gospodarki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Wodnej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w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Krakowie</a:t>
            </a:r>
            <a:endParaRPr lang="en-US" sz="1737" b="1" dirty="0">
              <a:solidFill>
                <a:srgbClr val="000000"/>
              </a:solidFill>
              <a:latin typeface="Futura Bold"/>
              <a:ea typeface="Futura Bold"/>
              <a:cs typeface="Futura Bold"/>
              <a:sym typeface="Futura Bold"/>
            </a:endParaRPr>
          </a:p>
        </p:txBody>
      </p:sp>
      <p:sp>
        <p:nvSpPr>
          <p:cNvPr id="32" name="pole tekstowe 31">
            <a:extLst>
              <a:ext uri="{FF2B5EF4-FFF2-40B4-BE49-F238E27FC236}">
                <a16:creationId xmlns:a16="http://schemas.microsoft.com/office/drawing/2014/main" id="{AA727A92-C8B6-B939-346D-4EDCF3ADBDC4}"/>
              </a:ext>
            </a:extLst>
          </p:cNvPr>
          <p:cNvSpPr txBox="1"/>
          <p:nvPr/>
        </p:nvSpPr>
        <p:spPr>
          <a:xfrm rot="10800000" flipV="1">
            <a:off x="1676400" y="-65361"/>
            <a:ext cx="15240000" cy="7995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686"/>
              </a:lnSpc>
            </a:pPr>
            <a:r>
              <a:rPr lang="pl-PL" sz="2800" b="1" spc="55" dirty="0">
                <a:solidFill>
                  <a:srgbClr val="86AE81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prawidłowo</a:t>
            </a:r>
            <a:r>
              <a:rPr lang="pl-PL" sz="2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rozliczona zaliczka</a:t>
            </a:r>
            <a:endParaRPr lang="en-US" sz="28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sp>
        <p:nvSpPr>
          <p:cNvPr id="30" name="pole tekstowe 29">
            <a:extLst>
              <a:ext uri="{FF2B5EF4-FFF2-40B4-BE49-F238E27FC236}">
                <a16:creationId xmlns:a16="http://schemas.microsoft.com/office/drawing/2014/main" id="{E4B98424-D1BA-C83A-D21A-1A6B1B148BF0}"/>
              </a:ext>
            </a:extLst>
          </p:cNvPr>
          <p:cNvSpPr txBox="1"/>
          <p:nvPr/>
        </p:nvSpPr>
        <p:spPr>
          <a:xfrm rot="16200000">
            <a:off x="-1029265" y="4695230"/>
            <a:ext cx="81039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dirty="0">
                <a:solidFill>
                  <a:srgbClr val="86AE81"/>
                </a:solidFill>
              </a:rPr>
              <a:t>Faktura cząstkowa</a:t>
            </a:r>
          </a:p>
        </p:txBody>
      </p:sp>
      <p:pic>
        <p:nvPicPr>
          <p:cNvPr id="33" name="Obraz 32">
            <a:extLst>
              <a:ext uri="{FF2B5EF4-FFF2-40B4-BE49-F238E27FC236}">
                <a16:creationId xmlns:a16="http://schemas.microsoft.com/office/drawing/2014/main" id="{91B51723-5EB8-77B7-B7F1-7462A9C188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922" y="965314"/>
            <a:ext cx="11039878" cy="8199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5657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0540114" y="2700337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/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/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1" name="pole tekstowe 30">
            <a:extLst>
              <a:ext uri="{FF2B5EF4-FFF2-40B4-BE49-F238E27FC236}">
                <a16:creationId xmlns:a16="http://schemas.microsoft.com/office/drawing/2014/main" id="{BFB77305-E7B8-47DE-858C-31AA9EAE5097}"/>
              </a:ext>
            </a:extLst>
          </p:cNvPr>
          <p:cNvSpPr txBox="1"/>
          <p:nvPr/>
        </p:nvSpPr>
        <p:spPr>
          <a:xfrm>
            <a:off x="11757381" y="3978414"/>
            <a:ext cx="57686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l-PL" sz="2800" dirty="0"/>
              <a:t>Kwota usługi (końcowa) nie została pomniejszona o wartość faktury zaliczkowej.</a:t>
            </a:r>
          </a:p>
        </p:txBody>
      </p:sp>
      <p:sp>
        <p:nvSpPr>
          <p:cNvPr id="34" name="pole tekstowe 33">
            <a:extLst>
              <a:ext uri="{FF2B5EF4-FFF2-40B4-BE49-F238E27FC236}">
                <a16:creationId xmlns:a16="http://schemas.microsoft.com/office/drawing/2014/main" id="{BC09E59F-B3CD-3F01-9B25-DE8358924E54}"/>
              </a:ext>
            </a:extLst>
          </p:cNvPr>
          <p:cNvSpPr txBox="1"/>
          <p:nvPr/>
        </p:nvSpPr>
        <p:spPr>
          <a:xfrm>
            <a:off x="-786408" y="29174"/>
            <a:ext cx="14374930" cy="7995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686"/>
              </a:lnSpc>
            </a:pPr>
            <a:r>
              <a:rPr lang="pl-PL" sz="2800" b="1" spc="55" dirty="0">
                <a:solidFill>
                  <a:srgbClr val="C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nieprawidłowo </a:t>
            </a:r>
            <a:r>
              <a:rPr lang="pl-PL" sz="2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rozliczona zaliczka</a:t>
            </a:r>
            <a:endParaRPr lang="en-US" sz="28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0" name="Obraz 29">
            <a:extLst>
              <a:ext uri="{FF2B5EF4-FFF2-40B4-BE49-F238E27FC236}">
                <a16:creationId xmlns:a16="http://schemas.microsoft.com/office/drawing/2014/main" id="{95609E85-A141-DF97-7712-C9F6D56D74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808" y="1157687"/>
            <a:ext cx="9774800" cy="802121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D808DE-4365-3F8C-8EF0-4231F2D423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1EF391D0-B961-C70B-FF79-0F1A8A818887}"/>
              </a:ext>
            </a:extLst>
          </p:cNvPr>
          <p:cNvSpPr/>
          <p:nvPr/>
        </p:nvSpPr>
        <p:spPr>
          <a:xfrm>
            <a:off x="20540114" y="2700337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EEFBBE64-60BE-DD52-70DE-9326E8010021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3CB3AB06-785A-CD4F-6C1C-C69D5F5F53EC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87863408-F7C4-0929-43B4-B6A08C3ECB6C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4AA20CFD-3379-0669-679A-35F258D65666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DEEFBCE4-335E-D352-CD58-E29CE171DC9C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31CCC40-C9DE-A6E8-D264-ED0A8059D3BE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6DAC90E2-357A-A13E-0EBE-AF95AB7BAAE2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D8AA819F-DAA6-8725-9598-DE6D4256DDD5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9E0896F2-62F5-D1E7-2DA6-112E5C14E9CD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A2B4D604-7AD8-05A9-2CEC-C96DE984D913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04ADFB88-81A3-19DF-7A20-EEB6FC9C7E3C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19E3BD31-4C6A-4506-9359-7AD6A40450BA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B44BC7B7-625B-BBAC-41F3-65CD1E42635F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0ADC78A2-EA68-E307-607E-0CBE0B4C8C28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ED6A4DCA-B78F-E37B-E473-046DF459A28E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5A7A3DB7-32A8-F669-1205-725E4407441E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FF175652-ADDD-5E6F-41F8-E4C00053B882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A37BE076-4D2B-F758-C932-9E7AAE798225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5B8178DF-4534-1F2E-77C0-C4E7BC369E39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F121254F-970A-99D4-4AAE-AFA061E00ED3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DE8DCC95-C4A6-2FD7-795E-77236C8A5B7F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5635E5B8-9CD1-68CA-A6A1-969815906D26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1CC70394-93F9-05E6-91AF-72EDC786CE34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100FAB00-5474-155A-3DEB-52FFE8012D77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B697B60D-C859-C177-357E-6D91286D7207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1CCBC0AA-66FE-9DCB-2DF8-664EA66C03B1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2" name="pole tekstowe 31">
            <a:extLst>
              <a:ext uri="{FF2B5EF4-FFF2-40B4-BE49-F238E27FC236}">
                <a16:creationId xmlns:a16="http://schemas.microsoft.com/office/drawing/2014/main" id="{F26C5CCD-FD06-4127-A93F-501AA6E8F62C}"/>
              </a:ext>
            </a:extLst>
          </p:cNvPr>
          <p:cNvSpPr txBox="1"/>
          <p:nvPr/>
        </p:nvSpPr>
        <p:spPr>
          <a:xfrm>
            <a:off x="12326907" y="4172289"/>
            <a:ext cx="5693609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pl-PL" sz="2800" dirty="0"/>
              <a:t>Na fakturze końcowej </a:t>
            </a:r>
            <a:r>
              <a:rPr lang="pl-PL" sz="2800" u="sng" dirty="0"/>
              <a:t>brak informacji o numerze faktury zaliczkowej</a:t>
            </a:r>
            <a:r>
              <a:rPr lang="pl-PL" sz="2800" dirty="0"/>
              <a:t> – sama kwota, zgodna z wypłaconą zaliczką, nie jest wystarczająca</a:t>
            </a:r>
          </a:p>
          <a:p>
            <a:endParaRPr lang="pl-PL" dirty="0"/>
          </a:p>
        </p:txBody>
      </p:sp>
      <p:sp>
        <p:nvSpPr>
          <p:cNvPr id="34" name="pole tekstowe 33">
            <a:extLst>
              <a:ext uri="{FF2B5EF4-FFF2-40B4-BE49-F238E27FC236}">
                <a16:creationId xmlns:a16="http://schemas.microsoft.com/office/drawing/2014/main" id="{555CE95E-615A-2BC1-E4E7-041F1F254B1D}"/>
              </a:ext>
            </a:extLst>
          </p:cNvPr>
          <p:cNvSpPr txBox="1"/>
          <p:nvPr/>
        </p:nvSpPr>
        <p:spPr>
          <a:xfrm>
            <a:off x="194361" y="327213"/>
            <a:ext cx="15087600" cy="7995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686"/>
              </a:lnSpc>
            </a:pPr>
            <a:r>
              <a:rPr lang="pl-PL" sz="2800" b="1" spc="55" dirty="0">
                <a:solidFill>
                  <a:srgbClr val="C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nieprawidłowo </a:t>
            </a:r>
            <a:r>
              <a:rPr lang="pl-PL" sz="2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rozliczona zaliczka</a:t>
            </a:r>
            <a:endParaRPr lang="en-US" sz="28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0" name="Obraz 29">
            <a:extLst>
              <a:ext uri="{FF2B5EF4-FFF2-40B4-BE49-F238E27FC236}">
                <a16:creationId xmlns:a16="http://schemas.microsoft.com/office/drawing/2014/main" id="{962D55F0-3FDE-FAA9-684B-AE71F0288C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589" y="1859850"/>
            <a:ext cx="11241876" cy="6682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654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351120" y="2363267"/>
            <a:ext cx="7727080" cy="6750371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pPr algn="just"/>
            <a:r>
              <a:rPr lang="pl-PL" dirty="0"/>
              <a:t>Faktura zaliczkowa została wystawiona na kwotę 13545,00 zł (12541,67 zł netto + 1003,33 VAT). Ze względu na błędny podział kosztów pomiędzy pozycjami, kwota wypłaconej przez Fundusz zaliczki została obniżona do kwoty 10275,42 zł (netto).</a:t>
            </a:r>
          </a:p>
          <a:p>
            <a:pPr algn="just"/>
            <a:endParaRPr lang="pl-PL" dirty="0"/>
          </a:p>
          <a:p>
            <a:pPr algn="just"/>
            <a:r>
              <a:rPr lang="pl-PL" dirty="0"/>
              <a:t>Faktura końcowa wskazuję </a:t>
            </a:r>
            <a:r>
              <a:rPr lang="pl-PL" b="1" dirty="0">
                <a:solidFill>
                  <a:srgbClr val="86AE81"/>
                </a:solidFill>
              </a:rPr>
              <a:t>kwotę pozostałą do zapłaty 12541,67 zł </a:t>
            </a:r>
            <a:r>
              <a:rPr lang="pl-PL" dirty="0"/>
              <a:t>(odjęto z niej wystawioną fakturę zaliczkową, która nie została opłacona przez Fundusz w całości kwoty netto, a brakująca kwota nie została opłacona przez beneficjenta).</a:t>
            </a:r>
          </a:p>
          <a:p>
            <a:pPr algn="just"/>
            <a:endParaRPr lang="pl-PL" dirty="0">
              <a:solidFill>
                <a:srgbClr val="C00000"/>
              </a:solidFill>
            </a:endParaRPr>
          </a:p>
          <a:p>
            <a:pPr algn="just"/>
            <a:r>
              <a:rPr lang="pl-PL" dirty="0">
                <a:solidFill>
                  <a:srgbClr val="C00000"/>
                </a:solidFill>
              </a:rPr>
              <a:t>Kwota wnioskowana do wypłaty </a:t>
            </a:r>
            <a:r>
              <a:rPr lang="pl-PL" dirty="0"/>
              <a:t>w ramach przedłożonego wniosku o płatność na rachunek bankowy wykonawcy jest wyższa niż "pozostało do zapłaty" na fakturze końcowej i jest równa </a:t>
            </a:r>
            <a:r>
              <a:rPr lang="pl-PL" dirty="0">
                <a:solidFill>
                  <a:srgbClr val="C00000"/>
                </a:solidFill>
              </a:rPr>
              <a:t>14807,91</a:t>
            </a:r>
            <a:r>
              <a:rPr lang="pl-PL" dirty="0"/>
              <a:t> zł (kwota faktury końcowej + różnica z </a:t>
            </a:r>
            <a:r>
              <a:rPr lang="pl-PL" dirty="0" err="1"/>
              <a:t>fv</a:t>
            </a:r>
            <a:r>
              <a:rPr lang="pl-PL" dirty="0"/>
              <a:t> zaliczkowej). </a:t>
            </a:r>
          </a:p>
          <a:p>
            <a:pPr algn="just"/>
            <a:endParaRPr lang="pl-PL" dirty="0"/>
          </a:p>
          <a:p>
            <a:pPr algn="just"/>
            <a:r>
              <a:rPr lang="pl-PL" dirty="0"/>
              <a:t>Możliwe rozwiązania: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l-PL" dirty="0"/>
              <a:t>Wykonawca po otrzymaniu niższej zaliczki może wystawić fakturę korygującą do faktury zaliczkowej obniżającą kwotę do kwoty uzyskanej kwoty netto – w tym przypadku 10275,42 zł (netto!)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l-PL" dirty="0"/>
              <a:t>Wykonawca może się zwrócić do beneficjenta o dopłacenie różnicy – VAT + brakująca kwota netto – następnie korekta wniosku o płatność i podział dopłaty pomiędzy wykonawcę a beneficjenta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l-PL" dirty="0"/>
              <a:t>Na fakturze końcowej uwzględnić niższą kwotę opłaconych środków (jeśli system nie umożliwia, tj. automatycznie obniża o pełną kwotę faktury zaliczkowej) taka informacja może się znaleźć np. w opisie faktury</a:t>
            </a:r>
          </a:p>
          <a:p>
            <a:r>
              <a:rPr lang="pl-PL" dirty="0"/>
              <a:t> 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  <p:grpSp>
        <p:nvGrpSpPr>
          <p:cNvPr id="3" name="Group 3"/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/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2" name="pole tekstowe 31">
            <a:extLst>
              <a:ext uri="{FF2B5EF4-FFF2-40B4-BE49-F238E27FC236}">
                <a16:creationId xmlns:a16="http://schemas.microsoft.com/office/drawing/2014/main" id="{B70A1D46-A1A7-04A0-8441-52124AB41B4A}"/>
              </a:ext>
            </a:extLst>
          </p:cNvPr>
          <p:cNvSpPr txBox="1"/>
          <p:nvPr/>
        </p:nvSpPr>
        <p:spPr>
          <a:xfrm>
            <a:off x="2279313" y="965249"/>
            <a:ext cx="109731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l-PL" sz="2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niezgodność kwoty do wypłaty z kwotą wnioskowaną</a:t>
            </a:r>
            <a:endParaRPr lang="pl-PL" sz="2800" dirty="0"/>
          </a:p>
        </p:txBody>
      </p:sp>
      <p:pic>
        <p:nvPicPr>
          <p:cNvPr id="30" name="Obraz 29">
            <a:extLst>
              <a:ext uri="{FF2B5EF4-FFF2-40B4-BE49-F238E27FC236}">
                <a16:creationId xmlns:a16="http://schemas.microsoft.com/office/drawing/2014/main" id="{4E5E4302-0167-F080-2F1B-B5943EDAE5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183" y="2933700"/>
            <a:ext cx="7302145" cy="534089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/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8" name="TextBox 28"/>
          <p:cNvSpPr txBox="1"/>
          <p:nvPr/>
        </p:nvSpPr>
        <p:spPr>
          <a:xfrm>
            <a:off x="10845065" y="2537195"/>
            <a:ext cx="6477000" cy="5539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pl-PL" sz="2400" dirty="0"/>
              <a:t>Wykonawca nie otrzymał wpłaty w terminie 60 dni, w związku z czym wyzerował fakturę zaliczkową         i wystawił nową po otrzymaniu przelewu.</a:t>
            </a:r>
          </a:p>
          <a:p>
            <a:pPr algn="just"/>
            <a:r>
              <a:rPr lang="pl-PL" sz="2400" dirty="0"/>
              <a:t> </a:t>
            </a:r>
          </a:p>
          <a:p>
            <a:pPr algn="just"/>
            <a:r>
              <a:rPr lang="pl-PL" sz="2400" dirty="0"/>
              <a:t>W takiej sytuacji stosujemy następujący schemat postępowania:</a:t>
            </a:r>
            <a:br>
              <a:rPr lang="pl-PL" sz="2400" dirty="0"/>
            </a:br>
            <a:r>
              <a:rPr lang="pl-PL" sz="2400" dirty="0"/>
              <a:t>1. Oświadczenie od wykonawcy, dlaczego wyzerowana została faktura stanowiąca podstawę do wypłaty zaliczki dla wykonawcy.</a:t>
            </a:r>
            <a:br>
              <a:rPr lang="pl-PL" sz="2400" dirty="0"/>
            </a:br>
            <a:r>
              <a:rPr lang="pl-PL" sz="2400" dirty="0"/>
              <a:t>2. Na fakturze końcowej powinny być wymienione wszystkie faktury, tj.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l-PL" sz="2400" dirty="0"/>
              <a:t>faktura zaliczkowa, która została dostarczona wraz z dyspozycją wypłaty zaliczki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l-PL" sz="2400" dirty="0"/>
              <a:t>faktura korygująca zerująca ww. fakturę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pl-PL" sz="2400" dirty="0"/>
              <a:t>nowa faktura zaliczkowa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452163" y="247529"/>
            <a:ext cx="12708723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pl-PL" sz="2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wyzerowane faktury zaliczkowej na podstawie której wypłacono zaliczkę – wariant 1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2" name="Obraz 31">
            <a:extLst>
              <a:ext uri="{FF2B5EF4-FFF2-40B4-BE49-F238E27FC236}">
                <a16:creationId xmlns:a16="http://schemas.microsoft.com/office/drawing/2014/main" id="{7EC52C9C-8DA6-4497-1986-445BD2C3ED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811" y="1184462"/>
            <a:ext cx="8517349" cy="807383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546042-D9CB-00BC-45E1-569F951B8D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C21CBB3-B5B7-7C03-0D8C-3B55D9C5A095}"/>
              </a:ext>
            </a:extLst>
          </p:cNvPr>
          <p:cNvSpPr/>
          <p:nvPr/>
        </p:nvSpPr>
        <p:spPr>
          <a:xfrm>
            <a:off x="9373506" y="2363268"/>
            <a:ext cx="8075271" cy="6410017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pPr algn="just"/>
            <a:r>
              <a:rPr lang="pl-PL" sz="2000" dirty="0"/>
              <a:t>Wykonawca nie otrzymał wpłaty w terminie oraz nie otrzymał kwoty VAT, w związku z czym wyzerował fakturę zaliczkową i wystawił nową po otrzymaniu przelewu, ale na faktycznie otrzymaną kwotę (bez uwzględnienia dopłaty Beneficjenta (netto stało się brutto).</a:t>
            </a:r>
          </a:p>
          <a:p>
            <a:pPr algn="just"/>
            <a:r>
              <a:rPr lang="pl-PL" sz="2000" dirty="0"/>
              <a:t> </a:t>
            </a:r>
          </a:p>
          <a:p>
            <a:pPr algn="just"/>
            <a:r>
              <a:rPr lang="pl-PL" sz="2000" dirty="0"/>
              <a:t>Zapłata kwoty VAT jest kwestią pomiędzy wykonawcą a beneficjentem, </a:t>
            </a:r>
            <a:r>
              <a:rPr lang="pl-PL" sz="2000" u="sng" dirty="0" err="1"/>
              <a:t>WFOŚiGW</a:t>
            </a:r>
            <a:r>
              <a:rPr lang="pl-PL" sz="2000" u="sng" dirty="0"/>
              <a:t> wypłaca</a:t>
            </a:r>
            <a:r>
              <a:rPr lang="pl-PL" sz="2000" dirty="0"/>
              <a:t> </a:t>
            </a:r>
            <a:r>
              <a:rPr lang="pl-PL" sz="2000" u="sng" dirty="0"/>
              <a:t>wyłącznie kwotę netto</a:t>
            </a:r>
            <a:r>
              <a:rPr lang="pl-PL" sz="2000" dirty="0"/>
              <a:t>, zgodnie z zasadami PPCP.</a:t>
            </a:r>
          </a:p>
          <a:p>
            <a:pPr algn="just"/>
            <a:r>
              <a:rPr lang="pl-PL" sz="2000" dirty="0"/>
              <a:t>Sytuacja, gdy kwota netto faktury zostaje obniżona po otrzymaniu przez wykonawcę zaliczki, stanowi naruszenie zasad PPCP.</a:t>
            </a:r>
          </a:p>
          <a:p>
            <a:pPr algn="just"/>
            <a:r>
              <a:rPr lang="pl-PL" sz="2000" dirty="0"/>
              <a:t> </a:t>
            </a:r>
          </a:p>
          <a:p>
            <a:pPr algn="just"/>
            <a:r>
              <a:rPr lang="pl-PL" sz="2000" dirty="0"/>
              <a:t>W takiej sytuacji stosujemy następujący schemat postępowania:</a:t>
            </a:r>
            <a:br>
              <a:rPr lang="pl-PL" sz="2000" dirty="0"/>
            </a:br>
            <a:r>
              <a:rPr lang="pl-PL" sz="2000" dirty="0"/>
              <a:t>1. Oświadczenie od wykonawcy, dlaczego</a:t>
            </a:r>
          </a:p>
          <a:p>
            <a:pPr lvl="0" algn="just"/>
            <a:r>
              <a:rPr lang="pl-PL" sz="2000" dirty="0"/>
              <a:t>a) została obniżona kwota faktury stanowiącej podstawę do wypłaty zaliczki dla wykonawcy</a:t>
            </a:r>
          </a:p>
          <a:p>
            <a:pPr algn="just"/>
            <a:r>
              <a:rPr lang="pl-PL" sz="2000" dirty="0"/>
              <a:t>lub </a:t>
            </a:r>
          </a:p>
          <a:p>
            <a:pPr algn="just"/>
            <a:r>
              <a:rPr lang="pl-PL" sz="2000" dirty="0"/>
              <a:t>b) dlaczego wyzerowano i wystawiono nową o obniżonej kwocie</a:t>
            </a:r>
          </a:p>
          <a:p>
            <a:pPr algn="just"/>
            <a:r>
              <a:rPr lang="pl-PL" sz="2000" dirty="0"/>
              <a:t>2. Na fakturze końcowej powinny być wymienione wszystkie faktury, tj. faktura zaliczkowa, która została dostarczona wraz z dyspozycją wypłaty zaliczki, faktura korygująca zerująca ww. fakturę/korygująca o kwotę VAT</a:t>
            </a:r>
          </a:p>
          <a:p>
            <a:pPr lvl="0" algn="just"/>
            <a:r>
              <a:rPr lang="pl-PL" sz="2000" dirty="0"/>
              <a:t>oraz ewentualna nowa faktura zaliczkowa, aby dało się powiązać </a:t>
            </a:r>
            <a:r>
              <a:rPr lang="pl-PL" sz="2000" dirty="0" err="1"/>
              <a:t>fv</a:t>
            </a:r>
            <a:r>
              <a:rPr lang="pl-PL" sz="2000" dirty="0"/>
              <a:t> końcową                z wypłaconą zaliczką.</a:t>
            </a:r>
          </a:p>
          <a:p>
            <a:pPr lvl="0"/>
            <a:endParaRPr lang="pl-PL" sz="2000" dirty="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53A7EFEA-BDB1-DCBA-54AD-B6E0C4DC9186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4FA61204-7F8D-91B8-49D1-1FDEBCBD229F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884F60E6-F6E1-0172-0645-7ADDB95BFD36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6933843C-15DD-14AA-8E30-7C82996FF9A6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0BEC5BD3-8F42-37DB-774D-1A7439E83585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024B68FE-E953-3E07-B74B-F8D04CED51FB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A8195634-B56C-4860-36FA-2F780C87C6D6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70B88B70-818D-3C34-6ADA-6DD06358B786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3D86F848-D400-8677-CA05-B3E993393A1E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3DC74EF5-6C06-2F23-FCD5-126405EB2E01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E7B5A368-A80F-A809-80A4-5A450D2AD159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F27AA8A8-06AA-6E5C-C3F0-0CEB4F5D98F8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EEC6D8C5-A4A0-0D7D-588E-40F27B8EAE09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3537FF76-8E47-898A-FAE8-B0793F26308F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36990EF6-169F-33B6-5525-9EBF9A88AC69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85385B8C-0060-9D33-B2B6-6E565DB4995D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9C69EC64-104D-9300-AB0B-E6B4BB35D191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C774BC58-0F4C-5694-BAC5-16EAC570E30B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8F47040A-3D7A-3B41-7EDA-C059D48E693F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7A08C544-D673-F351-6992-1653A6E7D43B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AAF56822-DB94-6822-8C3F-7303144CB124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B95904D6-2C1F-3C15-0548-907B45E2D022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05A168C5-69CB-5FDE-DB8D-907E4FD453A5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D8B0E0C3-2D3A-A6EC-48A6-4052542155DB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FCDA0B37-CEE7-10F8-B44A-BE33F9AF3FD4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F7CC09E1-C3BC-38AC-0E37-859AB6F2E082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81E62BC2-C8CB-6AF4-A01D-314D12EB31F7}"/>
              </a:ext>
            </a:extLst>
          </p:cNvPr>
          <p:cNvSpPr txBox="1"/>
          <p:nvPr/>
        </p:nvSpPr>
        <p:spPr>
          <a:xfrm>
            <a:off x="1693077" y="647701"/>
            <a:ext cx="11489523" cy="16286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pl-PL" sz="28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wyzerowane faktury zaliczkowej na podstawie której wypłacono zaliczkę – wariant 2</a:t>
            </a: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  <a:p>
            <a:pPr algn="l">
              <a:lnSpc>
                <a:spcPts val="6686"/>
              </a:lnSpc>
            </a:pPr>
            <a:endParaRPr lang="en-US" sz="5571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2" name="Obraz 31">
            <a:extLst>
              <a:ext uri="{FF2B5EF4-FFF2-40B4-BE49-F238E27FC236}">
                <a16:creationId xmlns:a16="http://schemas.microsoft.com/office/drawing/2014/main" id="{FF512C3A-93BB-9CA7-2BA6-3904FC68E4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129" y="1946121"/>
            <a:ext cx="7770471" cy="726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786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726730" y="2424301"/>
            <a:ext cx="6868193" cy="6248399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pPr algn="just"/>
            <a:r>
              <a:rPr lang="pl-PL" sz="2400" dirty="0"/>
              <a:t>Faktura końcowa rozlicza kwotę zaliczki w kwocie 29610,00 zł netto, nie uwzględniając korekty na kwotę -1610 zł netto, co powoduje różnicę w końcowej kwocie podlegającej rozliczeniu.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pPr algn="just"/>
            <a:endParaRPr lang="pl-PL" dirty="0"/>
          </a:p>
          <a:p>
            <a:pPr algn="just"/>
            <a:endParaRPr lang="pl-PL" dirty="0"/>
          </a:p>
          <a:p>
            <a:pPr algn="just"/>
            <a:endParaRPr lang="pl-PL" dirty="0"/>
          </a:p>
          <a:p>
            <a:pPr algn="just"/>
            <a:endParaRPr lang="pl-PL" dirty="0"/>
          </a:p>
          <a:p>
            <a:pPr algn="just"/>
            <a:endParaRPr lang="pl-PL" dirty="0"/>
          </a:p>
          <a:p>
            <a:pPr algn="just"/>
            <a:endParaRPr lang="pl-PL" dirty="0"/>
          </a:p>
          <a:p>
            <a:pPr algn="just"/>
            <a:endParaRPr lang="pl-PL" dirty="0"/>
          </a:p>
          <a:p>
            <a:pPr algn="just"/>
            <a:endParaRPr lang="pl-PL" dirty="0"/>
          </a:p>
          <a:p>
            <a:pPr algn="just"/>
            <a:endParaRPr lang="pl-PL" dirty="0"/>
          </a:p>
          <a:p>
            <a:pPr algn="just"/>
            <a:r>
              <a:rPr lang="pl-PL" sz="2400" dirty="0"/>
              <a:t>Uwzględnienie faktury korygującej w opisie nie rozwiązuje sprawy, ponieważ problem nie dotyczy kwoty do zapłaty, tylko kwoty podlegającej opodatkowaniu.</a:t>
            </a:r>
          </a:p>
          <a:p>
            <a:pPr algn="just"/>
            <a:endParaRPr lang="pl-PL" dirty="0"/>
          </a:p>
          <a:p>
            <a:endParaRPr lang="pl-PL" dirty="0"/>
          </a:p>
        </p:txBody>
      </p:sp>
      <p:grpSp>
        <p:nvGrpSpPr>
          <p:cNvPr id="3" name="Group 3"/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/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701735" y="336433"/>
            <a:ext cx="11641925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pl-PL" sz="4000" b="1" spc="55" dirty="0">
                <a:solidFill>
                  <a:srgbClr val="C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nieprawidłowe</a:t>
            </a:r>
            <a:r>
              <a:rPr lang="pl-PL" sz="40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rozliczenie korekt </a:t>
            </a:r>
          </a:p>
          <a:p>
            <a:pPr algn="ctr"/>
            <a:r>
              <a:rPr lang="pl-PL" sz="40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na fakturze końcowej - przykład</a:t>
            </a:r>
            <a:endParaRPr lang="en-US" sz="40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2" name="Obraz 31">
            <a:extLst>
              <a:ext uri="{FF2B5EF4-FFF2-40B4-BE49-F238E27FC236}">
                <a16:creationId xmlns:a16="http://schemas.microsoft.com/office/drawing/2014/main" id="{B48E1AE1-F7EF-46FC-C825-4B11F31016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116" y="1837497"/>
            <a:ext cx="7781393" cy="7313989"/>
          </a:xfrm>
          <a:prstGeom prst="rect">
            <a:avLst/>
          </a:prstGeom>
        </p:spPr>
      </p:pic>
      <p:pic>
        <p:nvPicPr>
          <p:cNvPr id="33" name="Obraz 32">
            <a:extLst>
              <a:ext uri="{FF2B5EF4-FFF2-40B4-BE49-F238E27FC236}">
                <a16:creationId xmlns:a16="http://schemas.microsoft.com/office/drawing/2014/main" id="{628FC4A0-24EA-3718-B7DA-3A28CF4DBC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8127" y="4109245"/>
            <a:ext cx="6697740" cy="288959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BECFD1-9264-43F1-1902-D3A6263D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CDE23A07-C80E-5BCE-4FBA-DAACF648315F}"/>
              </a:ext>
            </a:extLst>
          </p:cNvPr>
          <p:cNvSpPr/>
          <p:nvPr/>
        </p:nvSpPr>
        <p:spPr>
          <a:xfrm>
            <a:off x="11445137" y="2085975"/>
            <a:ext cx="5149785" cy="6586726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pPr algn="just"/>
            <a:r>
              <a:rPr lang="pl-PL" sz="2400" b="1" dirty="0"/>
              <a:t>Wnioski: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dirty="0"/>
              <a:t>Faktura korygująca nie może być powieleniem pierwotnej faktury, której dotyczy, zawierającej zmienione dane.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l-PL" dirty="0"/>
          </a:p>
          <a:p>
            <a:pPr algn="just"/>
            <a:r>
              <a:rPr lang="pl-PL" b="1" dirty="0"/>
              <a:t>Nie przedrukowujemy faktur </a:t>
            </a:r>
            <a:r>
              <a:rPr lang="pl-PL" dirty="0"/>
              <a:t>- jeśli faktura trafiła do obiegu, tj. beneficjenta, </a:t>
            </a:r>
            <a:r>
              <a:rPr lang="pl-PL" dirty="0" err="1"/>
              <a:t>WFOŚiGW</a:t>
            </a:r>
            <a:r>
              <a:rPr lang="pl-PL" dirty="0"/>
              <a:t> – podlega korekcie zgodnie z Art.  106j.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l-PL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l-PL" dirty="0"/>
              <a:t>W przypadku zwiększenia/zmniejszenia kwot netto/VAT/brutto konieczne jest wykazanie stanu przed, stanu po oraz różnicy w kwocie pomiędzy kwotą faktury korygowanej a kwotą po korekcie. W powyższym przypadku jest to kwota na plus (+./kwota do zapłaty), w przypadku gdy kwota ulega pomniejszeniu na minus (-/kwota do zwrotu).</a:t>
            </a:r>
          </a:p>
          <a:p>
            <a:pPr algn="just"/>
            <a:endParaRPr lang="pl-PL" dirty="0"/>
          </a:p>
          <a:p>
            <a:endParaRPr lang="pl-PL" dirty="0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E784BBDA-969E-3D5E-AD80-F4583FAF34E4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5341641B-0DF5-7E9E-C8C0-271A0E10BE0D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66C721BA-9483-8B58-E09B-87DFB5BCCFFB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57A21A7F-6018-4967-F726-CDDD6BF132E9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76E3C346-4B7B-32A2-1280-E761B815F7CC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9CBA9294-F767-3AE3-49E8-0D7669F58987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92268850-F065-C5E9-29C9-8B79B11035D3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BECB0363-3432-4CF8-EC62-284FF68FE35D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3511A49F-2480-7089-DF70-D952B65A80B3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03D2FF23-1D53-0E85-2767-80E648D7C4F8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99A15A8A-E580-E876-C103-932C32C9E6A0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EB669703-BA47-ED87-6E20-432957E8C4E4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B20F409B-5EE0-821E-E8D5-8EC834D1231F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F142DD8C-03B5-1CBD-B268-93A084DBE6C9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DAA0AAA5-606E-5F8C-E9C4-BCA1B061A357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2F9658D7-517B-284C-DF05-C3F355826C78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421D320D-0BC1-B191-9174-C8E6934B507E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B9AC49EA-12D9-609F-CBB7-C75621AC6DDC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657FDB8A-8C00-56E6-E2B4-2B665F3FE4CB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18ED6108-3D44-8796-B6AD-654D55F6D5CD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BD426708-1098-18C5-5559-B147B4F41C45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A1DA4837-3031-1F3D-1B49-E0184460199E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236308E9-D498-694B-A95B-AA6E68053780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92EEB9A5-37E2-4529-0D4B-889BDD055E56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72BC7660-4D10-2DD1-5101-274E8C32C3E2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8" name="TextBox 28">
            <a:extLst>
              <a:ext uri="{FF2B5EF4-FFF2-40B4-BE49-F238E27FC236}">
                <a16:creationId xmlns:a16="http://schemas.microsoft.com/office/drawing/2014/main" id="{5DB05F4E-9A3D-FD5F-9860-9DA8B697F579}"/>
              </a:ext>
            </a:extLst>
          </p:cNvPr>
          <p:cNvSpPr txBox="1"/>
          <p:nvPr/>
        </p:nvSpPr>
        <p:spPr>
          <a:xfrm>
            <a:off x="1693078" y="2085975"/>
            <a:ext cx="8898204" cy="65511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pl-PL" dirty="0"/>
              <a:t>Art.  106j. [Faktura korygująca]</a:t>
            </a:r>
          </a:p>
          <a:p>
            <a:r>
              <a:rPr lang="pl-PL" dirty="0"/>
              <a:t>1.  W przypadku gdy po wystawieniu faktury:</a:t>
            </a:r>
          </a:p>
          <a:p>
            <a:r>
              <a:rPr lang="pl-PL" dirty="0"/>
              <a:t>1) podstawa opodatkowania lub kwota podatku wskazana w fakturze uległa zmianie,</a:t>
            </a:r>
          </a:p>
          <a:p>
            <a:r>
              <a:rPr lang="pl-PL" dirty="0"/>
              <a:t>2) (uchylony),</a:t>
            </a:r>
          </a:p>
          <a:p>
            <a:r>
              <a:rPr lang="pl-PL" dirty="0"/>
              <a:t>3) dokonano zwrotu podatnikowi towarów i opakowań,</a:t>
            </a:r>
          </a:p>
          <a:p>
            <a:r>
              <a:rPr lang="pl-PL" dirty="0"/>
              <a:t>4) dokonano zwrotu nabywcy całości lub części zapłaty, o której mowa w art. 106b ust. 1 pkt 4,</a:t>
            </a:r>
          </a:p>
          <a:p>
            <a:r>
              <a:rPr lang="pl-PL" dirty="0"/>
              <a:t>5) stwierdzono pomyłkę w jakiejkolwiek pozycji faktury,</a:t>
            </a:r>
          </a:p>
          <a:p>
            <a:pPr marL="285750" indent="-285750">
              <a:buFontTx/>
              <a:buChar char="-"/>
            </a:pPr>
            <a:r>
              <a:rPr lang="pl-PL" dirty="0"/>
              <a:t>podatnik wystawia fakturę korygującą</a:t>
            </a:r>
          </a:p>
          <a:p>
            <a:pPr marL="457200" indent="-457200">
              <a:buFontTx/>
              <a:buChar char="-"/>
            </a:pPr>
            <a:endParaRPr lang="pl-PL" sz="2971" spc="29" dirty="0">
              <a:solidFill>
                <a:srgbClr val="000000"/>
              </a:solidFill>
              <a:latin typeface="Futura"/>
              <a:ea typeface="Futura"/>
              <a:cs typeface="Futura"/>
              <a:sym typeface="Futura"/>
            </a:endParaRPr>
          </a:p>
          <a:p>
            <a:r>
              <a:rPr lang="pl-PL" dirty="0"/>
              <a:t>2.  Faktura korygująca powinna zawierać:</a:t>
            </a:r>
          </a:p>
          <a:p>
            <a:r>
              <a:rPr lang="pl-PL" dirty="0"/>
              <a:t>1) (uchylony);</a:t>
            </a:r>
          </a:p>
          <a:p>
            <a:r>
              <a:rPr lang="pl-PL" dirty="0"/>
              <a:t>2) </a:t>
            </a:r>
            <a:r>
              <a:rPr lang="pl-PL" b="1" dirty="0"/>
              <a:t>numer kolejny oraz datę jej wystawienia</a:t>
            </a:r>
            <a:r>
              <a:rPr lang="pl-PL" dirty="0"/>
              <a:t>;</a:t>
            </a:r>
          </a:p>
          <a:p>
            <a:r>
              <a:rPr lang="pl-PL" dirty="0"/>
              <a:t>2a) </a:t>
            </a:r>
            <a:r>
              <a:rPr lang="pl-PL" b="1" dirty="0"/>
              <a:t>numer identyfikujący </a:t>
            </a:r>
            <a:r>
              <a:rPr lang="pl-PL" dirty="0"/>
              <a:t>w Krajowym Systemie e-Faktur </a:t>
            </a:r>
            <a:r>
              <a:rPr lang="pl-PL" b="1" dirty="0"/>
              <a:t>fakturę, której dotyczy faktura korygująca</a:t>
            </a:r>
            <a:r>
              <a:rPr lang="pl-PL" dirty="0"/>
              <a:t>, z wyjątkiem faktur korygujących wystawianych do faktur, dla których nie został nadany numer identyfikujący w Krajowym Systemie e-Faktur;</a:t>
            </a:r>
          </a:p>
          <a:p>
            <a:r>
              <a:rPr lang="pl-PL" dirty="0"/>
              <a:t>3) dane zawarte w fakturze, której dotyczy faktura korygująca:</a:t>
            </a:r>
          </a:p>
          <a:p>
            <a:r>
              <a:rPr lang="pl-PL" dirty="0"/>
              <a:t>a) określone w art. 106e ust. 1 pkt 1-5,</a:t>
            </a:r>
          </a:p>
          <a:p>
            <a:r>
              <a:rPr lang="pl-PL" dirty="0"/>
              <a:t>b) nazwę (rodzaj) towaru lub usługi objętych korektą;</a:t>
            </a:r>
          </a:p>
          <a:p>
            <a:r>
              <a:rPr lang="pl-PL" dirty="0"/>
              <a:t>4) (uchylony);</a:t>
            </a:r>
          </a:p>
          <a:p>
            <a:r>
              <a:rPr lang="pl-PL" dirty="0"/>
              <a:t>5) jeżeli korekta wpływa na zmianę podstawy opodatkowania lub kwoty podatku należnego - odpowiednio </a:t>
            </a:r>
            <a:r>
              <a:rPr lang="pl-PL" b="1" dirty="0"/>
              <a:t>kwotę korekty podstawy opodatkowania </a:t>
            </a:r>
            <a:r>
              <a:rPr lang="pl-PL" dirty="0"/>
              <a:t>lub kwotę korekty podatku należnego z podziałem na kwoty dotyczące poszczególnych stawek podatku i sprzedaży zwolnionej;</a:t>
            </a:r>
          </a:p>
          <a:p>
            <a:r>
              <a:rPr lang="pl-PL" dirty="0"/>
              <a:t>6) w przypadkach innych niż wskazane w pkt 5 - prawidłową treść korygowanych pozycji.</a:t>
            </a:r>
            <a:endParaRPr lang="en-US" sz="2971" b="1" spc="29" dirty="0">
              <a:solidFill>
                <a:srgbClr val="000000"/>
              </a:solidFill>
              <a:latin typeface="Futura"/>
              <a:ea typeface="Futura"/>
              <a:cs typeface="Futura"/>
              <a:sym typeface="Futura"/>
            </a:endParaRPr>
          </a:p>
        </p:txBody>
      </p:sp>
      <p:sp>
        <p:nvSpPr>
          <p:cNvPr id="29" name="TextBox 29">
            <a:extLst>
              <a:ext uri="{FF2B5EF4-FFF2-40B4-BE49-F238E27FC236}">
                <a16:creationId xmlns:a16="http://schemas.microsoft.com/office/drawing/2014/main" id="{47C2DA9A-B363-6F49-8CDB-DABC1D4CB77E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FF2E42DF-F7DE-0CB5-1C23-4C879E6A35CB}"/>
              </a:ext>
            </a:extLst>
          </p:cNvPr>
          <p:cNvSpPr txBox="1"/>
          <p:nvPr/>
        </p:nvSpPr>
        <p:spPr>
          <a:xfrm>
            <a:off x="1693076" y="723900"/>
            <a:ext cx="9355924" cy="7341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pl-PL" sz="40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Faktura korygująca</a:t>
            </a:r>
            <a:endParaRPr lang="en-US" sz="40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</p:spTree>
    <p:extLst>
      <p:ext uri="{BB962C8B-B14F-4D97-AF65-F5344CB8AC3E}">
        <p14:creationId xmlns:p14="http://schemas.microsoft.com/office/powerpoint/2010/main" val="24801749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8C8DE8-2917-E72D-238E-CA2410C1A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F9771BDC-BA2A-6E64-EDC4-D85C1FFA74C5}"/>
              </a:ext>
            </a:extLst>
          </p:cNvPr>
          <p:cNvSpPr/>
          <p:nvPr/>
        </p:nvSpPr>
        <p:spPr>
          <a:xfrm>
            <a:off x="18702766" y="2033812"/>
            <a:ext cx="10488495" cy="14268069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C152A3BF-B6D1-7C39-D3E5-5745B770ED78}"/>
              </a:ext>
            </a:extLst>
          </p:cNvPr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658B60FE-50AC-96C1-B7BA-A2E6016C6809}"/>
                </a:ext>
              </a:extLst>
            </p:cNvPr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69D390CB-FE43-4E4A-A6A6-38479D69E85C}"/>
                </a:ext>
              </a:extLst>
            </p:cNvPr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18E2AD5F-2142-366D-9388-6787DEFC05C9}"/>
              </a:ext>
            </a:extLst>
          </p:cNvPr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777A77BE-304B-5D3E-ADD0-9B6218159F67}"/>
                </a:ext>
              </a:extLst>
            </p:cNvPr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1D3EC628-0523-F9DF-135D-2F94C535215B}"/>
                </a:ext>
              </a:extLst>
            </p:cNvPr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73E0F2F8-5AE1-88C3-C8B6-42B63F4BB122}"/>
              </a:ext>
            </a:extLst>
          </p:cNvPr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981AAF57-40CA-4E5D-E5BF-3DB96D4D9709}"/>
                </a:ext>
              </a:extLst>
            </p:cNvPr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A8C0B13E-8F25-C8A7-1743-8362DDB48522}"/>
                </a:ext>
              </a:extLst>
            </p:cNvPr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>
            <a:extLst>
              <a:ext uri="{FF2B5EF4-FFF2-40B4-BE49-F238E27FC236}">
                <a16:creationId xmlns:a16="http://schemas.microsoft.com/office/drawing/2014/main" id="{8E552764-0606-688D-A0C0-A4358191E553}"/>
              </a:ext>
            </a:extLst>
          </p:cNvPr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BD1ABCEF-9202-D507-7511-F1995539465A}"/>
              </a:ext>
            </a:extLst>
          </p:cNvPr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0F6B8984-D3AA-4A58-182E-DD4C40C6D8E9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25DB1934-9B04-D694-0744-356EF0B4C416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9560D6A7-F01C-571F-CEC3-9D028D439D80}"/>
              </a:ext>
            </a:extLst>
          </p:cNvPr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5B7561A9-3D06-07EF-BF68-8659F9E10F3F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40A5A56D-BF0C-80F5-124F-66F8926C7FF4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id="{656DAA9B-4063-45DE-AB48-1B9513568AB7}"/>
              </a:ext>
            </a:extLst>
          </p:cNvPr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9A5A55A4-8CCE-2C10-1CBF-BD700CA984B3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>
              <a:extLst>
                <a:ext uri="{FF2B5EF4-FFF2-40B4-BE49-F238E27FC236}">
                  <a16:creationId xmlns:a16="http://schemas.microsoft.com/office/drawing/2014/main" id="{61550768-94F1-AC62-6A68-EE4E7A42B544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>
            <a:extLst>
              <a:ext uri="{FF2B5EF4-FFF2-40B4-BE49-F238E27FC236}">
                <a16:creationId xmlns:a16="http://schemas.microsoft.com/office/drawing/2014/main" id="{F2DE440C-403C-F135-2C5F-DD2F4DA85A79}"/>
              </a:ext>
            </a:extLst>
          </p:cNvPr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CBBBAE4F-A637-3F1F-208D-7FF4923A265E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>
              <a:extLst>
                <a:ext uri="{FF2B5EF4-FFF2-40B4-BE49-F238E27FC236}">
                  <a16:creationId xmlns:a16="http://schemas.microsoft.com/office/drawing/2014/main" id="{C3E3A483-54B9-064F-7310-43F61D10FF33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>
            <a:extLst>
              <a:ext uri="{FF2B5EF4-FFF2-40B4-BE49-F238E27FC236}">
                <a16:creationId xmlns:a16="http://schemas.microsoft.com/office/drawing/2014/main" id="{03B923E1-E980-9AFB-41A2-E150C016095A}"/>
              </a:ext>
            </a:extLst>
          </p:cNvPr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87DFD82C-3AF4-B472-0C9A-146CAD491F5F}"/>
                </a:ext>
              </a:extLst>
            </p:cNvPr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>
              <a:extLst>
                <a:ext uri="{FF2B5EF4-FFF2-40B4-BE49-F238E27FC236}">
                  <a16:creationId xmlns:a16="http://schemas.microsoft.com/office/drawing/2014/main" id="{730C6745-F28B-0166-4DDE-E841B09A322F}"/>
                </a:ext>
              </a:extLst>
            </p:cNvPr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>
            <a:extLst>
              <a:ext uri="{FF2B5EF4-FFF2-40B4-BE49-F238E27FC236}">
                <a16:creationId xmlns:a16="http://schemas.microsoft.com/office/drawing/2014/main" id="{9A4E9373-ADD1-D632-12B0-1CFE9162C82E}"/>
              </a:ext>
            </a:extLst>
          </p:cNvPr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Fundusz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Ochrony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Środowiska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i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Gospodarki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Wodnej</a:t>
            </a:r>
            <a:r>
              <a:rPr lang="en-US" sz="1737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 w </a:t>
            </a:r>
            <a:r>
              <a:rPr lang="en-US" sz="1737" b="1" dirty="0" err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Krakowie</a:t>
            </a:r>
            <a:endParaRPr lang="en-US" sz="1737" b="1" dirty="0">
              <a:solidFill>
                <a:srgbClr val="000000"/>
              </a:solidFill>
              <a:latin typeface="Futura Bold"/>
              <a:ea typeface="Futura Bold"/>
              <a:cs typeface="Futura Bold"/>
              <a:sym typeface="Futura Bold"/>
            </a:endParaRPr>
          </a:p>
        </p:txBody>
      </p:sp>
      <p:sp>
        <p:nvSpPr>
          <p:cNvPr id="30" name="TextBox 30">
            <a:extLst>
              <a:ext uri="{FF2B5EF4-FFF2-40B4-BE49-F238E27FC236}">
                <a16:creationId xmlns:a16="http://schemas.microsoft.com/office/drawing/2014/main" id="{B2FDD4A0-5BFE-D1AC-51CD-6F1526C22998}"/>
              </a:ext>
            </a:extLst>
          </p:cNvPr>
          <p:cNvSpPr txBox="1"/>
          <p:nvPr/>
        </p:nvSpPr>
        <p:spPr>
          <a:xfrm>
            <a:off x="2720921" y="555305"/>
            <a:ext cx="11668099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pl-PL" sz="3600" b="1" spc="55" dirty="0">
                <a:solidFill>
                  <a:srgbClr val="C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nieprawidłowo</a:t>
            </a:r>
            <a:r>
              <a:rPr lang="pl-PL" sz="36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wystawiona faktura korygująca - przykład</a:t>
            </a:r>
            <a:endParaRPr lang="en-US" sz="36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1" name="Obraz 30">
            <a:extLst>
              <a:ext uri="{FF2B5EF4-FFF2-40B4-BE49-F238E27FC236}">
                <a16:creationId xmlns:a16="http://schemas.microsoft.com/office/drawing/2014/main" id="{4FF498FC-7B11-E307-CF28-1D6E9114FC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656" y="2324714"/>
            <a:ext cx="7980440" cy="5869283"/>
          </a:xfrm>
          <a:prstGeom prst="rect">
            <a:avLst/>
          </a:prstGeom>
        </p:spPr>
      </p:pic>
      <p:pic>
        <p:nvPicPr>
          <p:cNvPr id="33" name="Obraz 32">
            <a:extLst>
              <a:ext uri="{FF2B5EF4-FFF2-40B4-BE49-F238E27FC236}">
                <a16:creationId xmlns:a16="http://schemas.microsoft.com/office/drawing/2014/main" id="{FC2200BB-B269-B716-408A-462DFFFE5C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037" y="2309504"/>
            <a:ext cx="7980440" cy="5869283"/>
          </a:xfrm>
          <a:prstGeom prst="rect">
            <a:avLst/>
          </a:prstGeom>
        </p:spPr>
      </p:pic>
      <p:sp>
        <p:nvSpPr>
          <p:cNvPr id="35" name="pole tekstowe 34">
            <a:extLst>
              <a:ext uri="{FF2B5EF4-FFF2-40B4-BE49-F238E27FC236}">
                <a16:creationId xmlns:a16="http://schemas.microsoft.com/office/drawing/2014/main" id="{1EE81F53-93F8-2359-5198-5E2BBE69D6D0}"/>
              </a:ext>
            </a:extLst>
          </p:cNvPr>
          <p:cNvSpPr txBox="1"/>
          <p:nvPr/>
        </p:nvSpPr>
        <p:spPr>
          <a:xfrm rot="10800000" flipV="1">
            <a:off x="1615036" y="8457732"/>
            <a:ext cx="121771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400" dirty="0"/>
              <a:t>Nie wykazano kwoty korekty podstawy opodatkowania i kwoty korekty podatku należnego </a:t>
            </a:r>
          </a:p>
        </p:txBody>
      </p:sp>
    </p:spTree>
    <p:extLst>
      <p:ext uri="{BB962C8B-B14F-4D97-AF65-F5344CB8AC3E}">
        <p14:creationId xmlns:p14="http://schemas.microsoft.com/office/powerpoint/2010/main" val="26421504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180424" y="114300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/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/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TextBox 29"/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2787150" y="435354"/>
            <a:ext cx="10287001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pl-PL" sz="3600" b="1" spc="55" dirty="0">
                <a:solidFill>
                  <a:srgbClr val="86AE81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prawidłowo</a:t>
            </a:r>
            <a:r>
              <a:rPr lang="pl-PL" sz="36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 wystawiona faktura korygująca - przykład</a:t>
            </a:r>
            <a:endParaRPr lang="en-US" sz="36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pic>
        <p:nvPicPr>
          <p:cNvPr id="31" name="Obraz 30">
            <a:extLst>
              <a:ext uri="{FF2B5EF4-FFF2-40B4-BE49-F238E27FC236}">
                <a16:creationId xmlns:a16="http://schemas.microsoft.com/office/drawing/2014/main" id="{49097526-AD34-3E76-9E4D-4487B6BC47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384" y="2318870"/>
            <a:ext cx="8022230" cy="6599078"/>
          </a:xfrm>
          <a:prstGeom prst="rect">
            <a:avLst/>
          </a:prstGeom>
        </p:spPr>
      </p:pic>
      <p:pic>
        <p:nvPicPr>
          <p:cNvPr id="35" name="Obraz 34">
            <a:extLst>
              <a:ext uri="{FF2B5EF4-FFF2-40B4-BE49-F238E27FC236}">
                <a16:creationId xmlns:a16="http://schemas.microsoft.com/office/drawing/2014/main" id="{2D6FEEB1-F8E6-6FB2-00EA-FF118D4F70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35" y="2634118"/>
            <a:ext cx="8805379" cy="596858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C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953876" y="-223457"/>
            <a:ext cx="7941289" cy="12030692"/>
          </a:xfrm>
          <a:custGeom>
            <a:avLst/>
            <a:gdLst/>
            <a:ahLst/>
            <a:cxnLst/>
            <a:rect l="l" t="t" r="r" b="b"/>
            <a:pathLst>
              <a:path w="7941289" h="12030692">
                <a:moveTo>
                  <a:pt x="0" y="0"/>
                </a:moveTo>
                <a:lnTo>
                  <a:pt x="7941289" y="0"/>
                </a:lnTo>
                <a:lnTo>
                  <a:pt x="7941289" y="12030692"/>
                </a:lnTo>
                <a:lnTo>
                  <a:pt x="0" y="1203069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4999"/>
            </a:blip>
            <a:stretch>
              <a:fillRect r="-114385"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3" name="Group 3"/>
          <p:cNvGrpSpPr/>
          <p:nvPr/>
        </p:nvGrpSpPr>
        <p:grpSpPr>
          <a:xfrm>
            <a:off x="14823126" y="-1610783"/>
            <a:ext cx="4533191" cy="3890423"/>
            <a:chOff x="0" y="0"/>
            <a:chExt cx="1193927" cy="102463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088333" y="9353550"/>
            <a:ext cx="12451912" cy="47625"/>
            <a:chOff x="0" y="0"/>
            <a:chExt cx="3279516" cy="1254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79516" cy="12543"/>
            </a:xfrm>
            <a:custGeom>
              <a:avLst/>
              <a:gdLst/>
              <a:ahLst/>
              <a:cxnLst/>
              <a:rect l="l" t="t" r="r" b="b"/>
              <a:pathLst>
                <a:path w="3279516" h="12543">
                  <a:moveTo>
                    <a:pt x="6272" y="0"/>
                  </a:moveTo>
                  <a:lnTo>
                    <a:pt x="3273244" y="0"/>
                  </a:lnTo>
                  <a:cubicBezTo>
                    <a:pt x="3274907" y="0"/>
                    <a:pt x="3276503" y="661"/>
                    <a:pt x="3277679" y="1837"/>
                  </a:cubicBezTo>
                  <a:cubicBezTo>
                    <a:pt x="3278855" y="3013"/>
                    <a:pt x="3279516" y="4608"/>
                    <a:pt x="3279516" y="6272"/>
                  </a:cubicBezTo>
                  <a:lnTo>
                    <a:pt x="3279516" y="6272"/>
                  </a:lnTo>
                  <a:cubicBezTo>
                    <a:pt x="3279516" y="7935"/>
                    <a:pt x="3278855" y="9530"/>
                    <a:pt x="3277679" y="10706"/>
                  </a:cubicBezTo>
                  <a:cubicBezTo>
                    <a:pt x="3276503" y="11882"/>
                    <a:pt x="3274907" y="12543"/>
                    <a:pt x="3273244" y="12543"/>
                  </a:cubicBezTo>
                  <a:lnTo>
                    <a:pt x="6272" y="12543"/>
                  </a:lnTo>
                  <a:cubicBezTo>
                    <a:pt x="4608" y="12543"/>
                    <a:pt x="3013" y="11882"/>
                    <a:pt x="1837" y="10706"/>
                  </a:cubicBezTo>
                  <a:cubicBezTo>
                    <a:pt x="661" y="9530"/>
                    <a:pt x="0" y="7935"/>
                    <a:pt x="0" y="6272"/>
                  </a:cubicBezTo>
                  <a:lnTo>
                    <a:pt x="0" y="6272"/>
                  </a:lnTo>
                  <a:cubicBezTo>
                    <a:pt x="0" y="4608"/>
                    <a:pt x="661" y="3013"/>
                    <a:pt x="1837" y="1837"/>
                  </a:cubicBezTo>
                  <a:cubicBezTo>
                    <a:pt x="3013" y="661"/>
                    <a:pt x="4608" y="0"/>
                    <a:pt x="627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3279516" cy="506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4982105" y="0"/>
            <a:ext cx="3139608" cy="2218607"/>
          </a:xfrm>
          <a:custGeom>
            <a:avLst/>
            <a:gdLst/>
            <a:ahLst/>
            <a:cxnLst/>
            <a:rect l="l" t="t" r="r" b="b"/>
            <a:pathLst>
              <a:path w="3139608" h="2218607">
                <a:moveTo>
                  <a:pt x="0" y="0"/>
                </a:moveTo>
                <a:lnTo>
                  <a:pt x="3139607" y="0"/>
                </a:lnTo>
                <a:lnTo>
                  <a:pt x="3139607" y="2218607"/>
                </a:lnTo>
                <a:lnTo>
                  <a:pt x="0" y="22186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3" name="Group 13"/>
          <p:cNvGrpSpPr/>
          <p:nvPr/>
        </p:nvGrpSpPr>
        <p:grpSpPr>
          <a:xfrm>
            <a:off x="3847767" y="9981438"/>
            <a:ext cx="2834707" cy="1502930"/>
            <a:chOff x="0" y="0"/>
            <a:chExt cx="746589" cy="39583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787249" y="9981438"/>
            <a:ext cx="2834707" cy="1502930"/>
            <a:chOff x="0" y="0"/>
            <a:chExt cx="746589" cy="395834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9726730" y="9981438"/>
            <a:ext cx="2834707" cy="1502930"/>
            <a:chOff x="0" y="0"/>
            <a:chExt cx="746589" cy="395834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666212" y="9981438"/>
            <a:ext cx="2834707" cy="1502930"/>
            <a:chOff x="0" y="0"/>
            <a:chExt cx="746589" cy="395834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15605693" y="9981438"/>
            <a:ext cx="2834707" cy="1502930"/>
            <a:chOff x="0" y="0"/>
            <a:chExt cx="746589" cy="395834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746589" cy="395834"/>
            </a:xfrm>
            <a:custGeom>
              <a:avLst/>
              <a:gdLst/>
              <a:ahLst/>
              <a:cxnLst/>
              <a:rect l="l" t="t" r="r" b="b"/>
              <a:pathLst>
                <a:path w="746589" h="395834">
                  <a:moveTo>
                    <a:pt x="54622" y="0"/>
                  </a:moveTo>
                  <a:lnTo>
                    <a:pt x="691967" y="0"/>
                  </a:lnTo>
                  <a:cubicBezTo>
                    <a:pt x="706454" y="0"/>
                    <a:pt x="720347" y="5755"/>
                    <a:pt x="730591" y="15999"/>
                  </a:cubicBezTo>
                  <a:cubicBezTo>
                    <a:pt x="740835" y="26242"/>
                    <a:pt x="746589" y="40136"/>
                    <a:pt x="746589" y="54622"/>
                  </a:cubicBezTo>
                  <a:lnTo>
                    <a:pt x="746589" y="341211"/>
                  </a:lnTo>
                  <a:cubicBezTo>
                    <a:pt x="746589" y="355698"/>
                    <a:pt x="740835" y="369591"/>
                    <a:pt x="730591" y="379835"/>
                  </a:cubicBezTo>
                  <a:cubicBezTo>
                    <a:pt x="720347" y="390079"/>
                    <a:pt x="706454" y="395834"/>
                    <a:pt x="691967" y="395834"/>
                  </a:cubicBezTo>
                  <a:lnTo>
                    <a:pt x="54622" y="395834"/>
                  </a:lnTo>
                  <a:cubicBezTo>
                    <a:pt x="40136" y="395834"/>
                    <a:pt x="26242" y="390079"/>
                    <a:pt x="15999" y="379835"/>
                  </a:cubicBezTo>
                  <a:cubicBezTo>
                    <a:pt x="5755" y="369591"/>
                    <a:pt x="0" y="355698"/>
                    <a:pt x="0" y="341211"/>
                  </a:cubicBezTo>
                  <a:lnTo>
                    <a:pt x="0" y="54622"/>
                  </a:lnTo>
                  <a:cubicBezTo>
                    <a:pt x="0" y="40136"/>
                    <a:pt x="5755" y="26242"/>
                    <a:pt x="15999" y="15999"/>
                  </a:cubicBezTo>
                  <a:cubicBezTo>
                    <a:pt x="26242" y="5755"/>
                    <a:pt x="40136" y="0"/>
                    <a:pt x="54622" y="0"/>
                  </a:cubicBezTo>
                  <a:close/>
                </a:path>
              </a:pathLst>
            </a:custGeom>
            <a:solidFill>
              <a:srgbClr val="88B9C5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-38100"/>
              <a:ext cx="746589" cy="43393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8" name="TextBox 28"/>
          <p:cNvSpPr txBox="1"/>
          <p:nvPr/>
        </p:nvSpPr>
        <p:spPr>
          <a:xfrm>
            <a:off x="1693077" y="3289290"/>
            <a:ext cx="14994723" cy="51706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pl-PL" sz="2400" dirty="0"/>
              <a:t>Nota korygująca </a:t>
            </a:r>
            <a:r>
              <a:rPr lang="pl-PL" sz="2400" u="sng" dirty="0"/>
              <a:t>służy jedynie do prostowania błędów formalnych, </a:t>
            </a:r>
          </a:p>
          <a:p>
            <a:pPr algn="just"/>
            <a:r>
              <a:rPr lang="pl-PL" sz="2400" u="sng" dirty="0"/>
              <a:t>np. literówek</a:t>
            </a:r>
            <a:r>
              <a:rPr lang="pl-PL" sz="2400" dirty="0"/>
              <a:t> w danych stron, NIP-u, daty czy numeru faktury.</a:t>
            </a:r>
          </a:p>
          <a:p>
            <a:pPr algn="just"/>
            <a:endParaRPr lang="pl-PL" sz="2400" dirty="0"/>
          </a:p>
          <a:p>
            <a:pPr algn="just"/>
            <a:endParaRPr lang="pl-PL" sz="2400" dirty="0"/>
          </a:p>
          <a:p>
            <a:pPr algn="just"/>
            <a:r>
              <a:rPr lang="pl-PL" sz="2400" dirty="0"/>
              <a:t>Notą korygującą </a:t>
            </a:r>
            <a:r>
              <a:rPr lang="pl-PL" sz="2400" u="sng" dirty="0"/>
              <a:t>nie wolno poprawiać danych mających wpływ na rozliczenia podatkowe</a:t>
            </a:r>
            <a:r>
              <a:rPr lang="pl-PL" sz="2400" dirty="0"/>
              <a:t> i podstawę opodatkowania, takich jak: miara i ilość towarów/usług, cena jednostkowa netto, wartość sprzedaży netto, stawka podatku, suma wartości sprzedaży netto, kwota podatku VAT, kwota należności ogółem, ani rabaty (chyba że są w cenie jednostkowej), </a:t>
            </a:r>
            <a:r>
              <a:rPr lang="pl-PL" sz="2400" u="sng" dirty="0"/>
              <a:t>a także błędnie określonego nabywcy/sprzedawcy</a:t>
            </a:r>
            <a:r>
              <a:rPr lang="pl-PL" sz="2400" dirty="0"/>
              <a:t>, ponieważ to wymaga wystawienia faktury korygującej, którą wystawia sprzedawca.  </a:t>
            </a:r>
          </a:p>
          <a:p>
            <a:pPr algn="just"/>
            <a:endParaRPr lang="pl-PL" sz="2400" dirty="0"/>
          </a:p>
          <a:p>
            <a:pPr algn="just"/>
            <a:r>
              <a:rPr lang="pl-PL" sz="2400" b="1" dirty="0">
                <a:solidFill>
                  <a:srgbClr val="C00000"/>
                </a:solidFill>
              </a:rPr>
              <a:t>UWAGA! </a:t>
            </a:r>
            <a:r>
              <a:rPr lang="pl-PL" sz="2400" dirty="0"/>
              <a:t>Od 1 lutego 2026 r. przepisy regulujące możliwość i zasady korygowania niektórych danych notą korygującą zostały uchylone. Od tego dnia nabywcy nie mają już możliwości wystawiania not korygujących nawet jeżeli obowiązek wystawiania faktur w </a:t>
            </a:r>
            <a:r>
              <a:rPr lang="pl-PL" sz="2400" dirty="0" err="1"/>
              <a:t>KSeF</a:t>
            </a:r>
            <a:r>
              <a:rPr lang="pl-PL" sz="2400" dirty="0"/>
              <a:t> będą mieli dopiero od 1 stycznia 2027 r. Tym samym jedyną formą poprawienia błędów na fakturze jest wystawienie faktury korygującej przez sprzedawcę.</a:t>
            </a:r>
            <a:endParaRPr lang="en-US" sz="2400" spc="29" dirty="0">
              <a:solidFill>
                <a:srgbClr val="000000"/>
              </a:solidFill>
              <a:latin typeface="Futura"/>
              <a:ea typeface="Futura"/>
              <a:cs typeface="Futura"/>
              <a:sym typeface="Futura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8746042" y="9496425"/>
            <a:ext cx="9176899" cy="3251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449"/>
              </a:lnSpc>
            </a:pPr>
            <a:r>
              <a:rPr lang="en-US" sz="1737" b="1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Wojewódzki Fundusz Ochrony Środowiska i Gospodarki Wodnej w Krakowie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693077" y="1518626"/>
            <a:ext cx="7880753" cy="7341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686"/>
              </a:lnSpc>
            </a:pPr>
            <a:r>
              <a:rPr lang="pl-PL" sz="4000" b="1" spc="55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Nota korygująca</a:t>
            </a:r>
            <a:endParaRPr lang="en-US" sz="4000" b="1" spc="55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EF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778652" y="-477982"/>
            <a:ext cx="3494100" cy="3465368"/>
            <a:chOff x="0" y="0"/>
            <a:chExt cx="920257" cy="9126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20257" cy="912690"/>
            </a:xfrm>
            <a:custGeom>
              <a:avLst/>
              <a:gdLst/>
              <a:ahLst/>
              <a:cxnLst/>
              <a:rect l="l" t="t" r="r" b="b"/>
              <a:pathLst>
                <a:path w="920257" h="912690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868375"/>
                  </a:lnTo>
                  <a:cubicBezTo>
                    <a:pt x="920257" y="880128"/>
                    <a:pt x="915588" y="891400"/>
                    <a:pt x="907277" y="899710"/>
                  </a:cubicBezTo>
                  <a:cubicBezTo>
                    <a:pt x="898967" y="908021"/>
                    <a:pt x="887695" y="912690"/>
                    <a:pt x="875943" y="912690"/>
                  </a:cubicBezTo>
                  <a:lnTo>
                    <a:pt x="44314" y="912690"/>
                  </a:lnTo>
                  <a:cubicBezTo>
                    <a:pt x="32561" y="912690"/>
                    <a:pt x="21290" y="908021"/>
                    <a:pt x="12979" y="899710"/>
                  </a:cubicBezTo>
                  <a:cubicBezTo>
                    <a:pt x="4669" y="891400"/>
                    <a:pt x="0" y="880128"/>
                    <a:pt x="0" y="868375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A9CCD7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920257" cy="9507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5328691" y="4021300"/>
            <a:ext cx="2144915" cy="2172566"/>
          </a:xfrm>
          <a:custGeom>
            <a:avLst/>
            <a:gdLst/>
            <a:ahLst/>
            <a:cxnLst/>
            <a:rect l="l" t="t" r="r" b="b"/>
            <a:pathLst>
              <a:path w="2144915" h="2172566">
                <a:moveTo>
                  <a:pt x="0" y="0"/>
                </a:moveTo>
                <a:lnTo>
                  <a:pt x="2144915" y="0"/>
                </a:lnTo>
                <a:lnTo>
                  <a:pt x="2144915" y="2172566"/>
                </a:lnTo>
                <a:lnTo>
                  <a:pt x="0" y="217256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6" name="Group 6"/>
          <p:cNvGrpSpPr/>
          <p:nvPr/>
        </p:nvGrpSpPr>
        <p:grpSpPr>
          <a:xfrm>
            <a:off x="10778652" y="3221182"/>
            <a:ext cx="3494100" cy="3864585"/>
            <a:chOff x="0" y="0"/>
            <a:chExt cx="920257" cy="10178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B3CEA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920257" cy="1055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778652" y="7326008"/>
            <a:ext cx="3494100" cy="3864585"/>
            <a:chOff x="0" y="0"/>
            <a:chExt cx="920257" cy="101783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20257" cy="1017833"/>
            </a:xfrm>
            <a:custGeom>
              <a:avLst/>
              <a:gdLst/>
              <a:ahLst/>
              <a:cxnLst/>
              <a:rect l="l" t="t" r="r" b="b"/>
              <a:pathLst>
                <a:path w="920257" h="1017833">
                  <a:moveTo>
                    <a:pt x="44314" y="0"/>
                  </a:moveTo>
                  <a:lnTo>
                    <a:pt x="875943" y="0"/>
                  </a:lnTo>
                  <a:cubicBezTo>
                    <a:pt x="887695" y="0"/>
                    <a:pt x="898967" y="4669"/>
                    <a:pt x="907277" y="12979"/>
                  </a:cubicBezTo>
                  <a:cubicBezTo>
                    <a:pt x="915588" y="21290"/>
                    <a:pt x="920257" y="32561"/>
                    <a:pt x="920257" y="44314"/>
                  </a:cubicBezTo>
                  <a:lnTo>
                    <a:pt x="920257" y="973519"/>
                  </a:lnTo>
                  <a:cubicBezTo>
                    <a:pt x="920257" y="985272"/>
                    <a:pt x="915588" y="996543"/>
                    <a:pt x="907277" y="1004854"/>
                  </a:cubicBezTo>
                  <a:cubicBezTo>
                    <a:pt x="898967" y="1013164"/>
                    <a:pt x="887695" y="1017833"/>
                    <a:pt x="875943" y="1017833"/>
                  </a:cubicBezTo>
                  <a:lnTo>
                    <a:pt x="44314" y="1017833"/>
                  </a:lnTo>
                  <a:cubicBezTo>
                    <a:pt x="32561" y="1017833"/>
                    <a:pt x="21290" y="1013164"/>
                    <a:pt x="12979" y="1004854"/>
                  </a:cubicBezTo>
                  <a:cubicBezTo>
                    <a:pt x="4669" y="996543"/>
                    <a:pt x="0" y="985272"/>
                    <a:pt x="0" y="973519"/>
                  </a:cubicBezTo>
                  <a:lnTo>
                    <a:pt x="0" y="44314"/>
                  </a:lnTo>
                  <a:cubicBezTo>
                    <a:pt x="0" y="32561"/>
                    <a:pt x="4669" y="21290"/>
                    <a:pt x="12979" y="12979"/>
                  </a:cubicBezTo>
                  <a:cubicBezTo>
                    <a:pt x="21290" y="4669"/>
                    <a:pt x="32561" y="0"/>
                    <a:pt x="44314" y="0"/>
                  </a:cubicBezTo>
                  <a:close/>
                </a:path>
              </a:pathLst>
            </a:custGeom>
            <a:solidFill>
              <a:srgbClr val="73ACBD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920257" cy="1055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4491827" y="3734176"/>
            <a:ext cx="4533191" cy="2952407"/>
            <a:chOff x="0" y="0"/>
            <a:chExt cx="1193927" cy="77758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193927" cy="777589"/>
            </a:xfrm>
            <a:custGeom>
              <a:avLst/>
              <a:gdLst/>
              <a:ahLst/>
              <a:cxnLst/>
              <a:rect l="l" t="t" r="r" b="b"/>
              <a:pathLst>
                <a:path w="1193927" h="777589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743432"/>
                  </a:lnTo>
                  <a:cubicBezTo>
                    <a:pt x="1193927" y="762296"/>
                    <a:pt x="1178634" y="777589"/>
                    <a:pt x="1159770" y="777589"/>
                  </a:cubicBezTo>
                  <a:lnTo>
                    <a:pt x="34157" y="777589"/>
                  </a:lnTo>
                  <a:cubicBezTo>
                    <a:pt x="15292" y="777589"/>
                    <a:pt x="0" y="762296"/>
                    <a:pt x="0" y="743432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F4D27C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193927" cy="8156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5328691" y="4074942"/>
            <a:ext cx="2144915" cy="2137115"/>
          </a:xfrm>
          <a:custGeom>
            <a:avLst/>
            <a:gdLst/>
            <a:ahLst/>
            <a:cxnLst/>
            <a:rect l="l" t="t" r="r" b="b"/>
            <a:pathLst>
              <a:path w="2144915" h="2137115">
                <a:moveTo>
                  <a:pt x="0" y="0"/>
                </a:moveTo>
                <a:lnTo>
                  <a:pt x="2144915" y="0"/>
                </a:lnTo>
                <a:lnTo>
                  <a:pt x="2144915" y="2137116"/>
                </a:lnTo>
                <a:lnTo>
                  <a:pt x="0" y="213711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16" name="Group 16"/>
          <p:cNvGrpSpPr/>
          <p:nvPr/>
        </p:nvGrpSpPr>
        <p:grpSpPr>
          <a:xfrm>
            <a:off x="14491827" y="-368044"/>
            <a:ext cx="4533191" cy="3890423"/>
            <a:chOff x="0" y="0"/>
            <a:chExt cx="1193927" cy="1024638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193927" cy="1024638"/>
            </a:xfrm>
            <a:custGeom>
              <a:avLst/>
              <a:gdLst/>
              <a:ahLst/>
              <a:cxnLst/>
              <a:rect l="l" t="t" r="r" b="b"/>
              <a:pathLst>
                <a:path w="1193927" h="1024638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990481"/>
                  </a:lnTo>
                  <a:cubicBezTo>
                    <a:pt x="1193927" y="1009346"/>
                    <a:pt x="1178634" y="1024638"/>
                    <a:pt x="1159770" y="1024638"/>
                  </a:cubicBezTo>
                  <a:lnTo>
                    <a:pt x="34157" y="1024638"/>
                  </a:lnTo>
                  <a:cubicBezTo>
                    <a:pt x="15292" y="1024638"/>
                    <a:pt x="0" y="1009346"/>
                    <a:pt x="0" y="990481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5A8E54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1193927" cy="106273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11337461" y="3919342"/>
            <a:ext cx="2376483" cy="2376483"/>
          </a:xfrm>
          <a:custGeom>
            <a:avLst/>
            <a:gdLst/>
            <a:ahLst/>
            <a:cxnLst/>
            <a:rect l="l" t="t" r="r" b="b"/>
            <a:pathLst>
              <a:path w="2376483" h="2376483">
                <a:moveTo>
                  <a:pt x="0" y="0"/>
                </a:moveTo>
                <a:lnTo>
                  <a:pt x="2376482" y="0"/>
                </a:lnTo>
                <a:lnTo>
                  <a:pt x="2376482" y="2376482"/>
                </a:lnTo>
                <a:lnTo>
                  <a:pt x="0" y="237648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grpSp>
        <p:nvGrpSpPr>
          <p:cNvPr id="20" name="Group 20"/>
          <p:cNvGrpSpPr/>
          <p:nvPr/>
        </p:nvGrpSpPr>
        <p:grpSpPr>
          <a:xfrm>
            <a:off x="14491827" y="6896132"/>
            <a:ext cx="4533191" cy="4310503"/>
            <a:chOff x="0" y="0"/>
            <a:chExt cx="1193927" cy="1135276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193927" cy="1135276"/>
            </a:xfrm>
            <a:custGeom>
              <a:avLst/>
              <a:gdLst/>
              <a:ahLst/>
              <a:cxnLst/>
              <a:rect l="l" t="t" r="r" b="b"/>
              <a:pathLst>
                <a:path w="1193927" h="1135276">
                  <a:moveTo>
                    <a:pt x="34157" y="0"/>
                  </a:moveTo>
                  <a:lnTo>
                    <a:pt x="1159770" y="0"/>
                  </a:lnTo>
                  <a:cubicBezTo>
                    <a:pt x="1178634" y="0"/>
                    <a:pt x="1193927" y="15292"/>
                    <a:pt x="1193927" y="34157"/>
                  </a:cubicBezTo>
                  <a:lnTo>
                    <a:pt x="1193927" y="1101120"/>
                  </a:lnTo>
                  <a:cubicBezTo>
                    <a:pt x="1193927" y="1119984"/>
                    <a:pt x="1178634" y="1135276"/>
                    <a:pt x="1159770" y="1135276"/>
                  </a:cubicBezTo>
                  <a:lnTo>
                    <a:pt x="34157" y="1135276"/>
                  </a:lnTo>
                  <a:cubicBezTo>
                    <a:pt x="15292" y="1135276"/>
                    <a:pt x="0" y="1119984"/>
                    <a:pt x="0" y="1101120"/>
                  </a:cubicBezTo>
                  <a:lnTo>
                    <a:pt x="0" y="34157"/>
                  </a:lnTo>
                  <a:cubicBezTo>
                    <a:pt x="0" y="15292"/>
                    <a:pt x="15292" y="0"/>
                    <a:pt x="34157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1193927" cy="11733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-57150" y="-303762"/>
            <a:ext cx="896373" cy="11009723"/>
            <a:chOff x="0" y="0"/>
            <a:chExt cx="236082" cy="289968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236082" cy="2899680"/>
            </a:xfrm>
            <a:custGeom>
              <a:avLst/>
              <a:gdLst/>
              <a:ahLst/>
              <a:cxnLst/>
              <a:rect l="l" t="t" r="r" b="b"/>
              <a:pathLst>
                <a:path w="236082" h="2899680">
                  <a:moveTo>
                    <a:pt x="118041" y="0"/>
                  </a:moveTo>
                  <a:lnTo>
                    <a:pt x="118041" y="0"/>
                  </a:lnTo>
                  <a:cubicBezTo>
                    <a:pt x="149347" y="0"/>
                    <a:pt x="179371" y="12436"/>
                    <a:pt x="201508" y="34573"/>
                  </a:cubicBezTo>
                  <a:cubicBezTo>
                    <a:pt x="223645" y="56710"/>
                    <a:pt x="236082" y="86734"/>
                    <a:pt x="236082" y="118041"/>
                  </a:cubicBezTo>
                  <a:lnTo>
                    <a:pt x="236082" y="2781639"/>
                  </a:lnTo>
                  <a:cubicBezTo>
                    <a:pt x="236082" y="2812946"/>
                    <a:pt x="223645" y="2842970"/>
                    <a:pt x="201508" y="2865107"/>
                  </a:cubicBezTo>
                  <a:cubicBezTo>
                    <a:pt x="179371" y="2887244"/>
                    <a:pt x="149347" y="2899680"/>
                    <a:pt x="118041" y="2899680"/>
                  </a:cubicBezTo>
                  <a:lnTo>
                    <a:pt x="118041" y="2899680"/>
                  </a:lnTo>
                  <a:cubicBezTo>
                    <a:pt x="86734" y="2899680"/>
                    <a:pt x="56710" y="2887244"/>
                    <a:pt x="34573" y="2865107"/>
                  </a:cubicBezTo>
                  <a:cubicBezTo>
                    <a:pt x="12436" y="2842970"/>
                    <a:pt x="0" y="2812946"/>
                    <a:pt x="0" y="2781639"/>
                  </a:cubicBezTo>
                  <a:lnTo>
                    <a:pt x="0" y="118041"/>
                  </a:lnTo>
                  <a:cubicBezTo>
                    <a:pt x="0" y="86734"/>
                    <a:pt x="12436" y="56710"/>
                    <a:pt x="34573" y="34573"/>
                  </a:cubicBezTo>
                  <a:cubicBezTo>
                    <a:pt x="56710" y="12436"/>
                    <a:pt x="86734" y="0"/>
                    <a:pt x="118041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38100"/>
              <a:ext cx="236082" cy="29377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610794" y="4379945"/>
            <a:ext cx="5650575" cy="282876"/>
            <a:chOff x="0" y="0"/>
            <a:chExt cx="1488217" cy="74502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488217" cy="74502"/>
            </a:xfrm>
            <a:custGeom>
              <a:avLst/>
              <a:gdLst/>
              <a:ahLst/>
              <a:cxnLst/>
              <a:rect l="l" t="t" r="r" b="b"/>
              <a:pathLst>
                <a:path w="1488217" h="74502">
                  <a:moveTo>
                    <a:pt x="27402" y="0"/>
                  </a:moveTo>
                  <a:lnTo>
                    <a:pt x="1460815" y="0"/>
                  </a:lnTo>
                  <a:cubicBezTo>
                    <a:pt x="1468083" y="0"/>
                    <a:pt x="1475053" y="2887"/>
                    <a:pt x="1480191" y="8026"/>
                  </a:cubicBezTo>
                  <a:cubicBezTo>
                    <a:pt x="1485330" y="13165"/>
                    <a:pt x="1488217" y="20135"/>
                    <a:pt x="1488217" y="27402"/>
                  </a:cubicBezTo>
                  <a:lnTo>
                    <a:pt x="1488217" y="47100"/>
                  </a:lnTo>
                  <a:cubicBezTo>
                    <a:pt x="1488217" y="54368"/>
                    <a:pt x="1485330" y="61338"/>
                    <a:pt x="1480191" y="66476"/>
                  </a:cubicBezTo>
                  <a:cubicBezTo>
                    <a:pt x="1475053" y="71615"/>
                    <a:pt x="1468083" y="74502"/>
                    <a:pt x="1460815" y="74502"/>
                  </a:cubicBezTo>
                  <a:lnTo>
                    <a:pt x="27402" y="74502"/>
                  </a:lnTo>
                  <a:cubicBezTo>
                    <a:pt x="20135" y="74502"/>
                    <a:pt x="13165" y="71615"/>
                    <a:pt x="8026" y="66476"/>
                  </a:cubicBezTo>
                  <a:cubicBezTo>
                    <a:pt x="2887" y="61338"/>
                    <a:pt x="0" y="54368"/>
                    <a:pt x="0" y="47100"/>
                  </a:cubicBezTo>
                  <a:lnTo>
                    <a:pt x="0" y="27402"/>
                  </a:lnTo>
                  <a:cubicBezTo>
                    <a:pt x="0" y="20135"/>
                    <a:pt x="2887" y="13165"/>
                    <a:pt x="8026" y="8026"/>
                  </a:cubicBezTo>
                  <a:cubicBezTo>
                    <a:pt x="13165" y="2887"/>
                    <a:pt x="20135" y="0"/>
                    <a:pt x="27402" y="0"/>
                  </a:cubicBezTo>
                  <a:close/>
                </a:path>
              </a:pathLst>
            </a:custGeom>
            <a:solidFill>
              <a:srgbClr val="86AE81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0" y="-38100"/>
              <a:ext cx="1488217" cy="1126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>
            <a:off x="14454879" y="170198"/>
            <a:ext cx="3852171" cy="2722140"/>
          </a:xfrm>
          <a:custGeom>
            <a:avLst/>
            <a:gdLst/>
            <a:ahLst/>
            <a:cxnLst/>
            <a:rect l="l" t="t" r="r" b="b"/>
            <a:pathLst>
              <a:path w="3852171" h="2722140">
                <a:moveTo>
                  <a:pt x="0" y="0"/>
                </a:moveTo>
                <a:lnTo>
                  <a:pt x="3852171" y="0"/>
                </a:lnTo>
                <a:lnTo>
                  <a:pt x="3852171" y="2722140"/>
                </a:lnTo>
                <a:lnTo>
                  <a:pt x="0" y="272214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0" name="Freeform 30"/>
          <p:cNvSpPr/>
          <p:nvPr/>
        </p:nvSpPr>
        <p:spPr>
          <a:xfrm>
            <a:off x="15210044" y="7380731"/>
            <a:ext cx="2382208" cy="2377877"/>
          </a:xfrm>
          <a:custGeom>
            <a:avLst/>
            <a:gdLst/>
            <a:ahLst/>
            <a:cxnLst/>
            <a:rect l="l" t="t" r="r" b="b"/>
            <a:pathLst>
              <a:path w="2382208" h="2377877">
                <a:moveTo>
                  <a:pt x="0" y="0"/>
                </a:moveTo>
                <a:lnTo>
                  <a:pt x="2382208" y="0"/>
                </a:lnTo>
                <a:lnTo>
                  <a:pt x="2382208" y="2377876"/>
                </a:lnTo>
                <a:lnTo>
                  <a:pt x="0" y="237787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1" name="Freeform 31"/>
          <p:cNvSpPr/>
          <p:nvPr/>
        </p:nvSpPr>
        <p:spPr>
          <a:xfrm>
            <a:off x="11420551" y="392557"/>
            <a:ext cx="2210303" cy="2182172"/>
          </a:xfrm>
          <a:custGeom>
            <a:avLst/>
            <a:gdLst/>
            <a:ahLst/>
            <a:cxnLst/>
            <a:rect l="l" t="t" r="r" b="b"/>
            <a:pathLst>
              <a:path w="2210303" h="2182172">
                <a:moveTo>
                  <a:pt x="0" y="0"/>
                </a:moveTo>
                <a:lnTo>
                  <a:pt x="2210302" y="0"/>
                </a:lnTo>
                <a:lnTo>
                  <a:pt x="2210302" y="2182172"/>
                </a:lnTo>
                <a:lnTo>
                  <a:pt x="0" y="218217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2" name="Freeform 32"/>
          <p:cNvSpPr/>
          <p:nvPr/>
        </p:nvSpPr>
        <p:spPr>
          <a:xfrm>
            <a:off x="11636312" y="7845238"/>
            <a:ext cx="1854981" cy="2016283"/>
          </a:xfrm>
          <a:custGeom>
            <a:avLst/>
            <a:gdLst/>
            <a:ahLst/>
            <a:cxnLst/>
            <a:rect l="l" t="t" r="r" b="b"/>
            <a:pathLst>
              <a:path w="1854981" h="2016283">
                <a:moveTo>
                  <a:pt x="0" y="0"/>
                </a:moveTo>
                <a:lnTo>
                  <a:pt x="1854980" y="0"/>
                </a:lnTo>
                <a:lnTo>
                  <a:pt x="1854980" y="2016283"/>
                </a:lnTo>
                <a:lnTo>
                  <a:pt x="0" y="201628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pl-PL"/>
          </a:p>
        </p:txBody>
      </p:sp>
      <p:sp>
        <p:nvSpPr>
          <p:cNvPr id="33" name="TextBox 33"/>
          <p:cNvSpPr txBox="1"/>
          <p:nvPr/>
        </p:nvSpPr>
        <p:spPr>
          <a:xfrm>
            <a:off x="1610794" y="1874975"/>
            <a:ext cx="8017203" cy="21737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754"/>
              </a:lnSpc>
            </a:pPr>
            <a:r>
              <a:rPr lang="en-US" sz="7912" b="1" spc="-3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Dziękuję</a:t>
            </a:r>
          </a:p>
          <a:p>
            <a:pPr algn="l">
              <a:lnSpc>
                <a:spcPts val="7754"/>
              </a:lnSpc>
            </a:pPr>
            <a:r>
              <a:rPr lang="en-US" sz="7912" b="1" spc="-31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za uwagę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610794" y="5229429"/>
            <a:ext cx="5905373" cy="4905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47"/>
              </a:lnSpc>
            </a:pPr>
            <a:r>
              <a:rPr lang="pl-PL" sz="3431" b="1" spc="-13" dirty="0">
                <a:solidFill>
                  <a:srgbClr val="000000"/>
                </a:solidFill>
                <a:latin typeface="Futura Ultra-Bold"/>
                <a:ea typeface="Futura Ultra-Bold"/>
                <a:cs typeface="Futura Ultra-Bold"/>
                <a:sym typeface="Futura Ultra-Bold"/>
              </a:rPr>
              <a:t>Weronika Wielgus</a:t>
            </a:r>
            <a:endParaRPr lang="en-US" sz="3431" b="1" spc="-13" dirty="0">
              <a:solidFill>
                <a:srgbClr val="000000"/>
              </a:solidFill>
              <a:latin typeface="Futura Ultra-Bold"/>
              <a:ea typeface="Futura Ultra-Bold"/>
              <a:cs typeface="Futura Ultra-Bold"/>
              <a:sym typeface="Futura Ultra-Bold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1610794" y="5785693"/>
            <a:ext cx="5715158" cy="373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63"/>
              </a:lnSpc>
            </a:pPr>
            <a:r>
              <a:rPr lang="pl-PL" sz="2088" b="1" dirty="0">
                <a:solidFill>
                  <a:srgbClr val="000000"/>
                </a:solidFill>
                <a:latin typeface="Futura Bold"/>
                <a:ea typeface="Futura Bold"/>
                <a:cs typeface="Futura Bold"/>
                <a:sym typeface="Futura Bold"/>
              </a:rPr>
              <a:t>Specjalista ds. księgowości</a:t>
            </a:r>
            <a:endParaRPr lang="en-US" sz="2088" b="1" dirty="0">
              <a:solidFill>
                <a:srgbClr val="000000"/>
              </a:solidFill>
              <a:latin typeface="Futura Bold"/>
              <a:ea typeface="Futura Bold"/>
              <a:cs typeface="Futura Bold"/>
              <a:sym typeface="Futura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675377" y="7259333"/>
            <a:ext cx="5905373" cy="23004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700"/>
              </a:lnSpc>
            </a:pPr>
            <a:r>
              <a:rPr lang="en-US" sz="2131" spc="-8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ul. Kanonicza 12, 31-002 Kraków</a:t>
            </a:r>
          </a:p>
          <a:p>
            <a:pPr algn="just">
              <a:lnSpc>
                <a:spcPts val="2700"/>
              </a:lnSpc>
            </a:pPr>
            <a:r>
              <a:rPr lang="en-US" sz="2131" spc="-8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tel.: 12 422 94 90</a:t>
            </a:r>
          </a:p>
          <a:p>
            <a:pPr algn="just">
              <a:lnSpc>
                <a:spcPts val="2700"/>
              </a:lnSpc>
            </a:pPr>
            <a:r>
              <a:rPr lang="en-US" sz="2131" spc="-8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faks: 12 422 30 46</a:t>
            </a:r>
          </a:p>
          <a:p>
            <a:pPr algn="just">
              <a:lnSpc>
                <a:spcPts val="2700"/>
              </a:lnSpc>
            </a:pPr>
            <a:r>
              <a:rPr lang="en-US" sz="2131" spc="-8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e-mail: biuro@wfos.krakow.pl</a:t>
            </a:r>
          </a:p>
          <a:p>
            <a:pPr algn="just">
              <a:lnSpc>
                <a:spcPts val="2700"/>
              </a:lnSpc>
            </a:pPr>
            <a:r>
              <a:rPr lang="en-US" sz="2131" spc="-8">
                <a:solidFill>
                  <a:srgbClr val="000000"/>
                </a:solidFill>
                <a:latin typeface="Futura"/>
                <a:ea typeface="Futura"/>
                <a:cs typeface="Futura"/>
                <a:sym typeface="Futura"/>
              </a:rPr>
              <a:t>www.wfos.krakow.pl</a:t>
            </a:r>
          </a:p>
          <a:p>
            <a:pPr algn="just">
              <a:lnSpc>
                <a:spcPts val="4347"/>
              </a:lnSpc>
            </a:pPr>
            <a:endParaRPr lang="en-US" sz="2131" spc="-8">
              <a:solidFill>
                <a:srgbClr val="000000"/>
              </a:solidFill>
              <a:latin typeface="Futura"/>
              <a:ea typeface="Futura"/>
              <a:cs typeface="Futura"/>
              <a:sym typeface="Futur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1906</Words>
  <Application>Microsoft Office PowerPoint</Application>
  <PresentationFormat>Niestandardowy</PresentationFormat>
  <Paragraphs>195</Paragraphs>
  <Slides>18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4" baseType="lpstr">
      <vt:lpstr>Futura Ultra-Bold</vt:lpstr>
      <vt:lpstr>Futura</vt:lpstr>
      <vt:lpstr>Futura Bold</vt:lpstr>
      <vt:lpstr>Arial</vt:lpstr>
      <vt:lpstr>Calibri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Oficjalny szablon prezentacja WFOŚiGW Krk</dc:title>
  <cp:lastModifiedBy>WFOSiGW</cp:lastModifiedBy>
  <cp:revision>12</cp:revision>
  <dcterms:created xsi:type="dcterms:W3CDTF">2006-08-16T00:00:00Z</dcterms:created>
  <dcterms:modified xsi:type="dcterms:W3CDTF">2026-09-09T12:27:15Z</dcterms:modified>
  <dc:identifier>DAGeyePwQ6c</dc:identifier>
</cp:coreProperties>
</file>