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org&amp;utm_campaign=parser&amp;utm_content=thumbnail" ContentType="image/pn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1"/>
  </p:notesMasterIdLst>
  <p:sldIdLst>
    <p:sldId id="256" r:id="rId2"/>
    <p:sldId id="260" r:id="rId3"/>
    <p:sldId id="304" r:id="rId4"/>
    <p:sldId id="305" r:id="rId5"/>
    <p:sldId id="298" r:id="rId6"/>
    <p:sldId id="258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8" r:id="rId18"/>
    <p:sldId id="325" r:id="rId19"/>
    <p:sldId id="316" r:id="rId20"/>
    <p:sldId id="317" r:id="rId21"/>
    <p:sldId id="320" r:id="rId22"/>
    <p:sldId id="321" r:id="rId23"/>
    <p:sldId id="319" r:id="rId24"/>
    <p:sldId id="323" r:id="rId25"/>
    <p:sldId id="259" r:id="rId26"/>
    <p:sldId id="324" r:id="rId27"/>
    <p:sldId id="257" r:id="rId28"/>
    <p:sldId id="297" r:id="rId29"/>
    <p:sldId id="322" r:id="rId30"/>
    <p:sldId id="295" r:id="rId31"/>
    <p:sldId id="301" r:id="rId32"/>
    <p:sldId id="302" r:id="rId33"/>
    <p:sldId id="277" r:id="rId34"/>
    <p:sldId id="278" r:id="rId35"/>
    <p:sldId id="286" r:id="rId36"/>
    <p:sldId id="285" r:id="rId37"/>
    <p:sldId id="287" r:id="rId38"/>
    <p:sldId id="289" r:id="rId39"/>
    <p:sldId id="288" r:id="rId40"/>
    <p:sldId id="282" r:id="rId41"/>
    <p:sldId id="284" r:id="rId42"/>
    <p:sldId id="283" r:id="rId43"/>
    <p:sldId id="294" r:id="rId44"/>
    <p:sldId id="290" r:id="rId45"/>
    <p:sldId id="293" r:id="rId46"/>
    <p:sldId id="300" r:id="rId47"/>
    <p:sldId id="303" r:id="rId48"/>
    <p:sldId id="326" r:id="rId49"/>
    <p:sldId id="266" r:id="rId50"/>
  </p:sldIdLst>
  <p:sldSz cx="18288000" cy="10287000"/>
  <p:notesSz cx="6858000" cy="9144000"/>
  <p:embeddedFontLst>
    <p:embeddedFont>
      <p:font typeface="Futura Bold" panose="020B0602020204020303" pitchFamily="34" charset="-79"/>
      <p:italic r:id="rId52"/>
      <p:boldItalic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Styl jasny 2 — Ak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93D81CF-94F2-401A-BA57-92F5A7B2D0C5}" styleName="Styl pośredni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Styl pośredni 1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00" autoAdjust="0"/>
    <p:restoredTop sz="94521" autoAdjust="0"/>
  </p:normalViewPr>
  <p:slideViewPr>
    <p:cSldViewPr>
      <p:cViewPr varScale="1">
        <p:scale>
          <a:sx n="80" d="100"/>
          <a:sy n="80" d="100"/>
        </p:scale>
        <p:origin x="131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22644-19A9-8245-8CE7-070BFD37C3B3}" type="datetimeFigureOut">
              <a:rPr lang="pl-PL" smtClean="0"/>
              <a:t>4.10.2026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53BEFF-7847-2F48-8F38-2980423EF59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7147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org&amp;utm_campaign=parser&amp;utm_content=thumbnai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78652" y="-477982"/>
            <a:ext cx="3494100" cy="3465368"/>
            <a:chOff x="0" y="0"/>
            <a:chExt cx="920257" cy="9126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20257" cy="912690"/>
            </a:xfrm>
            <a:custGeom>
              <a:avLst/>
              <a:gdLst/>
              <a:ahLst/>
              <a:cxnLst/>
              <a:rect l="l" t="t" r="r" b="b"/>
              <a:pathLst>
                <a:path w="920257" h="912690">
                  <a:moveTo>
                    <a:pt x="44314" y="0"/>
                  </a:moveTo>
                  <a:lnTo>
                    <a:pt x="875943" y="0"/>
                  </a:lnTo>
                  <a:cubicBezTo>
                    <a:pt x="887695" y="0"/>
                    <a:pt x="898967" y="4669"/>
                    <a:pt x="907277" y="12979"/>
                  </a:cubicBezTo>
                  <a:cubicBezTo>
                    <a:pt x="915588" y="21290"/>
                    <a:pt x="920257" y="32561"/>
                    <a:pt x="920257" y="44314"/>
                  </a:cubicBezTo>
                  <a:lnTo>
                    <a:pt x="920257" y="868375"/>
                  </a:lnTo>
                  <a:cubicBezTo>
                    <a:pt x="920257" y="880128"/>
                    <a:pt x="915588" y="891400"/>
                    <a:pt x="907277" y="899710"/>
                  </a:cubicBezTo>
                  <a:cubicBezTo>
                    <a:pt x="898967" y="908021"/>
                    <a:pt x="887695" y="912690"/>
                    <a:pt x="875943" y="912690"/>
                  </a:cubicBezTo>
                  <a:lnTo>
                    <a:pt x="44314" y="912690"/>
                  </a:lnTo>
                  <a:cubicBezTo>
                    <a:pt x="32561" y="912690"/>
                    <a:pt x="21290" y="908021"/>
                    <a:pt x="12979" y="899710"/>
                  </a:cubicBezTo>
                  <a:cubicBezTo>
                    <a:pt x="4669" y="891400"/>
                    <a:pt x="0" y="880128"/>
                    <a:pt x="0" y="868375"/>
                  </a:cubicBezTo>
                  <a:lnTo>
                    <a:pt x="0" y="44314"/>
                  </a:lnTo>
                  <a:cubicBezTo>
                    <a:pt x="0" y="32561"/>
                    <a:pt x="4669" y="21290"/>
                    <a:pt x="12979" y="12979"/>
                  </a:cubicBezTo>
                  <a:cubicBezTo>
                    <a:pt x="21290" y="4669"/>
                    <a:pt x="32561" y="0"/>
                    <a:pt x="44314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920257" cy="9507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328691" y="4021300"/>
            <a:ext cx="2144915" cy="2172566"/>
          </a:xfrm>
          <a:custGeom>
            <a:avLst/>
            <a:gdLst/>
            <a:ahLst/>
            <a:cxnLst/>
            <a:rect l="l" t="t" r="r" b="b"/>
            <a:pathLst>
              <a:path w="2144915" h="2172566">
                <a:moveTo>
                  <a:pt x="0" y="0"/>
                </a:moveTo>
                <a:lnTo>
                  <a:pt x="2144915" y="0"/>
                </a:lnTo>
                <a:lnTo>
                  <a:pt x="2144915" y="2172566"/>
                </a:lnTo>
                <a:lnTo>
                  <a:pt x="0" y="21725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6" name="Group 6"/>
          <p:cNvGrpSpPr/>
          <p:nvPr/>
        </p:nvGrpSpPr>
        <p:grpSpPr>
          <a:xfrm>
            <a:off x="10778652" y="3221182"/>
            <a:ext cx="3494100" cy="3864585"/>
            <a:chOff x="0" y="0"/>
            <a:chExt cx="920257" cy="10178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20257" cy="1017833"/>
            </a:xfrm>
            <a:custGeom>
              <a:avLst/>
              <a:gdLst/>
              <a:ahLst/>
              <a:cxnLst/>
              <a:rect l="l" t="t" r="r" b="b"/>
              <a:pathLst>
                <a:path w="920257" h="1017833">
                  <a:moveTo>
                    <a:pt x="44314" y="0"/>
                  </a:moveTo>
                  <a:lnTo>
                    <a:pt x="875943" y="0"/>
                  </a:lnTo>
                  <a:cubicBezTo>
                    <a:pt x="887695" y="0"/>
                    <a:pt x="898967" y="4669"/>
                    <a:pt x="907277" y="12979"/>
                  </a:cubicBezTo>
                  <a:cubicBezTo>
                    <a:pt x="915588" y="21290"/>
                    <a:pt x="920257" y="32561"/>
                    <a:pt x="920257" y="44314"/>
                  </a:cubicBezTo>
                  <a:lnTo>
                    <a:pt x="920257" y="973519"/>
                  </a:lnTo>
                  <a:cubicBezTo>
                    <a:pt x="920257" y="985272"/>
                    <a:pt x="915588" y="996543"/>
                    <a:pt x="907277" y="1004854"/>
                  </a:cubicBezTo>
                  <a:cubicBezTo>
                    <a:pt x="898967" y="1013164"/>
                    <a:pt x="887695" y="1017833"/>
                    <a:pt x="875943" y="1017833"/>
                  </a:cubicBezTo>
                  <a:lnTo>
                    <a:pt x="44314" y="1017833"/>
                  </a:lnTo>
                  <a:cubicBezTo>
                    <a:pt x="32561" y="1017833"/>
                    <a:pt x="21290" y="1013164"/>
                    <a:pt x="12979" y="1004854"/>
                  </a:cubicBezTo>
                  <a:cubicBezTo>
                    <a:pt x="4669" y="996543"/>
                    <a:pt x="0" y="985272"/>
                    <a:pt x="0" y="973519"/>
                  </a:cubicBezTo>
                  <a:lnTo>
                    <a:pt x="0" y="44314"/>
                  </a:lnTo>
                  <a:cubicBezTo>
                    <a:pt x="0" y="32561"/>
                    <a:pt x="4669" y="21290"/>
                    <a:pt x="12979" y="12979"/>
                  </a:cubicBezTo>
                  <a:cubicBezTo>
                    <a:pt x="21290" y="4669"/>
                    <a:pt x="32561" y="0"/>
                    <a:pt x="44314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920257" cy="10559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778652" y="7326008"/>
            <a:ext cx="3494100" cy="3864585"/>
            <a:chOff x="0" y="0"/>
            <a:chExt cx="920257" cy="10178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20257" cy="1017833"/>
            </a:xfrm>
            <a:custGeom>
              <a:avLst/>
              <a:gdLst/>
              <a:ahLst/>
              <a:cxnLst/>
              <a:rect l="l" t="t" r="r" b="b"/>
              <a:pathLst>
                <a:path w="920257" h="1017833">
                  <a:moveTo>
                    <a:pt x="44314" y="0"/>
                  </a:moveTo>
                  <a:lnTo>
                    <a:pt x="875943" y="0"/>
                  </a:lnTo>
                  <a:cubicBezTo>
                    <a:pt x="887695" y="0"/>
                    <a:pt x="898967" y="4669"/>
                    <a:pt x="907277" y="12979"/>
                  </a:cubicBezTo>
                  <a:cubicBezTo>
                    <a:pt x="915588" y="21290"/>
                    <a:pt x="920257" y="32561"/>
                    <a:pt x="920257" y="44314"/>
                  </a:cubicBezTo>
                  <a:lnTo>
                    <a:pt x="920257" y="973519"/>
                  </a:lnTo>
                  <a:cubicBezTo>
                    <a:pt x="920257" y="985272"/>
                    <a:pt x="915588" y="996543"/>
                    <a:pt x="907277" y="1004854"/>
                  </a:cubicBezTo>
                  <a:cubicBezTo>
                    <a:pt x="898967" y="1013164"/>
                    <a:pt x="887695" y="1017833"/>
                    <a:pt x="875943" y="1017833"/>
                  </a:cubicBezTo>
                  <a:lnTo>
                    <a:pt x="44314" y="1017833"/>
                  </a:lnTo>
                  <a:cubicBezTo>
                    <a:pt x="32561" y="1017833"/>
                    <a:pt x="21290" y="1013164"/>
                    <a:pt x="12979" y="1004854"/>
                  </a:cubicBezTo>
                  <a:cubicBezTo>
                    <a:pt x="4669" y="996543"/>
                    <a:pt x="0" y="985272"/>
                    <a:pt x="0" y="973519"/>
                  </a:cubicBezTo>
                  <a:lnTo>
                    <a:pt x="0" y="44314"/>
                  </a:lnTo>
                  <a:cubicBezTo>
                    <a:pt x="0" y="32561"/>
                    <a:pt x="4669" y="21290"/>
                    <a:pt x="12979" y="12979"/>
                  </a:cubicBezTo>
                  <a:cubicBezTo>
                    <a:pt x="21290" y="4669"/>
                    <a:pt x="32561" y="0"/>
                    <a:pt x="44314" y="0"/>
                  </a:cubicBezTo>
                  <a:close/>
                </a:path>
              </a:pathLst>
            </a:custGeom>
            <a:solidFill>
              <a:srgbClr val="73ACB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920257" cy="10559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491827" y="3734176"/>
            <a:ext cx="4533191" cy="2952407"/>
            <a:chOff x="0" y="0"/>
            <a:chExt cx="1193927" cy="77758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93927" cy="777589"/>
            </a:xfrm>
            <a:custGeom>
              <a:avLst/>
              <a:gdLst/>
              <a:ahLst/>
              <a:cxnLst/>
              <a:rect l="l" t="t" r="r" b="b"/>
              <a:pathLst>
                <a:path w="1193927" h="777589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743432"/>
                  </a:lnTo>
                  <a:cubicBezTo>
                    <a:pt x="1193927" y="762296"/>
                    <a:pt x="1178634" y="777589"/>
                    <a:pt x="1159770" y="777589"/>
                  </a:cubicBezTo>
                  <a:lnTo>
                    <a:pt x="34157" y="777589"/>
                  </a:lnTo>
                  <a:cubicBezTo>
                    <a:pt x="15292" y="777589"/>
                    <a:pt x="0" y="762296"/>
                    <a:pt x="0" y="743432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193927" cy="8156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5328691" y="4074942"/>
            <a:ext cx="2144915" cy="2137115"/>
          </a:xfrm>
          <a:custGeom>
            <a:avLst/>
            <a:gdLst/>
            <a:ahLst/>
            <a:cxnLst/>
            <a:rect l="l" t="t" r="r" b="b"/>
            <a:pathLst>
              <a:path w="2144915" h="2137115">
                <a:moveTo>
                  <a:pt x="0" y="0"/>
                </a:moveTo>
                <a:lnTo>
                  <a:pt x="2144915" y="0"/>
                </a:lnTo>
                <a:lnTo>
                  <a:pt x="2144915" y="2137116"/>
                </a:lnTo>
                <a:lnTo>
                  <a:pt x="0" y="21371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6" name="Group 16"/>
          <p:cNvGrpSpPr/>
          <p:nvPr/>
        </p:nvGrpSpPr>
        <p:grpSpPr>
          <a:xfrm>
            <a:off x="14491827" y="-368044"/>
            <a:ext cx="4533191" cy="3890423"/>
            <a:chOff x="0" y="0"/>
            <a:chExt cx="1193927" cy="102463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5A8E5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11337461" y="3919342"/>
            <a:ext cx="2376483" cy="2376483"/>
          </a:xfrm>
          <a:custGeom>
            <a:avLst/>
            <a:gdLst/>
            <a:ahLst/>
            <a:cxnLst/>
            <a:rect l="l" t="t" r="r" b="b"/>
            <a:pathLst>
              <a:path w="2376483" h="2376483">
                <a:moveTo>
                  <a:pt x="0" y="0"/>
                </a:moveTo>
                <a:lnTo>
                  <a:pt x="2376482" y="0"/>
                </a:lnTo>
                <a:lnTo>
                  <a:pt x="2376482" y="2376482"/>
                </a:lnTo>
                <a:lnTo>
                  <a:pt x="0" y="23764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20" name="Group 20"/>
          <p:cNvGrpSpPr/>
          <p:nvPr/>
        </p:nvGrpSpPr>
        <p:grpSpPr>
          <a:xfrm>
            <a:off x="14491827" y="6896132"/>
            <a:ext cx="4533191" cy="4310503"/>
            <a:chOff x="0" y="0"/>
            <a:chExt cx="1193927" cy="113527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93927" cy="1135276"/>
            </a:xfrm>
            <a:custGeom>
              <a:avLst/>
              <a:gdLst/>
              <a:ahLst/>
              <a:cxnLst/>
              <a:rect l="l" t="t" r="r" b="b"/>
              <a:pathLst>
                <a:path w="1193927" h="1135276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1101120"/>
                  </a:lnTo>
                  <a:cubicBezTo>
                    <a:pt x="1193927" y="1119984"/>
                    <a:pt x="1178634" y="1135276"/>
                    <a:pt x="1159770" y="1135276"/>
                  </a:cubicBezTo>
                  <a:lnTo>
                    <a:pt x="34157" y="1135276"/>
                  </a:lnTo>
                  <a:cubicBezTo>
                    <a:pt x="15292" y="1135276"/>
                    <a:pt x="0" y="1119984"/>
                    <a:pt x="0" y="1101120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193927" cy="11733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70846" y="5386575"/>
            <a:ext cx="7468623" cy="1484634"/>
            <a:chOff x="0" y="0"/>
            <a:chExt cx="1967045" cy="39101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967045" cy="391015"/>
            </a:xfrm>
            <a:custGeom>
              <a:avLst/>
              <a:gdLst/>
              <a:ahLst/>
              <a:cxnLst/>
              <a:rect l="l" t="t" r="r" b="b"/>
              <a:pathLst>
                <a:path w="1967045" h="391015">
                  <a:moveTo>
                    <a:pt x="20732" y="0"/>
                  </a:moveTo>
                  <a:lnTo>
                    <a:pt x="1946313" y="0"/>
                  </a:lnTo>
                  <a:cubicBezTo>
                    <a:pt x="1957763" y="0"/>
                    <a:pt x="1967045" y="9282"/>
                    <a:pt x="1967045" y="20732"/>
                  </a:cubicBezTo>
                  <a:lnTo>
                    <a:pt x="1967045" y="370283"/>
                  </a:lnTo>
                  <a:cubicBezTo>
                    <a:pt x="1967045" y="375781"/>
                    <a:pt x="1964860" y="381055"/>
                    <a:pt x="1960972" y="384942"/>
                  </a:cubicBezTo>
                  <a:cubicBezTo>
                    <a:pt x="1957084" y="388830"/>
                    <a:pt x="1951811" y="391015"/>
                    <a:pt x="1946313" y="391015"/>
                  </a:cubicBezTo>
                  <a:lnTo>
                    <a:pt x="20732" y="391015"/>
                  </a:lnTo>
                  <a:cubicBezTo>
                    <a:pt x="15233" y="391015"/>
                    <a:pt x="9960" y="388830"/>
                    <a:pt x="6072" y="384942"/>
                  </a:cubicBezTo>
                  <a:cubicBezTo>
                    <a:pt x="2184" y="381055"/>
                    <a:pt x="0" y="375781"/>
                    <a:pt x="0" y="370283"/>
                  </a:cubicBezTo>
                  <a:lnTo>
                    <a:pt x="0" y="20732"/>
                  </a:lnTo>
                  <a:cubicBezTo>
                    <a:pt x="0" y="15233"/>
                    <a:pt x="2184" y="9960"/>
                    <a:pt x="6072" y="6072"/>
                  </a:cubicBezTo>
                  <a:cubicBezTo>
                    <a:pt x="9960" y="2184"/>
                    <a:pt x="15233" y="0"/>
                    <a:pt x="20732" y="0"/>
                  </a:cubicBezTo>
                  <a:close/>
                </a:path>
              </a:pathLst>
            </a:custGeom>
            <a:solidFill>
              <a:srgbClr val="D9EAD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1967045" cy="429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14445354" y="170198"/>
            <a:ext cx="3852171" cy="2722140"/>
          </a:xfrm>
          <a:custGeom>
            <a:avLst/>
            <a:gdLst/>
            <a:ahLst/>
            <a:cxnLst/>
            <a:rect l="l" t="t" r="r" b="b"/>
            <a:pathLst>
              <a:path w="3852171" h="2722140">
                <a:moveTo>
                  <a:pt x="0" y="0"/>
                </a:moveTo>
                <a:lnTo>
                  <a:pt x="3852171" y="0"/>
                </a:lnTo>
                <a:lnTo>
                  <a:pt x="3852171" y="2722140"/>
                </a:lnTo>
                <a:lnTo>
                  <a:pt x="0" y="2722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0" name="Freeform 30"/>
          <p:cNvSpPr/>
          <p:nvPr/>
        </p:nvSpPr>
        <p:spPr>
          <a:xfrm>
            <a:off x="15210044" y="7380731"/>
            <a:ext cx="2382208" cy="2377877"/>
          </a:xfrm>
          <a:custGeom>
            <a:avLst/>
            <a:gdLst/>
            <a:ahLst/>
            <a:cxnLst/>
            <a:rect l="l" t="t" r="r" b="b"/>
            <a:pathLst>
              <a:path w="2382208" h="2377877">
                <a:moveTo>
                  <a:pt x="0" y="0"/>
                </a:moveTo>
                <a:lnTo>
                  <a:pt x="2382208" y="0"/>
                </a:lnTo>
                <a:lnTo>
                  <a:pt x="2382208" y="2377876"/>
                </a:lnTo>
                <a:lnTo>
                  <a:pt x="0" y="23778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1" name="Freeform 31"/>
          <p:cNvSpPr/>
          <p:nvPr/>
        </p:nvSpPr>
        <p:spPr>
          <a:xfrm>
            <a:off x="11420551" y="392557"/>
            <a:ext cx="2210303" cy="2182172"/>
          </a:xfrm>
          <a:custGeom>
            <a:avLst/>
            <a:gdLst/>
            <a:ahLst/>
            <a:cxnLst/>
            <a:rect l="l" t="t" r="r" b="b"/>
            <a:pathLst>
              <a:path w="2210303" h="2182172">
                <a:moveTo>
                  <a:pt x="0" y="0"/>
                </a:moveTo>
                <a:lnTo>
                  <a:pt x="2210302" y="0"/>
                </a:lnTo>
                <a:lnTo>
                  <a:pt x="2210302" y="2182172"/>
                </a:lnTo>
                <a:lnTo>
                  <a:pt x="0" y="21821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2" name="Freeform 32"/>
          <p:cNvSpPr/>
          <p:nvPr/>
        </p:nvSpPr>
        <p:spPr>
          <a:xfrm>
            <a:off x="11636312" y="7845238"/>
            <a:ext cx="1854981" cy="2016283"/>
          </a:xfrm>
          <a:custGeom>
            <a:avLst/>
            <a:gdLst/>
            <a:ahLst/>
            <a:cxnLst/>
            <a:rect l="l" t="t" r="r" b="b"/>
            <a:pathLst>
              <a:path w="1854981" h="2016283">
                <a:moveTo>
                  <a:pt x="0" y="0"/>
                </a:moveTo>
                <a:lnTo>
                  <a:pt x="1854980" y="0"/>
                </a:lnTo>
                <a:lnTo>
                  <a:pt x="1854980" y="2016283"/>
                </a:lnTo>
                <a:lnTo>
                  <a:pt x="0" y="20162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3" name="TextBox 33"/>
          <p:cNvSpPr txBox="1"/>
          <p:nvPr/>
        </p:nvSpPr>
        <p:spPr>
          <a:xfrm>
            <a:off x="1610794" y="5444044"/>
            <a:ext cx="6788728" cy="914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8"/>
              </a:lnSpc>
            </a:pPr>
            <a:r>
              <a:rPr lang="en-US" sz="2488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</a:t>
            </a:r>
            <a:r>
              <a:rPr lang="en-US" sz="2488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Fundusz</a:t>
            </a:r>
            <a:r>
              <a:rPr lang="en-US" sz="2488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88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Ochrony</a:t>
            </a:r>
            <a:r>
              <a:rPr lang="en-US" sz="2488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88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Środowiska</a:t>
            </a:r>
            <a:endParaRPr lang="en-US" sz="2488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  <a:p>
            <a:pPr algn="l">
              <a:lnSpc>
                <a:spcPts val="3508"/>
              </a:lnSpc>
            </a:pPr>
            <a:r>
              <a:rPr lang="en-US" sz="2488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i</a:t>
            </a:r>
            <a:r>
              <a:rPr lang="en-US" sz="2488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88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Gospodarki</a:t>
            </a:r>
            <a:r>
              <a:rPr lang="en-US" sz="2488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488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Wodnej</a:t>
            </a:r>
            <a:r>
              <a:rPr lang="en-US" sz="2488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w </a:t>
            </a:r>
            <a:r>
              <a:rPr lang="en-US" sz="2488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Krakowie</a:t>
            </a:r>
            <a:endParaRPr lang="en-US" sz="2488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610794" y="1874975"/>
            <a:ext cx="8017203" cy="2009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54"/>
              </a:lnSpc>
            </a:pPr>
            <a:r>
              <a:rPr lang="en-US" sz="7912" b="1" spc="-31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Audyt</a:t>
            </a:r>
            <a:r>
              <a:rPr lang="en-US" sz="7912" b="1" spc="-31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7912" b="1" spc="-31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energetyczny</a:t>
            </a:r>
            <a:endParaRPr lang="en-US" sz="7912" b="1" spc="-31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381990" y="3811272"/>
            <a:ext cx="8837854" cy="1023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47"/>
              </a:lnSpc>
            </a:pPr>
            <a:r>
              <a:rPr lang="en-US" b="1" spc="-13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w </a:t>
            </a:r>
            <a:r>
              <a:rPr lang="en-US" b="1" spc="-13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programie</a:t>
            </a:r>
            <a:r>
              <a:rPr lang="en-US" b="1" spc="-13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b="1" spc="-13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priorytetowym</a:t>
            </a:r>
            <a:r>
              <a:rPr lang="en-US" b="1" spc="-13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”</a:t>
            </a:r>
            <a:r>
              <a:rPr lang="en-US" b="1" spc="-13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Czyste</a:t>
            </a:r>
            <a:r>
              <a:rPr lang="en-US" b="1" spc="-13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b="1" spc="-13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Powietrze</a:t>
            </a:r>
            <a:r>
              <a:rPr lang="en-US" b="1" spc="-13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”</a:t>
            </a:r>
          </a:p>
          <a:p>
            <a:pPr algn="l">
              <a:lnSpc>
                <a:spcPts val="4347"/>
              </a:lnSpc>
            </a:pPr>
            <a:endParaRPr lang="en-US" b="1" spc="-13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1610794" y="7038141"/>
            <a:ext cx="5905373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7"/>
              </a:lnSpc>
            </a:pPr>
            <a:r>
              <a:rPr lang="en-US" sz="3431" b="1" spc="-13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mgr</a:t>
            </a:r>
            <a:r>
              <a:rPr lang="en-US" sz="3431" b="1" spc="-13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431" b="1" spc="-13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inż</a:t>
            </a:r>
            <a:r>
              <a:rPr lang="en-US" sz="3431" b="1" spc="-13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. Maciej Pacholec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610794" y="7585410"/>
            <a:ext cx="5715158" cy="3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088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Audytor</a:t>
            </a:r>
            <a:r>
              <a:rPr lang="en-US" sz="2088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088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energetyczny</a:t>
            </a:r>
            <a:r>
              <a:rPr lang="en-US" sz="2088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/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693077" y="3289290"/>
            <a:ext cx="14887407" cy="5486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4350" indent="-514350">
              <a:buAutoNum type="arabicPeriod"/>
            </a:pP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Audytor</a:t>
            </a: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 w PP “</a:t>
            </a: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Czyste</a:t>
            </a: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 </a:t>
            </a: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powietrze</a:t>
            </a: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”</a:t>
            </a:r>
          </a:p>
          <a:p>
            <a:pPr marL="514350" indent="-514350">
              <a:buAutoNum type="arabicPeriod"/>
            </a:pP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Rodzaje</a:t>
            </a: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 </a:t>
            </a: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przedsięwzięć</a:t>
            </a: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 w PP “</a:t>
            </a: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Czyste</a:t>
            </a: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 </a:t>
            </a: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powietrze</a:t>
            </a: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” </a:t>
            </a:r>
          </a:p>
          <a:p>
            <a:pPr marL="514350" indent="-514350">
              <a:buAutoNum type="arabicPeriod"/>
            </a:pP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Wizja</a:t>
            </a: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 </a:t>
            </a: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lokalna</a:t>
            </a:r>
            <a:endParaRPr lang="en-US" sz="2971" spc="29" dirty="0">
              <a:latin typeface="Futura"/>
              <a:ea typeface="Futura"/>
              <a:cs typeface="Futura"/>
              <a:sym typeface="Futura"/>
            </a:endParaRPr>
          </a:p>
          <a:p>
            <a:pPr marL="514350" indent="-514350">
              <a:buAutoNum type="arabicPeriod"/>
            </a:pP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Audyt</a:t>
            </a: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 </a:t>
            </a: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wg</a:t>
            </a: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 </a:t>
            </a: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rozporządzenia</a:t>
            </a:r>
            <a:endParaRPr lang="en-US" sz="2971" spc="29" dirty="0">
              <a:latin typeface="Futura"/>
              <a:ea typeface="Futura"/>
              <a:cs typeface="Futura"/>
              <a:sym typeface="Futura"/>
            </a:endParaRPr>
          </a:p>
          <a:p>
            <a:pPr marL="514350" indent="-514350">
              <a:buAutoNum type="arabicPeriod"/>
            </a:pP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Dokument</a:t>
            </a: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 </a:t>
            </a: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podsumowujący</a:t>
            </a: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 </a:t>
            </a: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audyt</a:t>
            </a: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 </a:t>
            </a: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energetyczny</a:t>
            </a:r>
            <a:endParaRPr lang="en-US" sz="2971" spc="29" dirty="0">
              <a:latin typeface="Futura"/>
              <a:ea typeface="Futura"/>
              <a:cs typeface="Futura"/>
              <a:sym typeface="Futura"/>
            </a:endParaRPr>
          </a:p>
          <a:p>
            <a:pPr marL="514350" indent="-514350">
              <a:buAutoNum type="arabicPeriod"/>
            </a:pP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ŚCHE</a:t>
            </a:r>
          </a:p>
          <a:p>
            <a:pPr marL="514350" indent="-514350">
              <a:buAutoNum type="arabicPeriod"/>
            </a:pP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WT 2021</a:t>
            </a:r>
          </a:p>
          <a:p>
            <a:pPr marL="514350" indent="-514350">
              <a:buFontTx/>
              <a:buAutoNum type="arabicPeriod"/>
            </a:pP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Prawidłowe</a:t>
            </a: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 </a:t>
            </a: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wyliczanie</a:t>
            </a: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 U </a:t>
            </a: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przegrody</a:t>
            </a: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 (WT 2021) </a:t>
            </a: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i</a:t>
            </a: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 </a:t>
            </a: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rozwiązania</a:t>
            </a: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 </a:t>
            </a: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równoważne</a:t>
            </a:r>
            <a:endParaRPr lang="en-US" sz="2971" spc="29" dirty="0">
              <a:latin typeface="Futura"/>
              <a:ea typeface="Futura"/>
              <a:cs typeface="Futura"/>
              <a:sym typeface="Futura"/>
            </a:endParaRPr>
          </a:p>
          <a:p>
            <a:pPr marL="514350" indent="-514350">
              <a:buAutoNum type="arabicPeriod"/>
            </a:pP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Powierzchnia</a:t>
            </a: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 do </a:t>
            </a: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strat</a:t>
            </a: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 </a:t>
            </a: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ciepła</a:t>
            </a: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 vs </a:t>
            </a: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powierzchnia</a:t>
            </a: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 do </a:t>
            </a: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ocieplenia</a:t>
            </a:r>
            <a:endParaRPr lang="en-US" sz="2971" spc="29" dirty="0">
              <a:latin typeface="Futura"/>
              <a:ea typeface="Futura"/>
              <a:cs typeface="Futura"/>
              <a:sym typeface="Futura"/>
            </a:endParaRPr>
          </a:p>
          <a:p>
            <a:pPr marL="514350" indent="-514350">
              <a:buAutoNum type="arabicPeriod"/>
            </a:pP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 </a:t>
            </a: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Samokontrola</a:t>
            </a: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 </a:t>
            </a: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poprawności</a:t>
            </a:r>
            <a:r>
              <a:rPr lang="en-US" sz="2971" spc="29" dirty="0">
                <a:latin typeface="Futura"/>
                <a:ea typeface="Futura"/>
                <a:cs typeface="Futura"/>
                <a:sym typeface="Futura"/>
              </a:rPr>
              <a:t> </a:t>
            </a:r>
            <a:r>
              <a:rPr lang="en-US" sz="2971" spc="29" dirty="0" err="1">
                <a:latin typeface="Futura"/>
                <a:ea typeface="Futura"/>
                <a:cs typeface="Futura"/>
                <a:sym typeface="Futura"/>
              </a:rPr>
              <a:t>audytu</a:t>
            </a:r>
            <a:endParaRPr lang="en-US" sz="2971" spc="29" dirty="0">
              <a:latin typeface="Futura"/>
              <a:ea typeface="Futura"/>
              <a:cs typeface="Futura"/>
              <a:sym typeface="Futura"/>
            </a:endParaRPr>
          </a:p>
          <a:p>
            <a:endParaRPr lang="en-US" sz="2971" spc="29" dirty="0">
              <a:latin typeface="Futura"/>
              <a:ea typeface="Futura"/>
              <a:cs typeface="Futura"/>
              <a:sym typeface="Futura"/>
            </a:endParaRPr>
          </a:p>
          <a:p>
            <a:pPr marL="514350" indent="-514350">
              <a:buAutoNum type="arabicPeriod"/>
            </a:pPr>
            <a:endParaRPr lang="en-US" sz="2971" spc="29" dirty="0">
              <a:latin typeface="Futura"/>
              <a:ea typeface="Futura"/>
              <a:cs typeface="Futura"/>
              <a:sym typeface="Futura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693077" y="1539464"/>
            <a:ext cx="8395256" cy="826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PLAN PREZENTACJI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20735-4418-A427-D47C-511D1DD6D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FB5228-B975-32C7-99C1-10B651D46BB3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9FE4D68-6D80-4DA8-E386-2AE6877B93D8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453B034-8F4A-3173-0A9F-92902F8DF140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A37DC95-80B8-2F1B-99EE-1B8FB8D848FC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68E6FC07-D80F-4502-9644-D8AD259C5322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1AE84B8-BC45-6A04-4643-E15B23C93E36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6ABC8D0F-79BC-E725-CB5B-C573B2D86BE2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97937498-BCE7-73C9-D11F-52CB08A3AC48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09C075E-3BB0-6273-77E2-4D522A72C055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5CB1E51B-4FDD-1E19-67E5-2698193CAFE4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71DFC430-DF74-1909-B3C2-250F84BFA41A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AD9869AB-0164-3EEE-0884-DC3AAE5BEBB4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66046887-62F8-877A-A78C-13A86055A03A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88D851F8-85AB-09F0-6F5B-123C1068284C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E69E16E2-E836-7BD5-1888-9EBB802EA962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887C541D-5C93-E150-FDA2-7AC6324594DB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626257FF-3F98-6337-B5A6-CAC5EC49325E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ED94D1DA-92B6-B823-CDBC-C7F45A8B58C6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AD692059-4D51-D8D2-2464-812B78E836EC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961AE293-63D6-1385-B8F6-C48CDFE36B60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FFF54A0A-C587-ADB3-51DD-55E151C23C76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CE1A5201-64D9-B273-EADD-D2657EE1CB0F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C91F66E0-B0B9-ED73-147A-FD46E7C20D67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9D8AD991-FE34-710A-4CE5-9E61DD52AFF2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C1F036A5-D4BD-259D-F23E-FEB59CC4B25E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1A8D1ED1-8C33-BC5C-F12B-1BFA8EB6A2A4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8" name="TextBox 28">
            <a:extLst>
              <a:ext uri="{FF2B5EF4-FFF2-40B4-BE49-F238E27FC236}">
                <a16:creationId xmlns:a16="http://schemas.microsoft.com/office/drawing/2014/main" id="{7DDB4B7A-9C07-3360-2DD7-C02F8492C9E2}"/>
              </a:ext>
            </a:extLst>
          </p:cNvPr>
          <p:cNvSpPr txBox="1"/>
          <p:nvPr/>
        </p:nvSpPr>
        <p:spPr>
          <a:xfrm>
            <a:off x="1302338" y="2830204"/>
            <a:ext cx="14887407" cy="193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pl-PL" b="1" u="sng" dirty="0"/>
              <a:t>Przed realizacją inwestycji</a:t>
            </a:r>
          </a:p>
          <a:p>
            <a:r>
              <a:rPr lang="pl-PL" dirty="0"/>
              <a:t>Audyt energetyczny oraz Dokument podsumowujący audyt energetyczny musi być podpisany przez osobę wpisaną do rejestru osób uprawnionych do sporządzania świadectw charakterystyki energetycznej.</a:t>
            </a:r>
          </a:p>
          <a:p>
            <a:r>
              <a:rPr lang="pl-PL" b="1" u="sng" dirty="0"/>
              <a:t>Po realizacji inwestycji</a:t>
            </a:r>
            <a:br>
              <a:rPr lang="pl-PL" dirty="0"/>
            </a:br>
            <a:r>
              <a:rPr lang="pl-PL" dirty="0"/>
              <a:t>Po zakończeniu realizacji należy </a:t>
            </a:r>
            <a:r>
              <a:rPr lang="pl-PL" dirty="0" err="1"/>
              <a:t>wykonanać</a:t>
            </a:r>
            <a:r>
              <a:rPr lang="pl-PL" dirty="0"/>
              <a:t> świadectwo charakterystyki energetycznej budynku/lokalu mieszkalnego potwierdzające osiągnięcie zmniejszenia zapotrzebowania na energię użytkową </a:t>
            </a:r>
          </a:p>
          <a:p>
            <a:r>
              <a:rPr lang="pl-PL" dirty="0"/>
              <a:t> </a:t>
            </a:r>
          </a:p>
        </p:txBody>
      </p:sp>
      <p:sp>
        <p:nvSpPr>
          <p:cNvPr id="29" name="TextBox 29">
            <a:extLst>
              <a:ext uri="{FF2B5EF4-FFF2-40B4-BE49-F238E27FC236}">
                <a16:creationId xmlns:a16="http://schemas.microsoft.com/office/drawing/2014/main" id="{7EEA893C-018B-82CF-47FE-948F41990263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DEEAC608-EB81-10B0-BA8B-B8A7F6404DC4}"/>
              </a:ext>
            </a:extLst>
          </p:cNvPr>
          <p:cNvSpPr txBox="1"/>
          <p:nvPr/>
        </p:nvSpPr>
        <p:spPr>
          <a:xfrm>
            <a:off x="1693077" y="1539464"/>
            <a:ext cx="8395256" cy="826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Audytor</a:t>
            </a:r>
            <a:endParaRPr lang="en-US" sz="5571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</p:spTree>
    <p:extLst>
      <p:ext uri="{BB962C8B-B14F-4D97-AF65-F5344CB8AC3E}">
        <p14:creationId xmlns:p14="http://schemas.microsoft.com/office/powerpoint/2010/main" val="639261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F1A1B-2C56-53F3-7905-7F70B57A7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A0A614E-E634-2B0E-3FD4-E08B1944C8FB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3E47558-2E7B-07A8-B69C-CCC57C0671E1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97F1026-A87F-7C48-07A5-B53BA34FECD1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669EEF0-1865-F820-0A75-D4CAF2AEE946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6CAD24DB-76C5-394F-8274-B91C15E51F2C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9E3696D-FB18-ED87-D10F-1F92514DEDB2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94BC18D-346E-F069-7D02-F002FA4D9ACE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5F03F809-0025-34DF-4049-D233F047B589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8FEB566D-2BDE-ACCF-2A3D-B5B6E83CC573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9B269BA3-14CB-CFCD-A34F-CB4025A27997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24CD3862-1C4F-731F-35C8-A437DBA9BD1C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CFC3B06A-077D-DA03-7724-137B94B2D7C5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06136D52-6A32-4584-EC05-D3B45CE13AB2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52BB8737-38C1-227B-5A79-304E2BB92734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624B5126-3944-3B39-5336-36E4FF6B4540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2F964EFB-BD19-28B0-DE1E-C69F6088F2BA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57BA300A-2ECC-0256-FE57-470011FD3BE6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C4E0387E-AF58-D40F-60A0-1603EE6D9A21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6764ECC8-ED94-7D9B-A510-F3A17B9CF2AB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6709E3CF-BB9F-2EC3-4199-7EDD47A263AC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8659349A-A617-19F5-7444-D42CB19F78CB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61131605-259F-2A10-6F11-5E30D10FE2CC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17EFA608-5C2A-8C3D-4A2D-FB9F371C02FA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74CD69CB-0C89-CC15-80EA-D275E2524155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1DA01C6D-A113-1909-1DA7-F79545976CA7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988C4382-B6BC-6BF6-0704-F56CF57E8B03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91C7004A-D00D-4AF1-8BD6-74604F9C3382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2F142ABE-2CED-22CF-98A7-904EF2D6F9BD}"/>
              </a:ext>
            </a:extLst>
          </p:cNvPr>
          <p:cNvSpPr txBox="1"/>
          <p:nvPr/>
        </p:nvSpPr>
        <p:spPr>
          <a:xfrm>
            <a:off x="1693077" y="1539464"/>
            <a:ext cx="8395256" cy="1685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Rodzaje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przedsięwzięć</a:t>
            </a:r>
            <a:endParaRPr lang="en-US" sz="5571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graphicFrame>
        <p:nvGraphicFramePr>
          <p:cNvPr id="31" name="Tabela 30">
            <a:extLst>
              <a:ext uri="{FF2B5EF4-FFF2-40B4-BE49-F238E27FC236}">
                <a16:creationId xmlns:a16="http://schemas.microsoft.com/office/drawing/2014/main" id="{198774FD-E325-BCB4-11D0-2418A2E5A9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503222"/>
              </p:ext>
            </p:extLst>
          </p:nvPr>
        </p:nvGraphicFramePr>
        <p:xfrm>
          <a:off x="4109826" y="3745845"/>
          <a:ext cx="8229600" cy="4480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30320599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31834461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1403280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dirty="0"/>
                        <a:t>EU przed [kWh/m</a:t>
                      </a:r>
                      <a:r>
                        <a:rPr lang="pl-PL" baseline="30000" dirty="0"/>
                        <a:t>2</a:t>
                      </a:r>
                      <a:r>
                        <a:rPr lang="pl-PL" baseline="0" dirty="0"/>
                        <a:t>rok]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dirty="0"/>
                        <a:t>EU po [kWh/m</a:t>
                      </a:r>
                      <a:r>
                        <a:rPr lang="pl-PL" baseline="30000" dirty="0"/>
                        <a:t>2</a:t>
                      </a:r>
                      <a:r>
                        <a:rPr lang="pl-PL" baseline="0" dirty="0"/>
                        <a:t>rok]</a:t>
                      </a:r>
                      <a:r>
                        <a:rPr lang="pl-PL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Zakres przedsięwzięcia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932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&lt; 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&lt; 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wymiana nieefektywnego źródła ciepła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97348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80–140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nie może wzrosnąć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tylko wymiana nieefektywnego źródła ciepła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62286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80–140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≤ 80 i redukcja ≥ 40%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wymiana źródła + termomodernizacja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66320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80–140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≤ 80 i redukcja ≥ 40%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sama termomodernizacja – gdy źródło jest efektywne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26631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&gt; 140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≤ 140 i redukcja ≥ 40%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wymiana źródła + termomodernizacja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0461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&gt; 140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dirty="0"/>
                        <a:t>≤ 140 i redukcja ≥ 40%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dirty="0"/>
                        <a:t>sama termomodernizacja – gdy źródło jest efektywne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9179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1726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0E7FAE-E9B5-3F1F-CEF0-B42FE0F52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9B7BCE0-492F-2C82-F0D4-28FD5618B9CB}"/>
              </a:ext>
            </a:extLst>
          </p:cNvPr>
          <p:cNvSpPr/>
          <p:nvPr/>
        </p:nvSpPr>
        <p:spPr>
          <a:xfrm>
            <a:off x="9953578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076F223-B5A3-CCA9-DCD0-0B56DA85FA87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8398BFE-21A9-EA29-1254-CC236A4FACDC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9A3A77F-30AB-6C4C-5157-C6015C7DB1AB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48E99366-C344-2CFE-E3B4-593F166FFA3B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EF81434-69BA-1D0A-0437-05EB658DEAAA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5CD38D9F-A4F1-89DF-35B1-654EBB0E3589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766D79F7-1FA9-6ABB-B4AD-9D7CDD8D68B1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EE3B0EE-03ED-CB0C-0494-621ED532289B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80443BCE-5674-032B-9FA8-5E590589A348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91AD7EB7-3938-CAD1-BE42-302AA376DDE3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293AC020-3BD6-B88C-A0CB-7725004B53FB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ECEFC173-45A1-1908-BA7E-45B684C54D87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A759D4A2-BF57-15B7-A9B3-76CDAB7A1F36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99EA1055-0568-5F73-16C9-767E97CE52ED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3D841C3D-1D16-13C4-C7D2-E5B5624AC5B2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ABB4762B-960B-CAB2-BBF9-AAC831D57D10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9E56F9E7-42DA-1C13-E7FE-8B6C9EF4B257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7454DA3F-BAC0-EE59-50DC-CD1D8FCCBE55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E98F9FE1-3251-ACAC-3215-A0E98097ECFE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EC20D5C3-CAA6-1F02-E790-DC2B6CAA047F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D9319412-54BB-65A6-DEA7-1D9CB14D82E2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7B5227ED-4522-02A7-FE15-7C76DDEA3B23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EF32592F-222F-F61F-EEBF-EA2BB139667F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35ADA15F-FDD0-C9EF-A724-054C06310B56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C3168B1A-B9A6-62AE-587C-99FAEF02D0C8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C2234F82-2804-08FC-C02B-20B172E5A6AB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CFA051AA-AA4F-04EF-40B7-A5ACCF609B3F}"/>
              </a:ext>
            </a:extLst>
          </p:cNvPr>
          <p:cNvSpPr txBox="1"/>
          <p:nvPr/>
        </p:nvSpPr>
        <p:spPr>
          <a:xfrm>
            <a:off x="1693076" y="1539464"/>
            <a:ext cx="14461324" cy="7686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pl-PL" sz="38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Energia użytkowa</a:t>
            </a:r>
            <a:endParaRPr lang="en-US" sz="3800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pic>
        <p:nvPicPr>
          <p:cNvPr id="32" name="Obraz 31">
            <a:extLst>
              <a:ext uri="{FF2B5EF4-FFF2-40B4-BE49-F238E27FC236}">
                <a16:creationId xmlns:a16="http://schemas.microsoft.com/office/drawing/2014/main" id="{68BEA8A6-3B30-D9DA-27AE-CCB0DEF0C8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9089" y="3306949"/>
            <a:ext cx="9677782" cy="432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225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53578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/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693076" y="1539464"/>
            <a:ext cx="14461324" cy="7686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pl-PL" sz="38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Eu | Ek | </a:t>
            </a:r>
            <a:r>
              <a:rPr lang="pl-PL" sz="38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Ep</a:t>
            </a:r>
            <a:endParaRPr lang="en-US" sz="3800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pic>
        <p:nvPicPr>
          <p:cNvPr id="31" name="Obraz 30">
            <a:extLst>
              <a:ext uri="{FF2B5EF4-FFF2-40B4-BE49-F238E27FC236}">
                <a16:creationId xmlns:a16="http://schemas.microsoft.com/office/drawing/2014/main" id="{9352C3C9-9B42-2F06-FDB1-A12845278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386" y="3187403"/>
            <a:ext cx="10902604" cy="442918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501ED-9CCA-8768-9F71-F393E0754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54CFBAC-9D90-FFF2-6482-6891FD3049A5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83A0557-4B52-BE53-92BD-8323DCD3AECE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BA75D94-8E50-05E9-1D33-0CBF3985CEBB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EA164E8-5B76-41C5-B612-A10656B63BBB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05E9D098-DE2B-3615-C526-E370A1C03B29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E05A1A0-8556-D9D1-C6D7-434DBD7CBFEA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50C4E1FD-AC7B-933C-BA38-E731FF5A814F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C4999686-90A7-6EF9-4A59-5CD70729DAFE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3DEF3CD-4A08-3CD1-41D7-3A586A9DFF49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126D1392-FD50-6885-517E-27D8A12D0541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1A9B8BDA-4F31-2A31-6C20-BC7E0E9BD4F7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1BBADBB7-9C50-96C8-EF34-6A09B4046921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64ADBD0A-7CD9-60D7-1565-D2AAECC69291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21753A63-C0DA-415A-A042-2C5D49DA9D5A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9F2FC31A-E892-E7D5-CD28-4AAB964CB650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937A4201-8C16-ED2B-CA0B-280FE04A4EE2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6AD7764B-ED33-A84D-33AD-C2012E018718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77024194-0157-10F5-CBD4-D77E69E4BA39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9601D85-6E3E-C6DD-1F81-242116B39AFE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17003A60-F43B-06F1-B1C7-ADA49E34751B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88BB1C76-B821-6301-D675-AC7A96C889A2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B45B96ED-D480-3BF5-180F-BA13C1E05B40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BAFC9E93-DD1A-50C1-8F80-901B9B09F568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684D162D-C7CD-D698-3257-880169AF66A6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58EF4337-5FB4-E99C-0D8C-6D929B15DCC9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1477C50F-A133-FA62-63D9-41039DDBEDB2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3D334EBA-98D4-87EE-74FB-67DE49F9BBAD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DF42F144-F0B3-FF50-82AE-2231E74D12EF}"/>
              </a:ext>
            </a:extLst>
          </p:cNvPr>
          <p:cNvSpPr txBox="1"/>
          <p:nvPr/>
        </p:nvSpPr>
        <p:spPr>
          <a:xfrm>
            <a:off x="1693076" y="1539464"/>
            <a:ext cx="11895445" cy="826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Pytania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przed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wizją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lokalną</a:t>
            </a:r>
            <a:endParaRPr lang="en-US" sz="5571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graphicFrame>
        <p:nvGraphicFramePr>
          <p:cNvPr id="31" name="Tabela 30">
            <a:extLst>
              <a:ext uri="{FF2B5EF4-FFF2-40B4-BE49-F238E27FC236}">
                <a16:creationId xmlns:a16="http://schemas.microsoft.com/office/drawing/2014/main" id="{C51969B5-6785-870C-0882-2A56F13975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433942"/>
              </p:ext>
            </p:extLst>
          </p:nvPr>
        </p:nvGraphicFramePr>
        <p:xfrm>
          <a:off x="2025559" y="2829839"/>
          <a:ext cx="7820730" cy="50772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06910">
                  <a:extLst>
                    <a:ext uri="{9D8B030D-6E8A-4147-A177-3AD203B41FA5}">
                      <a16:colId xmlns:a16="http://schemas.microsoft.com/office/drawing/2014/main" val="628360512"/>
                    </a:ext>
                  </a:extLst>
                </a:gridCol>
                <a:gridCol w="2606910">
                  <a:extLst>
                    <a:ext uri="{9D8B030D-6E8A-4147-A177-3AD203B41FA5}">
                      <a16:colId xmlns:a16="http://schemas.microsoft.com/office/drawing/2014/main" val="1952856373"/>
                    </a:ext>
                  </a:extLst>
                </a:gridCol>
                <a:gridCol w="2606910">
                  <a:extLst>
                    <a:ext uri="{9D8B030D-6E8A-4147-A177-3AD203B41FA5}">
                      <a16:colId xmlns:a16="http://schemas.microsoft.com/office/drawing/2014/main" val="2037607689"/>
                    </a:ext>
                  </a:extLst>
                </a:gridCol>
              </a:tblGrid>
              <a:tr h="3077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Pytanie</a:t>
                      </a:r>
                    </a:p>
                  </a:txBody>
                  <a:tcPr marL="68575" marR="68575" marT="34288" marB="342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Odpowiedź alarmowa</a:t>
                      </a:r>
                    </a:p>
                  </a:txBody>
                  <a:tcPr marL="68575" marR="68575" marT="34288" marB="342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Wniosek</a:t>
                      </a:r>
                    </a:p>
                  </a:txBody>
                  <a:tcPr marL="68575" marR="68575" marT="34288" marB="34288" anchor="ctr"/>
                </a:tc>
                <a:extLst>
                  <a:ext uri="{0D108BD9-81ED-4DB2-BD59-A6C34878D82A}">
                    <a16:rowId xmlns:a16="http://schemas.microsoft.com/office/drawing/2014/main" val="809663000"/>
                  </a:ext>
                </a:extLst>
              </a:tr>
              <a:tr h="7692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Czy to budynek mieszkalny jednorodzinny / wydzielony lokal z KW?</a:t>
                      </a:r>
                    </a:p>
                  </a:txBody>
                  <a:tcPr marL="68575" marR="68575" marT="34288" marB="342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NIE</a:t>
                      </a:r>
                    </a:p>
                  </a:txBody>
                  <a:tcPr marL="68575" marR="68575" marT="34288" marB="342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dirty="0"/>
                        <a:t>🔴 brak kwalifikacji</a:t>
                      </a:r>
                    </a:p>
                  </a:txBody>
                  <a:tcPr marL="68575" marR="68575" marT="34288" marB="34288" anchor="ctr"/>
                </a:tc>
                <a:extLst>
                  <a:ext uri="{0D108BD9-81ED-4DB2-BD59-A6C34878D82A}">
                    <a16:rowId xmlns:a16="http://schemas.microsoft.com/office/drawing/2014/main" val="947618571"/>
                  </a:ext>
                </a:extLst>
              </a:tr>
              <a:tr h="5384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Czy budynek jest już oddany do użytkowania?</a:t>
                      </a:r>
                    </a:p>
                  </a:txBody>
                  <a:tcPr marL="68575" marR="68575" marT="34288" marB="342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NIE</a:t>
                      </a:r>
                    </a:p>
                  </a:txBody>
                  <a:tcPr marL="68575" marR="68575" marT="34288" marB="342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dirty="0"/>
                        <a:t>🔴 brak kwalifikacji</a:t>
                      </a:r>
                    </a:p>
                  </a:txBody>
                  <a:tcPr marL="68575" marR="68575" marT="34288" marB="34288" anchor="ctr"/>
                </a:tc>
                <a:extLst>
                  <a:ext uri="{0D108BD9-81ED-4DB2-BD59-A6C34878D82A}">
                    <a16:rowId xmlns:a16="http://schemas.microsoft.com/office/drawing/2014/main" val="2755723168"/>
                  </a:ext>
                </a:extLst>
              </a:tr>
              <a:tr h="5384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dirty="0"/>
                        <a:t>Kiedy składano pozwolenie / zgłoszenie budowy?</a:t>
                      </a:r>
                    </a:p>
                  </a:txBody>
                  <a:tcPr marL="68575" marR="68575" marT="34288" marB="342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po 31.12.2020 r.</a:t>
                      </a:r>
                    </a:p>
                  </a:txBody>
                  <a:tcPr marL="68575" marR="68575" marT="34288" marB="342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dirty="0"/>
                        <a:t>🔴 brak kwalifikacji</a:t>
                      </a:r>
                    </a:p>
                  </a:txBody>
                  <a:tcPr marL="68575" marR="68575" marT="34288" marB="34288" anchor="ctr"/>
                </a:tc>
                <a:extLst>
                  <a:ext uri="{0D108BD9-81ED-4DB2-BD59-A6C34878D82A}">
                    <a16:rowId xmlns:a16="http://schemas.microsoft.com/office/drawing/2014/main" val="4222493656"/>
                  </a:ext>
                </a:extLst>
              </a:tr>
              <a:tr h="5384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Czy budynek jest użytkowany sezonowo?</a:t>
                      </a:r>
                    </a:p>
                  </a:txBody>
                  <a:tcPr marL="68575" marR="68575" marT="34288" marB="342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TAK</a:t>
                      </a:r>
                    </a:p>
                  </a:txBody>
                  <a:tcPr marL="68575" marR="68575" marT="34288" marB="342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dirty="0"/>
                        <a:t>🔴 brak kwalifikacji</a:t>
                      </a:r>
                    </a:p>
                  </a:txBody>
                  <a:tcPr marL="68575" marR="68575" marT="34288" marB="34288" anchor="ctr"/>
                </a:tc>
                <a:extLst>
                  <a:ext uri="{0D108BD9-81ED-4DB2-BD59-A6C34878D82A}">
                    <a16:rowId xmlns:a16="http://schemas.microsoft.com/office/drawing/2014/main" val="1927002945"/>
                  </a:ext>
                </a:extLst>
              </a:tr>
              <a:tr h="5384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dirty="0"/>
                        <a:t>Czy to budynek gospodarczy?***</a:t>
                      </a:r>
                    </a:p>
                  </a:txBody>
                  <a:tcPr marL="68575" marR="68575" marT="34288" marB="342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TAK</a:t>
                      </a:r>
                    </a:p>
                  </a:txBody>
                  <a:tcPr marL="68575" marR="68575" marT="34288" marB="342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dirty="0"/>
                        <a:t>🔴 brak kwalifikacji</a:t>
                      </a:r>
                    </a:p>
                  </a:txBody>
                  <a:tcPr marL="68575" marR="68575" marT="34288" marB="34288" anchor="ctr"/>
                </a:tc>
                <a:extLst>
                  <a:ext uri="{0D108BD9-81ED-4DB2-BD59-A6C34878D82A}">
                    <a16:rowId xmlns:a16="http://schemas.microsoft.com/office/drawing/2014/main" val="451663841"/>
                  </a:ext>
                </a:extLst>
              </a:tr>
              <a:tr h="7692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Czy działalność gospodarcza zajmuje &gt;30% powierzchni całkowitej?</a:t>
                      </a:r>
                    </a:p>
                  </a:txBody>
                  <a:tcPr marL="68575" marR="68575" marT="34288" marB="342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TAK</a:t>
                      </a:r>
                    </a:p>
                  </a:txBody>
                  <a:tcPr marL="68575" marR="68575" marT="34288" marB="342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dirty="0"/>
                        <a:t>🔴 brak kwalifikacji</a:t>
                      </a:r>
                    </a:p>
                  </a:txBody>
                  <a:tcPr marL="68575" marR="68575" marT="34288" marB="34288" anchor="ctr"/>
                </a:tc>
                <a:extLst>
                  <a:ext uri="{0D108BD9-81ED-4DB2-BD59-A6C34878D82A}">
                    <a16:rowId xmlns:a16="http://schemas.microsoft.com/office/drawing/2014/main" val="677808112"/>
                  </a:ext>
                </a:extLst>
              </a:tr>
              <a:tr h="5384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Czy klient korzysta już z CP na inny budynek/lokal?</a:t>
                      </a:r>
                    </a:p>
                  </a:txBody>
                  <a:tcPr marL="68575" marR="68575" marT="34288" marB="342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TAK – dla umowy z WOD od 22.04.2024 r.</a:t>
                      </a:r>
                    </a:p>
                  </a:txBody>
                  <a:tcPr marL="68575" marR="68575" marT="34288" marB="342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dirty="0"/>
                        <a:t>🔴 brak kwalifikacji</a:t>
                      </a:r>
                    </a:p>
                  </a:txBody>
                  <a:tcPr marL="68575" marR="68575" marT="34288" marB="34288" anchor="ctr"/>
                </a:tc>
                <a:extLst>
                  <a:ext uri="{0D108BD9-81ED-4DB2-BD59-A6C34878D82A}">
                    <a16:rowId xmlns:a16="http://schemas.microsoft.com/office/drawing/2014/main" val="3543260394"/>
                  </a:ext>
                </a:extLst>
              </a:tr>
              <a:tr h="5384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Od kiedy klient jest właścicielem?</a:t>
                      </a:r>
                    </a:p>
                  </a:txBody>
                  <a:tcPr marL="68575" marR="68575" marT="34288" marB="342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&lt;3 lata</a:t>
                      </a:r>
                    </a:p>
                  </a:txBody>
                  <a:tcPr marL="68575" marR="68575" marT="34288" marB="3428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dirty="0"/>
                        <a:t>🟠 sprawdzić wyjątki (np. spadek, zasiedzenie, nabycie od rodziców)</a:t>
                      </a:r>
                    </a:p>
                  </a:txBody>
                  <a:tcPr marL="68575" marR="68575" marT="34288" marB="34288" anchor="ctr"/>
                </a:tc>
                <a:extLst>
                  <a:ext uri="{0D108BD9-81ED-4DB2-BD59-A6C34878D82A}">
                    <a16:rowId xmlns:a16="http://schemas.microsoft.com/office/drawing/2014/main" val="2768949030"/>
                  </a:ext>
                </a:extLst>
              </a:tr>
            </a:tbl>
          </a:graphicData>
        </a:graphic>
      </p:graphicFrame>
      <p:sp>
        <p:nvSpPr>
          <p:cNvPr id="33" name="pole tekstowe 32">
            <a:extLst>
              <a:ext uri="{FF2B5EF4-FFF2-40B4-BE49-F238E27FC236}">
                <a16:creationId xmlns:a16="http://schemas.microsoft.com/office/drawing/2014/main" id="{02B8EF5F-7F95-8021-946C-C286AF83F18B}"/>
              </a:ext>
            </a:extLst>
          </p:cNvPr>
          <p:cNvSpPr txBox="1"/>
          <p:nvPr/>
        </p:nvSpPr>
        <p:spPr>
          <a:xfrm>
            <a:off x="1828800" y="7565726"/>
            <a:ext cx="11301210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br>
              <a:rPr lang="pl-PL" sz="1800" dirty="0">
                <a:effectLst/>
                <a:latin typeface="+mn-lt"/>
              </a:rPr>
            </a:br>
            <a:endParaRPr lang="pl-PL" sz="1800" dirty="0">
              <a:effectLst/>
              <a:latin typeface="+mn-lt"/>
            </a:endParaRPr>
          </a:p>
          <a:p>
            <a:pPr marL="0" marR="0">
              <a:buNone/>
            </a:pPr>
            <a:r>
              <a:rPr lang="pl-PL" sz="1800" dirty="0">
                <a:effectLst/>
                <a:latin typeface="+mn-lt"/>
              </a:rPr>
              <a:t>***Źródło ciepła może być zainstalowane w budynku gospodarczym lub innym, jeżeli służy wyłącznie do celów ogrzewania lub ogrzewania i c.w.u. budynku/lokalu mieszkalnego. </a:t>
            </a:r>
          </a:p>
          <a:p>
            <a:pPr marL="0" marR="0">
              <a:buNone/>
            </a:pPr>
            <a:br>
              <a:rPr lang="pl-PL" sz="1800" dirty="0">
                <a:effectLst/>
                <a:latin typeface="+mn-lt"/>
              </a:rPr>
            </a:br>
            <a:endParaRPr lang="pl-PL" sz="900" dirty="0"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217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6AF78-B128-F2AD-DD36-91CF43F26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DF61609-5B4E-E25A-FCC8-47EA44E17578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A408C6E-3608-6FF6-02BD-BBF53701D60A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7AB511F-3511-BD6B-4B22-0E9A77759FF9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AE35B24B-1FFD-A201-A77D-77422A00C9CD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1E3EDF16-69F4-AD02-B7F2-554E2D329B99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CDEF47F-1E88-BFB7-38FE-B56D2A572CC1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602F6AF2-D9D7-1171-1B08-08E954DBBF83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E99B082F-DEC2-0D3A-09B4-5B6F64CE3FA1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D98A1A5F-F27D-95EE-F842-F58A3C79D457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01CAE579-D24C-F35C-275D-7529516CE5C3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B100EFCC-A092-7FB8-F254-C7ACA84CC098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56D637E5-C085-E593-B57F-AA0BDF680FD4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48095BDD-5483-0507-69D7-7F5BF4D9B66F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109F9D09-C4D2-1CB3-1306-5DA7234269D0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F9D78DCD-A4D9-A8D6-5213-0F1A18AB86CE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EB0F2870-191C-C79C-6956-47FAFD48D3AD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9E60F1E7-BCF9-3670-29CF-BE2B915F901C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059992A6-0E31-0436-FF26-7BF45480A1F3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9FBE32A4-FE44-F339-E372-59ED6E4F9D0D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8233E5CC-F128-B6EE-7D11-901344D1EF6E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8736B51C-58C8-E041-1CAF-1554D59A219C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3A77D74F-9BEA-BAAC-C6D7-41E6FF171EB2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00B49921-E3B9-01B3-D244-964C96726B9E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DFE04AFE-86DD-851F-6E2C-582A03C5EF62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B99B935A-07C3-E61C-FD31-E05838CD8748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EB3DD5AF-FA96-92E0-4215-CE1242C5D674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930AD781-58D6-0631-781C-EE70A02B3ECC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F59AB825-9D5A-94FD-40A2-8766BE714ACA}"/>
              </a:ext>
            </a:extLst>
          </p:cNvPr>
          <p:cNvSpPr txBox="1"/>
          <p:nvPr/>
        </p:nvSpPr>
        <p:spPr>
          <a:xfrm>
            <a:off x="1693076" y="1539464"/>
            <a:ext cx="11895445" cy="1685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Pytania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przed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wizją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lokalną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cz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. 2</a:t>
            </a:r>
          </a:p>
        </p:txBody>
      </p:sp>
      <p:graphicFrame>
        <p:nvGraphicFramePr>
          <p:cNvPr id="28" name="Tabela 27">
            <a:extLst>
              <a:ext uri="{FF2B5EF4-FFF2-40B4-BE49-F238E27FC236}">
                <a16:creationId xmlns:a16="http://schemas.microsoft.com/office/drawing/2014/main" id="{4F8EF166-E76A-2DEC-BDDD-962A11B95A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304976"/>
              </p:ext>
            </p:extLst>
          </p:nvPr>
        </p:nvGraphicFramePr>
        <p:xfrm>
          <a:off x="1858732" y="3511049"/>
          <a:ext cx="10485669" cy="55073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95223">
                  <a:extLst>
                    <a:ext uri="{9D8B030D-6E8A-4147-A177-3AD203B41FA5}">
                      <a16:colId xmlns:a16="http://schemas.microsoft.com/office/drawing/2014/main" val="2983930459"/>
                    </a:ext>
                  </a:extLst>
                </a:gridCol>
                <a:gridCol w="3495223">
                  <a:extLst>
                    <a:ext uri="{9D8B030D-6E8A-4147-A177-3AD203B41FA5}">
                      <a16:colId xmlns:a16="http://schemas.microsoft.com/office/drawing/2014/main" val="691150093"/>
                    </a:ext>
                  </a:extLst>
                </a:gridCol>
                <a:gridCol w="3495223">
                  <a:extLst>
                    <a:ext uri="{9D8B030D-6E8A-4147-A177-3AD203B41FA5}">
                      <a16:colId xmlns:a16="http://schemas.microsoft.com/office/drawing/2014/main" val="2398684320"/>
                    </a:ext>
                  </a:extLst>
                </a:gridCol>
              </a:tblGrid>
              <a:tr h="3491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Pytanie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Odpowiedź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Co to oznacza?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9753999"/>
                  </a:ext>
                </a:extLst>
              </a:tr>
              <a:tr h="8729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Czym ogrzewany jest budynek?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paliwo stałe &lt; 5 klasy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wymiana źródła będzie obowiązkowa w odpowiedniej ścieżce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6164283"/>
                  </a:ext>
                </a:extLst>
              </a:tr>
              <a:tr h="61103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Czy jest już efektywne źródło?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TAK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możliwa sama termomodernizacja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880776"/>
                  </a:ext>
                </a:extLst>
              </a:tr>
              <a:tr h="8729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Czy budynek jest już mocno ocieplony?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TAK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możliwe EU &lt;80 → termomodernizacja może nie kwalifikować się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1303718"/>
                  </a:ext>
                </a:extLst>
              </a:tr>
              <a:tr h="8729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Klient chce tylko wymienić źródło?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TAK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dirty="0"/>
                        <a:t>przy EU &lt;80 oraz 80–140 możliwa ścieżka „tylko źródło”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9164967"/>
                  </a:ext>
                </a:extLst>
              </a:tr>
              <a:tr h="8729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dirty="0"/>
                        <a:t>Klient chce termomodernizację?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dirty="0"/>
                        <a:t>TAK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dirty="0"/>
                        <a:t>trzeba sprawdzić, czy osiągniemy wymagany próg EU i redukcję 40%</a:t>
                      </a:r>
                    </a:p>
                    <a:p>
                      <a:pPr>
                        <a:buNone/>
                      </a:pPr>
                      <a:r>
                        <a:rPr lang="pl-PL" dirty="0"/>
                        <a:t>- jaki jest zakres prac?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7132231"/>
                  </a:ext>
                </a:extLst>
              </a:tr>
              <a:tr h="8729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dirty="0"/>
                        <a:t>Czy klient zna poziom dofinansowania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dirty="0"/>
                        <a:t>NIE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dirty="0"/>
                        <a:t>Weryfikacja dochodu – czy spełnia warunki programu? Jaki będzie poziom dofinansowania?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3974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2342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EF9BA-D79C-0AEE-C08B-9322A6A5C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13E1D59-C75D-E5E1-E0CF-D7B42350E557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AAC1528-D99C-C114-72D7-BC83A2C2DEF7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8FF4014-FBA8-EB99-E7E1-4B6E0EDCAF11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03AC4F2-38A2-1302-3C2A-0995BF24EAAD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92464E36-15D1-FA3F-4B8D-38FFEEB17445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9F9A4B5-4903-2C12-AAD2-8ABF92E5F06C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817436F-A5E3-5381-A466-365048544AAF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0B38C53B-4126-5DC2-0EBF-6EDC0973D939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3EC57A4C-9636-DD7A-3C59-54734B9247AD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31ABD6A8-CBE3-6758-E27B-4BD3E713D449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C1B00A34-EB69-3808-F44E-88AFBEEDFA03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0BF69512-4BAB-AC05-2FEC-0C94EF459868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1AADF6D1-379D-1F57-43BD-3E4E46CB1AD8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D598146F-79EF-168A-F7A7-27D990FE94BD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BF1F2635-3688-8E06-9A99-F6FD78CF0B79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2CBFF38B-18E8-A487-51FB-1F49C9583D81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E6AD1B93-4559-2186-D9C9-6D25495416B5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2647299C-3F6B-07E4-6AAE-05F172F06FF8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CC9977F-348A-D855-F9F6-A6D75A941927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3A19BCAE-2632-3144-609A-B01FEFD93925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9851649B-5963-B318-B1C8-B6A42CE9A539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3EB2FCD9-2416-251D-8FE8-2E44020E4AD9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D1256A1F-42D3-2EF2-DB62-89DE57F489B9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67C1EE2B-2C3E-B972-B598-469CC88AF846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24A3167E-2445-F9B3-596B-EB076A4A2312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B853F204-04B7-D07C-1786-E3B6CDEC8682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E44AF0B9-2987-88AF-66F6-F3895E26334E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3F16BAD7-6CE2-E83F-DA26-408B4492C8FE}"/>
              </a:ext>
            </a:extLst>
          </p:cNvPr>
          <p:cNvSpPr txBox="1"/>
          <p:nvPr/>
        </p:nvSpPr>
        <p:spPr>
          <a:xfrm>
            <a:off x="1693076" y="1539464"/>
            <a:ext cx="13289029" cy="7588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Wizja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lokalna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–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dane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budynku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i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informacje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formalne</a:t>
            </a:r>
            <a:endParaRPr lang="en-US" sz="3500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graphicFrame>
        <p:nvGraphicFramePr>
          <p:cNvPr id="31" name="Tabela 30">
            <a:extLst>
              <a:ext uri="{FF2B5EF4-FFF2-40B4-BE49-F238E27FC236}">
                <a16:creationId xmlns:a16="http://schemas.microsoft.com/office/drawing/2014/main" id="{6740D2AC-7EA9-4477-1C03-40811D342A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8983865"/>
              </p:ext>
            </p:extLst>
          </p:nvPr>
        </p:nvGraphicFramePr>
        <p:xfrm>
          <a:off x="1682344" y="2628900"/>
          <a:ext cx="8757056" cy="58568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78528">
                  <a:extLst>
                    <a:ext uri="{9D8B030D-6E8A-4147-A177-3AD203B41FA5}">
                      <a16:colId xmlns:a16="http://schemas.microsoft.com/office/drawing/2014/main" val="1567333050"/>
                    </a:ext>
                  </a:extLst>
                </a:gridCol>
                <a:gridCol w="4378528">
                  <a:extLst>
                    <a:ext uri="{9D8B030D-6E8A-4147-A177-3AD203B41FA5}">
                      <a16:colId xmlns:a16="http://schemas.microsoft.com/office/drawing/2014/main" val="3300474212"/>
                    </a:ext>
                  </a:extLst>
                </a:gridCol>
              </a:tblGrid>
              <a:tr h="334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dirty="0"/>
                        <a:t>Zakres prac</a:t>
                      </a:r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Dane do zebrania / weryfikacji</a:t>
                      </a:r>
                    </a:p>
                  </a:txBody>
                  <a:tcPr marL="64657" marR="64657" marT="32328" marB="32328" anchor="ctr"/>
                </a:tc>
                <a:extLst>
                  <a:ext uri="{0D108BD9-81ED-4DB2-BD59-A6C34878D82A}">
                    <a16:rowId xmlns:a16="http://schemas.microsoft.com/office/drawing/2014/main" val="3445659526"/>
                  </a:ext>
                </a:extLst>
              </a:tr>
              <a:tr h="334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Wizja lokalna</a:t>
                      </a:r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Data wizji lokalnej</a:t>
                      </a:r>
                    </a:p>
                  </a:txBody>
                  <a:tcPr marL="64657" marR="64657" marT="32328" marB="32328" anchor="ctr"/>
                </a:tc>
                <a:extLst>
                  <a:ext uri="{0D108BD9-81ED-4DB2-BD59-A6C34878D82A}">
                    <a16:rowId xmlns:a16="http://schemas.microsoft.com/office/drawing/2014/main" val="297817243"/>
                  </a:ext>
                </a:extLst>
              </a:tr>
              <a:tr h="334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Kontakt</a:t>
                      </a:r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Osoba udzielająca informacji, tel., e-mail</a:t>
                      </a:r>
                    </a:p>
                  </a:txBody>
                  <a:tcPr marL="64657" marR="64657" marT="32328" marB="32328" anchor="ctr"/>
                </a:tc>
                <a:extLst>
                  <a:ext uri="{0D108BD9-81ED-4DB2-BD59-A6C34878D82A}">
                    <a16:rowId xmlns:a16="http://schemas.microsoft.com/office/drawing/2014/main" val="1017828412"/>
                  </a:ext>
                </a:extLst>
              </a:tr>
              <a:tr h="334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Budynek</a:t>
                      </a:r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Adres / oznaczenie budynku</a:t>
                      </a:r>
                    </a:p>
                  </a:txBody>
                  <a:tcPr marL="64657" marR="64657" marT="32328" marB="32328" anchor="ctr"/>
                </a:tc>
                <a:extLst>
                  <a:ext uri="{0D108BD9-81ED-4DB2-BD59-A6C34878D82A}">
                    <a16:rowId xmlns:a16="http://schemas.microsoft.com/office/drawing/2014/main" val="2243420954"/>
                  </a:ext>
                </a:extLst>
              </a:tr>
              <a:tr h="334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Rok budowy</a:t>
                      </a:r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Rok oddania do użytkowania</a:t>
                      </a:r>
                    </a:p>
                  </a:txBody>
                  <a:tcPr marL="64657" marR="64657" marT="32328" marB="32328" anchor="ctr"/>
                </a:tc>
                <a:extLst>
                  <a:ext uri="{0D108BD9-81ED-4DB2-BD59-A6C34878D82A}">
                    <a16:rowId xmlns:a16="http://schemas.microsoft.com/office/drawing/2014/main" val="3970333286"/>
                  </a:ext>
                </a:extLst>
              </a:tr>
              <a:tr h="5862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Powierzchnie</a:t>
                      </a:r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Powierzchnia użytkowa / powierzchnia całkowita</a:t>
                      </a:r>
                    </a:p>
                  </a:txBody>
                  <a:tcPr marL="64657" marR="64657" marT="32328" marB="32328" anchor="ctr"/>
                </a:tc>
                <a:extLst>
                  <a:ext uri="{0D108BD9-81ED-4DB2-BD59-A6C34878D82A}">
                    <a16:rowId xmlns:a16="http://schemas.microsoft.com/office/drawing/2014/main" val="367190024"/>
                  </a:ext>
                </a:extLst>
              </a:tr>
              <a:tr h="334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Geometria</a:t>
                      </a:r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Liczba kondygnacji</a:t>
                      </a:r>
                    </a:p>
                  </a:txBody>
                  <a:tcPr marL="64657" marR="64657" marT="32328" marB="32328" anchor="ctr"/>
                </a:tc>
                <a:extLst>
                  <a:ext uri="{0D108BD9-81ED-4DB2-BD59-A6C34878D82A}">
                    <a16:rowId xmlns:a16="http://schemas.microsoft.com/office/drawing/2014/main" val="4255638425"/>
                  </a:ext>
                </a:extLst>
              </a:tr>
              <a:tr h="5862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Wysokości</a:t>
                      </a:r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Wysokość kondygnacji w świetle: piwnica / parter / piętra</a:t>
                      </a:r>
                    </a:p>
                  </a:txBody>
                  <a:tcPr marL="64657" marR="64657" marT="32328" marB="32328" anchor="ctr"/>
                </a:tc>
                <a:extLst>
                  <a:ext uri="{0D108BD9-81ED-4DB2-BD59-A6C34878D82A}">
                    <a16:rowId xmlns:a16="http://schemas.microsoft.com/office/drawing/2014/main" val="1161345486"/>
                  </a:ext>
                </a:extLst>
              </a:tr>
              <a:tr h="5862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 u="sng" dirty="0"/>
                        <a:t>Dokumentacja</a:t>
                      </a:r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b="1" u="sng" dirty="0"/>
                        <a:t>Projekt budowlany / inwentaryzacja – zdjęcie / kopia</a:t>
                      </a:r>
                    </a:p>
                  </a:txBody>
                  <a:tcPr marL="64657" marR="64657" marT="32328" marB="32328" anchor="ctr"/>
                </a:tc>
                <a:extLst>
                  <a:ext uri="{0D108BD9-81ED-4DB2-BD59-A6C34878D82A}">
                    <a16:rowId xmlns:a16="http://schemas.microsoft.com/office/drawing/2014/main" val="2503108032"/>
                  </a:ext>
                </a:extLst>
              </a:tr>
              <a:tr h="334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Tytuł prawny</a:t>
                      </a:r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Właściciel / współwłaściciel</a:t>
                      </a:r>
                    </a:p>
                  </a:txBody>
                  <a:tcPr marL="64657" marR="64657" marT="32328" marB="32328" anchor="ctr"/>
                </a:tc>
                <a:extLst>
                  <a:ext uri="{0D108BD9-81ED-4DB2-BD59-A6C34878D82A}">
                    <a16:rowId xmlns:a16="http://schemas.microsoft.com/office/drawing/2014/main" val="1840962039"/>
                  </a:ext>
                </a:extLst>
              </a:tr>
              <a:tr h="5862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Program CP</a:t>
                      </a:r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Czy korzystano z dofinansowania na inne przedsięwzięcie po 22.04.2024 r.?</a:t>
                      </a:r>
                    </a:p>
                  </a:txBody>
                  <a:tcPr marL="64657" marR="64657" marT="32328" marB="32328" anchor="ctr"/>
                </a:tc>
                <a:extLst>
                  <a:ext uri="{0D108BD9-81ED-4DB2-BD59-A6C34878D82A}">
                    <a16:rowId xmlns:a16="http://schemas.microsoft.com/office/drawing/2014/main" val="2506632996"/>
                  </a:ext>
                </a:extLst>
              </a:tr>
              <a:tr h="5862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Własność</a:t>
                      </a:r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Czy wymagany okres własności jest spełniony?</a:t>
                      </a:r>
                    </a:p>
                  </a:txBody>
                  <a:tcPr marL="64657" marR="64657" marT="32328" marB="32328" anchor="ctr"/>
                </a:tc>
                <a:extLst>
                  <a:ext uri="{0D108BD9-81ED-4DB2-BD59-A6C34878D82A}">
                    <a16:rowId xmlns:a16="http://schemas.microsoft.com/office/drawing/2014/main" val="180344177"/>
                  </a:ext>
                </a:extLst>
              </a:tr>
              <a:tr h="5862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/>
                        <a:t>Poziom dofinansowania</a:t>
                      </a:r>
                    </a:p>
                  </a:txBody>
                  <a:tcPr marL="64657" marR="64657" marT="32328" marB="3232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300" dirty="0"/>
                        <a:t>Czy klient kwalifikuje się do danego poziomu dofinansowania?</a:t>
                      </a:r>
                    </a:p>
                  </a:txBody>
                  <a:tcPr marL="64657" marR="64657" marT="32328" marB="32328" anchor="ctr"/>
                </a:tc>
                <a:extLst>
                  <a:ext uri="{0D108BD9-81ED-4DB2-BD59-A6C34878D82A}">
                    <a16:rowId xmlns:a16="http://schemas.microsoft.com/office/drawing/2014/main" val="2538769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4473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94A6C-3FC5-C1A2-1BAE-45E8A5F51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EDE9EAE-8BAA-51B8-65BE-4096652C5159}"/>
              </a:ext>
            </a:extLst>
          </p:cNvPr>
          <p:cNvSpPr/>
          <p:nvPr/>
        </p:nvSpPr>
        <p:spPr>
          <a:xfrm>
            <a:off x="12471998" y="273219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pPr>
              <a:buNone/>
            </a:pPr>
            <a:r>
              <a:rPr lang="pl-PL" b="1" dirty="0" err="1">
                <a:solidFill>
                  <a:srgbClr val="FF0000"/>
                </a:solidFill>
              </a:rPr>
              <a:t>w</a:t>
            </a:r>
            <a:r>
              <a:rPr lang="pl-PL" b="1" baseline="-25000" dirty="0" err="1">
                <a:solidFill>
                  <a:srgbClr val="FF0000"/>
                </a:solidFill>
              </a:rPr>
              <a:t>t</a:t>
            </a:r>
            <a:r>
              <a:rPr lang="pl-PL" b="1" dirty="0">
                <a:solidFill>
                  <a:srgbClr val="FF0000"/>
                </a:solidFill>
              </a:rPr>
              <a:t> *</a:t>
            </a:r>
            <a:r>
              <a:rPr lang="pl-PL" b="1" dirty="0" err="1">
                <a:solidFill>
                  <a:srgbClr val="FF0000"/>
                </a:solidFill>
              </a:rPr>
              <a:t>w</a:t>
            </a:r>
            <a:r>
              <a:rPr lang="pl-PL" b="1" baseline="-25000" dirty="0" err="1">
                <a:solidFill>
                  <a:srgbClr val="FF0000"/>
                </a:solidFill>
              </a:rPr>
              <a:t>d</a:t>
            </a:r>
            <a:endParaRPr lang="pl-PL" dirty="0">
              <a:solidFill>
                <a:srgbClr val="FF0000"/>
              </a:solidFill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4C58965-5EA9-83E1-B13E-9A7D77B7D7BF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1EB11AA-C22A-6643-507F-0BCAC6B0741F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0075C94-37A9-FC41-DD35-23DD8A394965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815AB34E-09CE-7195-3056-32723B67E6F2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95CA2D7-1ED6-264E-9210-BA186F9392AF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02582BAC-7F2E-6781-0BD2-DABE992922B3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9F794D93-9741-1EDF-8FE9-3C82A359D745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7C78594D-35B7-E61D-0387-2814921475E2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5DBA859F-EB1F-2756-2120-0B6A1BAB7672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401EB2BB-BFC5-13CD-1B2A-8462A7AAA44A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88E72375-031D-8422-0FE0-218A1134A440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84F828DA-2363-734D-39AA-3AE54C982B1D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E9264127-9BBD-7094-BB4C-B3834213210C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4C517D43-337C-AD53-ED17-C417DC0B95BE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98DD8DD3-676D-AB14-CF3A-8F4AB6E11DA1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9EA0A4FE-3EC8-3F93-AE4D-B9D1CEA6404D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07B16B74-8593-74E0-09F4-4B416EDC3E6F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731BB31E-3AD9-0009-160D-2DF70D600253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474EE245-5AF7-D7F3-9E76-CF047EA258BD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1AC51828-3F63-DD55-4BF9-8DB0ACB630DA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188E5921-8F33-C4D7-0FC9-77E7D1BA4AB3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30616FBC-FA0F-1B22-DDEC-75BD79B84A0F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ABEF3689-A669-4D97-972A-A2B10BFE3873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23CF2938-8DC6-91E8-3757-115B6F349514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34C759E5-6CDA-896C-2542-E9FD1AFC8192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0EB2125F-1B9C-BAC1-12A3-D74125E11630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6168F373-8641-E72D-6E78-D49F7E45DD43}"/>
              </a:ext>
            </a:extLst>
          </p:cNvPr>
          <p:cNvSpPr txBox="1"/>
          <p:nvPr/>
        </p:nvSpPr>
        <p:spPr>
          <a:xfrm>
            <a:off x="1693076" y="1539464"/>
            <a:ext cx="13289029" cy="7588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Wizja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lokalna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–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źródło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ciepła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/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instalacja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grzewcza</a:t>
            </a:r>
            <a:endParaRPr lang="en-US" sz="3500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graphicFrame>
        <p:nvGraphicFramePr>
          <p:cNvPr id="28" name="Tabela 27">
            <a:extLst>
              <a:ext uri="{FF2B5EF4-FFF2-40B4-BE49-F238E27FC236}">
                <a16:creationId xmlns:a16="http://schemas.microsoft.com/office/drawing/2014/main" id="{EBB6288C-593C-87FA-018B-81588A4362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967688"/>
              </p:ext>
            </p:extLst>
          </p:nvPr>
        </p:nvGraphicFramePr>
        <p:xfrm>
          <a:off x="1532319" y="3162300"/>
          <a:ext cx="6677649" cy="4856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25883">
                  <a:extLst>
                    <a:ext uri="{9D8B030D-6E8A-4147-A177-3AD203B41FA5}">
                      <a16:colId xmlns:a16="http://schemas.microsoft.com/office/drawing/2014/main" val="77617893"/>
                    </a:ext>
                  </a:extLst>
                </a:gridCol>
                <a:gridCol w="2225883">
                  <a:extLst>
                    <a:ext uri="{9D8B030D-6E8A-4147-A177-3AD203B41FA5}">
                      <a16:colId xmlns:a16="http://schemas.microsoft.com/office/drawing/2014/main" val="2419354454"/>
                    </a:ext>
                  </a:extLst>
                </a:gridCol>
                <a:gridCol w="2225883">
                  <a:extLst>
                    <a:ext uri="{9D8B030D-6E8A-4147-A177-3AD203B41FA5}">
                      <a16:colId xmlns:a16="http://schemas.microsoft.com/office/drawing/2014/main" val="2626115578"/>
                    </a:ext>
                  </a:extLst>
                </a:gridCol>
              </a:tblGrid>
              <a:tr h="2967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Element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Co ustalić?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Dokumentacja</a:t>
                      </a:r>
                    </a:p>
                  </a:txBody>
                  <a:tcPr marL="74196" marR="74196" marT="37098" marB="37098" anchor="ctr"/>
                </a:tc>
                <a:extLst>
                  <a:ext uri="{0D108BD9-81ED-4DB2-BD59-A6C34878D82A}">
                    <a16:rowId xmlns:a16="http://schemas.microsoft.com/office/drawing/2014/main" val="1988816895"/>
                  </a:ext>
                </a:extLst>
              </a:tr>
              <a:tr h="5193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Źródło ciepła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gaz / paliwo stałe / pompa ciepła / MPEC / inne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 dirty="0"/>
                        <a:t>zdjęcie urządzenia + tabliczki znamionowej</a:t>
                      </a:r>
                    </a:p>
                  </a:txBody>
                  <a:tcPr marL="74196" marR="74196" marT="37098" marB="37098" anchor="ctr"/>
                </a:tc>
                <a:extLst>
                  <a:ext uri="{0D108BD9-81ED-4DB2-BD59-A6C34878D82A}">
                    <a16:rowId xmlns:a16="http://schemas.microsoft.com/office/drawing/2014/main" val="3012728978"/>
                  </a:ext>
                </a:extLst>
              </a:tr>
              <a:tr h="5193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Zużycie energii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dostępne faktury za gaz / ciepło / paliwo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zdjęcie / kopia</a:t>
                      </a:r>
                    </a:p>
                  </a:txBody>
                  <a:tcPr marL="74196" marR="74196" marT="37098" marB="37098" anchor="ctr"/>
                </a:tc>
                <a:extLst>
                  <a:ext uri="{0D108BD9-81ED-4DB2-BD59-A6C34878D82A}">
                    <a16:rowId xmlns:a16="http://schemas.microsoft.com/office/drawing/2014/main" val="1965602507"/>
                  </a:ext>
                </a:extLst>
              </a:tr>
              <a:tr h="5193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Parametry instalacji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parametry pracy, np. zasilanie / powrót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zdjęcie / zapis</a:t>
                      </a:r>
                    </a:p>
                  </a:txBody>
                  <a:tcPr marL="74196" marR="74196" marT="37098" marB="37098" anchor="ctr"/>
                </a:tc>
                <a:extLst>
                  <a:ext uri="{0D108BD9-81ED-4DB2-BD59-A6C34878D82A}">
                    <a16:rowId xmlns:a16="http://schemas.microsoft.com/office/drawing/2014/main" val="2570993067"/>
                  </a:ext>
                </a:extLst>
              </a:tr>
              <a:tr h="2967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Schemat instalacji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czy istnieje?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zdjęcie schematu</a:t>
                      </a:r>
                    </a:p>
                  </a:txBody>
                  <a:tcPr marL="74196" marR="74196" marT="37098" marB="37098" anchor="ctr"/>
                </a:tc>
                <a:extLst>
                  <a:ext uri="{0D108BD9-81ED-4DB2-BD59-A6C34878D82A}">
                    <a16:rowId xmlns:a16="http://schemas.microsoft.com/office/drawing/2014/main" val="905545810"/>
                  </a:ext>
                </a:extLst>
              </a:tr>
              <a:tr h="2967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Zasobnik ciepła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TAK / NIE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zdjęcie</a:t>
                      </a:r>
                    </a:p>
                  </a:txBody>
                  <a:tcPr marL="74196" marR="74196" marT="37098" marB="37098" anchor="ctr"/>
                </a:tc>
                <a:extLst>
                  <a:ext uri="{0D108BD9-81ED-4DB2-BD59-A6C34878D82A}">
                    <a16:rowId xmlns:a16="http://schemas.microsoft.com/office/drawing/2014/main" val="2148862537"/>
                  </a:ext>
                </a:extLst>
              </a:tr>
              <a:tr h="5193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Przewody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rodzaj i sposób prowadzenia w budynku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zdjęcia</a:t>
                      </a:r>
                    </a:p>
                  </a:txBody>
                  <a:tcPr marL="74196" marR="74196" marT="37098" marB="37098" anchor="ctr"/>
                </a:tc>
                <a:extLst>
                  <a:ext uri="{0D108BD9-81ED-4DB2-BD59-A6C34878D82A}">
                    <a16:rowId xmlns:a16="http://schemas.microsoft.com/office/drawing/2014/main" val="1342637540"/>
                  </a:ext>
                </a:extLst>
              </a:tr>
              <a:tr h="5193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Odbiorniki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rodzaj grzejników / nagrzewnic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zdjęcia</a:t>
                      </a:r>
                    </a:p>
                  </a:txBody>
                  <a:tcPr marL="74196" marR="74196" marT="37098" marB="37098" anchor="ctr"/>
                </a:tc>
                <a:extLst>
                  <a:ext uri="{0D108BD9-81ED-4DB2-BD59-A6C34878D82A}">
                    <a16:rowId xmlns:a16="http://schemas.microsoft.com/office/drawing/2014/main" val="2267200449"/>
                  </a:ext>
                </a:extLst>
              </a:tr>
              <a:tr h="5193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Regulacja miejscowa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zawory / głowice termostatyczne – TAK / NIE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zdjęcie</a:t>
                      </a:r>
                    </a:p>
                  </a:txBody>
                  <a:tcPr marL="74196" marR="74196" marT="37098" marB="37098" anchor="ctr"/>
                </a:tc>
                <a:extLst>
                  <a:ext uri="{0D108BD9-81ED-4DB2-BD59-A6C34878D82A}">
                    <a16:rowId xmlns:a16="http://schemas.microsoft.com/office/drawing/2014/main" val="859341362"/>
                  </a:ext>
                </a:extLst>
              </a:tr>
              <a:tr h="5193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Sterowanie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/>
                        <a:t>sterowanie centralne / automatyka – TAK / NIE</a:t>
                      </a:r>
                    </a:p>
                  </a:txBody>
                  <a:tcPr marL="74196" marR="74196" marT="37098" marB="37098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500" dirty="0"/>
                        <a:t>zdjęcie</a:t>
                      </a:r>
                    </a:p>
                  </a:txBody>
                  <a:tcPr marL="74196" marR="74196" marT="37098" marB="37098" anchor="ctr"/>
                </a:tc>
                <a:extLst>
                  <a:ext uri="{0D108BD9-81ED-4DB2-BD59-A6C34878D82A}">
                    <a16:rowId xmlns:a16="http://schemas.microsoft.com/office/drawing/2014/main" val="1971020943"/>
                  </a:ext>
                </a:extLst>
              </a:tr>
            </a:tbl>
          </a:graphicData>
        </a:graphic>
      </p:graphicFrame>
      <p:sp>
        <p:nvSpPr>
          <p:cNvPr id="33" name="pole tekstowe 32">
            <a:extLst>
              <a:ext uri="{FF2B5EF4-FFF2-40B4-BE49-F238E27FC236}">
                <a16:creationId xmlns:a16="http://schemas.microsoft.com/office/drawing/2014/main" id="{7A00C994-6EA1-78A3-0B5B-13FF8B403245}"/>
              </a:ext>
            </a:extLst>
          </p:cNvPr>
          <p:cNvSpPr txBox="1"/>
          <p:nvPr/>
        </p:nvSpPr>
        <p:spPr>
          <a:xfrm>
            <a:off x="1443713" y="8260645"/>
            <a:ext cx="113012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l-PL" b="1" dirty="0"/>
              <a:t>Kluczowe dla Czystego Powietrza:</a:t>
            </a:r>
            <a:br>
              <a:rPr lang="pl-PL" dirty="0"/>
            </a:br>
            <a:r>
              <a:rPr lang="pl-PL" dirty="0"/>
              <a:t>rodzaj źródła → paliwo → klasa urządzenia → czy istnieją inne źródła ogrzewania.</a:t>
            </a:r>
          </a:p>
        </p:txBody>
      </p:sp>
      <p:pic>
        <p:nvPicPr>
          <p:cNvPr id="36" name="Obraz 35">
            <a:extLst>
              <a:ext uri="{FF2B5EF4-FFF2-40B4-BE49-F238E27FC236}">
                <a16:creationId xmlns:a16="http://schemas.microsoft.com/office/drawing/2014/main" id="{481D73D7-134C-F67C-ABE6-97EED071EB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2357" y="2692400"/>
            <a:ext cx="3721100" cy="469900"/>
          </a:xfrm>
          <a:prstGeom prst="rect">
            <a:avLst/>
          </a:prstGeom>
        </p:spPr>
      </p:pic>
      <p:sp>
        <p:nvSpPr>
          <p:cNvPr id="38" name="pole tekstowe 37">
            <a:extLst>
              <a:ext uri="{FF2B5EF4-FFF2-40B4-BE49-F238E27FC236}">
                <a16:creationId xmlns:a16="http://schemas.microsoft.com/office/drawing/2014/main" id="{F7F0817F-F19C-478D-E8CC-A0C942063043}"/>
              </a:ext>
            </a:extLst>
          </p:cNvPr>
          <p:cNvSpPr txBox="1"/>
          <p:nvPr/>
        </p:nvSpPr>
        <p:spPr>
          <a:xfrm>
            <a:off x="8615507" y="3733939"/>
            <a:ext cx="891049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l-PL" dirty="0"/>
              <a:t>gdzie: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b="1" dirty="0" err="1"/>
              <a:t>ηH,g</a:t>
            </a:r>
            <a:r>
              <a:rPr lang="pl-PL" dirty="0"/>
              <a:t> – sprawność wytwarzania,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b="1" dirty="0" err="1"/>
              <a:t>ηH,d</a:t>
            </a:r>
            <a:r>
              <a:rPr lang="pl-PL" dirty="0"/>
              <a:t> – sprawność </a:t>
            </a:r>
            <a:r>
              <a:rPr lang="pl-PL" dirty="0" err="1"/>
              <a:t>przesyłu</a:t>
            </a:r>
            <a:r>
              <a:rPr lang="pl-PL" dirty="0"/>
              <a:t>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b="1" dirty="0" err="1"/>
              <a:t>ηH,e</a:t>
            </a:r>
            <a:r>
              <a:rPr lang="pl-PL" dirty="0"/>
              <a:t> – sprawność regulacji i wykorzystania,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b="1" dirty="0" err="1"/>
              <a:t>ηH,s</a:t>
            </a:r>
            <a:r>
              <a:rPr lang="pl-PL" dirty="0"/>
              <a:t> – sprawność akumulacji.</a:t>
            </a:r>
          </a:p>
          <a:p>
            <a:pPr>
              <a:buNone/>
            </a:pPr>
            <a:r>
              <a:rPr lang="pl-PL" b="1" dirty="0"/>
              <a:t>Rozporządzenie audytowe dopuszcza przyjmowanie sprawności m.in.:</a:t>
            </a:r>
            <a:endParaRPr lang="pl-PL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dirty="0"/>
              <a:t>z odpowiednich Polskich Norm,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dirty="0"/>
              <a:t>z </a:t>
            </a:r>
            <a:r>
              <a:rPr lang="pl-PL" b="1" dirty="0"/>
              <a:t>metodologii sporządzania ŚCHE</a:t>
            </a:r>
            <a:r>
              <a:rPr lang="pl-PL" dirty="0"/>
              <a:t>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dirty="0"/>
              <a:t>z </a:t>
            </a:r>
            <a:r>
              <a:rPr lang="pl-PL" b="1" dirty="0"/>
              <a:t>dokumentacji technicznej urządzeń / instalacji</a:t>
            </a:r>
            <a:r>
              <a:rPr lang="pl-PL" dirty="0"/>
              <a:t>.</a:t>
            </a:r>
          </a:p>
          <a:p>
            <a:pPr>
              <a:buNone/>
            </a:pPr>
            <a:r>
              <a:rPr lang="pl-PL" b="1" dirty="0">
                <a:solidFill>
                  <a:srgbClr val="FF0000"/>
                </a:solidFill>
              </a:rPr>
              <a:t>UWAGA na przerwy w ogrzewaniu</a:t>
            </a:r>
            <a:endParaRPr lang="pl-P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400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28EA1-461C-E71A-0803-AC0CF9D71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201F551-657E-6187-EAA0-D258B625304F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CBF748C-6655-BDC3-C020-F2C0D54E42BD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EE3F494-D9A4-B8F3-64D9-1AAA7DE7F187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4EE6877-8244-26C1-7AD0-6D4326A41E3B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AF51988E-213F-0A58-6D04-AC41EB722362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271AEC7-C626-EEE3-F1C8-365FA61B9486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D0323E3-1D99-6558-A6D2-3ED6B0BA1A5E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3733AE46-067F-9E99-39E0-545851EE9F9B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CDA5AA7-63AD-4DB9-245B-2264765684D8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B978515D-E522-26F6-3160-17984218E2E7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25E7057D-C3FF-7D6A-DE13-C004FA9D47F5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768BADCF-D6AA-0BB4-67FE-0B8BC157F69C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8D366041-3E79-D65E-6E5C-60378BD05555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69D445C6-4DDD-A77B-2091-3F1A495EE78D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24CF8B0C-F807-D85F-4BFA-7D5878CA95C6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D702D7CB-20FB-9D57-DD0D-8263558805FC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8BD7DAC4-A8D9-252D-5918-22568FBAC4BC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110D1341-C5A0-2557-3BAC-48DA1D1402CB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BFE13152-7805-9C18-B3DD-3CB684180AC7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65760C5E-506C-67A9-BBF2-30C067211161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426BB092-EE6B-0AE9-9F5A-BFD6FF7A10A6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6280122E-201F-D726-191C-B241F99D66C4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35A99933-C604-18EB-9CC7-2D2D0DA03862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92D39587-C7C6-E7CE-8816-A1FD18485125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325799EB-8B6B-76FD-A698-2D1A4B71A964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26853186-33E5-94B0-AE9C-F9A9E1629436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6DF57893-5F31-3755-FC00-09CA2887EC3B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F9E2881F-2476-7AB2-FB5C-FA9B2162E3E1}"/>
              </a:ext>
            </a:extLst>
          </p:cNvPr>
          <p:cNvSpPr txBox="1"/>
          <p:nvPr/>
        </p:nvSpPr>
        <p:spPr>
          <a:xfrm>
            <a:off x="1693076" y="1539464"/>
            <a:ext cx="13289029" cy="7588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Wizja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lokalna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–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c.w.u</a:t>
            </a:r>
            <a:endParaRPr lang="en-US" sz="3500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graphicFrame>
        <p:nvGraphicFramePr>
          <p:cNvPr id="35" name="Tabela 34">
            <a:extLst>
              <a:ext uri="{FF2B5EF4-FFF2-40B4-BE49-F238E27FC236}">
                <a16:creationId xmlns:a16="http://schemas.microsoft.com/office/drawing/2014/main" id="{39DF70D4-5601-C779-E533-60778FA5A2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608240"/>
              </p:ext>
            </p:extLst>
          </p:nvPr>
        </p:nvGraphicFramePr>
        <p:xfrm>
          <a:off x="2567674" y="3299652"/>
          <a:ext cx="8229600" cy="3200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699536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7705950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Element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Co ustalić?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39960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Przygotowanie c.w.u.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dirty="0"/>
                        <a:t>sposób przygotowania ciepłej wody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5546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Urządzenia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kocioł / podgrzewacz / zasobnik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62564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Dokumentacja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zdjęcia urządzeń i tabliczek znamionowych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8032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Zużycie energii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dostępne faktury za gaz / ciepło / paliwo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7893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Instalacja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typ przewodów i sposób prowadzenia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14597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Opomiarowanie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TAK / NIE; jeśli TAK – zebrać dane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20818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Użytkownicy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dirty="0"/>
                        <a:t>liczba użytkowników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3439490"/>
                  </a:ext>
                </a:extLst>
              </a:tr>
            </a:tbl>
          </a:graphicData>
        </a:graphic>
      </p:graphicFrame>
      <p:sp>
        <p:nvSpPr>
          <p:cNvPr id="37" name="pole tekstowe 36">
            <a:extLst>
              <a:ext uri="{FF2B5EF4-FFF2-40B4-BE49-F238E27FC236}">
                <a16:creationId xmlns:a16="http://schemas.microsoft.com/office/drawing/2014/main" id="{13C15217-5376-ACCC-F2C7-0B55439B7F65}"/>
              </a:ext>
            </a:extLst>
          </p:cNvPr>
          <p:cNvSpPr txBox="1"/>
          <p:nvPr/>
        </p:nvSpPr>
        <p:spPr>
          <a:xfrm>
            <a:off x="2567674" y="6797909"/>
            <a:ext cx="113012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l-PL" sz="1800" b="1" dirty="0"/>
              <a:t>Rozporządzenie audytowe dopuszcza przyjmowanie sprawności m.in.:</a:t>
            </a:r>
            <a:endParaRPr lang="pl-PL" sz="18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sz="1800" dirty="0"/>
              <a:t>z odpowiednich Polskich Norm,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sz="1800" dirty="0"/>
              <a:t>z </a:t>
            </a:r>
            <a:r>
              <a:rPr lang="pl-PL" sz="1800" b="1" dirty="0"/>
              <a:t>metodologii sporządzania ŚCHE</a:t>
            </a:r>
            <a:r>
              <a:rPr lang="pl-PL" b="1" dirty="0"/>
              <a:t>,</a:t>
            </a:r>
            <a:endParaRPr lang="pl-PL" sz="18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dirty="0"/>
              <a:t>dokumentacji technicznej.</a:t>
            </a:r>
            <a:endParaRPr lang="pl-PL" sz="1800" dirty="0"/>
          </a:p>
        </p:txBody>
      </p:sp>
      <p:sp>
        <p:nvSpPr>
          <p:cNvPr id="40" name="pole tekstowe 39">
            <a:extLst>
              <a:ext uri="{FF2B5EF4-FFF2-40B4-BE49-F238E27FC236}">
                <a16:creationId xmlns:a16="http://schemas.microsoft.com/office/drawing/2014/main" id="{84514E54-704A-F314-6BAB-1E85AA48B09C}"/>
              </a:ext>
            </a:extLst>
          </p:cNvPr>
          <p:cNvSpPr txBox="1"/>
          <p:nvPr/>
        </p:nvSpPr>
        <p:spPr>
          <a:xfrm>
            <a:off x="2603769" y="8237137"/>
            <a:ext cx="659713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Q0cw, Q1cw – zapotrzebowanie na ciepło przed i po wykonaniu wariantu przedsięwzięcia termomodernizacyjnego, określone przez audytora na podstawie analizy i prognozy zużycia ciepła – GJ/rok; </a:t>
            </a:r>
            <a:r>
              <a:rPr lang="pl-PL" b="1" u="sng" dirty="0"/>
              <a:t>obliczone zgodnie z rozporządzeniem dotyczącym sporządzania świadectw</a:t>
            </a:r>
          </a:p>
        </p:txBody>
      </p:sp>
    </p:spTree>
    <p:extLst>
      <p:ext uri="{BB962C8B-B14F-4D97-AF65-F5344CB8AC3E}">
        <p14:creationId xmlns:p14="http://schemas.microsoft.com/office/powerpoint/2010/main" val="63527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E4B4F-13BC-4465-74C1-D3B3C027F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606DA5F-23A0-39E5-D3DE-596D035F664A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931A1E4-39FE-B458-4B6E-7A717D1BDB6E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76350CF-16DD-CC8C-5B38-8D87B95F193E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3BBE5C4-B537-637E-DA31-1798BD1941BA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5A6A32AC-2EC0-2B1A-A4EE-A8DC27CC146E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27E0F9A-C91B-9865-1B88-08271736F1D5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F20F1731-825B-8D14-FEA1-9F69DCD7667D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F5C8550D-281A-F230-0158-CC5E155F5776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4EA29882-25FE-DA2C-A8BF-D99B3FBC2FB0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BBE09D17-E712-DE8D-8ADC-33BDDD13609B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955103DF-EDDE-A13C-EDE5-6ADECCD8F698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2684A6CA-4B76-EAC0-2669-195C7CE756F7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704F19EA-BB98-11EC-5F19-C24B8700295F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3EEB4613-4FCF-D136-E463-9E24A0752E0E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174AA30D-DAF4-3F70-D12B-027C0A0DEDB2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A7BE2B06-78BB-CDD8-4A23-9CEFB342461F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D12F0B2E-DB98-D0EA-5332-01F1E3763FE2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684FEEC5-7233-4D9F-A879-D60DAF4DC2A1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9A719F08-1950-CBD8-1D99-88137EF2C3F2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93312EE3-2A75-2E5F-402E-18B420CD1B90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F4A773BF-608D-008E-E6B6-D7009BF7E33A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02142BC2-7DE6-AB47-C896-9C25795B1034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CCCF9D7D-2197-45D6-7898-3289A5F967A2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35774435-F256-1023-5063-0F2BBA12DD5A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F774051A-1B3D-1137-287F-3DF8A740283D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8C13481A-7332-2383-36DC-2A937798059B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EA4ACE12-3EB2-C96D-494B-48CBB035A8E1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6D52AB5B-3884-6817-E6A8-3E2433C15C45}"/>
              </a:ext>
            </a:extLst>
          </p:cNvPr>
          <p:cNvSpPr txBox="1"/>
          <p:nvPr/>
        </p:nvSpPr>
        <p:spPr>
          <a:xfrm>
            <a:off x="1693076" y="1539464"/>
            <a:ext cx="13289029" cy="7588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Wizja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lokalna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–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wentylacja</a:t>
            </a:r>
            <a:endParaRPr lang="en-US" sz="3500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graphicFrame>
        <p:nvGraphicFramePr>
          <p:cNvPr id="28" name="Tabela 27">
            <a:extLst>
              <a:ext uri="{FF2B5EF4-FFF2-40B4-BE49-F238E27FC236}">
                <a16:creationId xmlns:a16="http://schemas.microsoft.com/office/drawing/2014/main" id="{59C0B89B-CABA-2099-4F1B-41EA6DA6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45876"/>
              </p:ext>
            </p:extLst>
          </p:nvPr>
        </p:nvGraphicFramePr>
        <p:xfrm>
          <a:off x="1723477" y="3132305"/>
          <a:ext cx="8229600" cy="3108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2120204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3576998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Element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Co ustalić?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71469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Rodzaj wentylacji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czy występuje wentylacja mechaniczna?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0490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Zakres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jakie pomieszczenia / części budynku obsługuje?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50837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Centrala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zdjęcie urządzenia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095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Odzysk ciepła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TAK / NIE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0681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Wymiennik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krzyżowy / przeciwprądowy / obrotowy / inny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60578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Dokumentacja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dirty="0"/>
                        <a:t>zdjęcie centrali / wymiennika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7377440"/>
                  </a:ext>
                </a:extLst>
              </a:tr>
            </a:tbl>
          </a:graphicData>
        </a:graphic>
      </p:graphicFrame>
      <p:sp>
        <p:nvSpPr>
          <p:cNvPr id="36" name="pole tekstowe 35">
            <a:extLst>
              <a:ext uri="{FF2B5EF4-FFF2-40B4-BE49-F238E27FC236}">
                <a16:creationId xmlns:a16="http://schemas.microsoft.com/office/drawing/2014/main" id="{A966E829-1DA5-0DB8-D4CD-89102931E544}"/>
              </a:ext>
            </a:extLst>
          </p:cNvPr>
          <p:cNvSpPr txBox="1"/>
          <p:nvPr/>
        </p:nvSpPr>
        <p:spPr>
          <a:xfrm>
            <a:off x="1524000" y="6505067"/>
            <a:ext cx="1130121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l-PL" dirty="0"/>
              <a:t>Strumień powietrza zewnętrznego dla wentylacji naturalnej, przy braku danych projektowych, można przyjąć: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dirty="0"/>
              <a:t>wg Polskiej Normy dotyczącej wentylacji,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b="1" dirty="0"/>
              <a:t>lub zgodnie z metodologią sporządzania świadectw charakterystyki energetycznej.</a:t>
            </a:r>
            <a:endParaRPr lang="pl-PL" dirty="0"/>
          </a:p>
          <a:p>
            <a:pPr>
              <a:buNone/>
            </a:pPr>
            <a:r>
              <a:rPr lang="pl-PL" b="1" dirty="0"/>
              <a:t>Praktycznie:</a:t>
            </a:r>
            <a:r>
              <a:rPr lang="pl-PL" dirty="0"/>
              <a:t> </a:t>
            </a:r>
          </a:p>
          <a:p>
            <a:pPr>
              <a:buNone/>
            </a:pPr>
            <a:r>
              <a:rPr lang="pl-PL" dirty="0"/>
              <a:t>Warto przyjmować strumienie wentylacyjne zgodnie z metodologią ŚCHE, aby ograniczyć różnice pomiędzy wynikami audytu, DPAE i późniejszego ŚCHE.</a:t>
            </a:r>
          </a:p>
        </p:txBody>
      </p:sp>
    </p:spTree>
    <p:extLst>
      <p:ext uri="{BB962C8B-B14F-4D97-AF65-F5344CB8AC3E}">
        <p14:creationId xmlns:p14="http://schemas.microsoft.com/office/powerpoint/2010/main" val="16863926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8E5BC-4DC3-86E1-C79D-F877F79BF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2BE1D67-78C1-DF32-7BF5-18CFD6EDEF15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4E69D47-C8E6-B524-4D2E-6EB3843E5EE9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F097920-DDC9-5DF1-B79F-FB3279720342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A31B214-9A4C-2791-153A-78BE473C1F64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F93C2D6B-A549-2BFE-569A-8137607B1548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44B17BF-174D-6A8B-68E9-2351A636574F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6BA48A4D-1FE2-7763-F5C8-2F45D510D117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A077655E-6DC6-334B-9D13-4B155627788F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46FBE600-21DB-4C14-4CA6-774777A40094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53795A17-41D2-6615-7123-BE92F403EC7B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B27ECA61-E6D6-F0CC-9BE1-8218BAAACEB8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6AEC411B-8B98-86D0-7AA1-D9A40F17FEF5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005C449A-3FD0-A90E-3791-39AA945C01F8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3FEF534B-C395-1AED-88E0-46D1550EFC3E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E0DDA5DF-938A-A9EE-E0FE-F6360256AE81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FE28F5AF-9DBA-3019-75DA-371C10985E1C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FC187392-8A46-7334-6018-A3011B26082F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B29DAEEF-FFE4-44A7-445C-3AE0A979644B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3C749587-9D87-16A6-CDA9-F8F0F1F83F6E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16DC0940-7926-8642-2BA7-080834BA7ABC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2ABCE93C-C808-3AE7-B891-9EC08029C5F0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96BABB64-5C9D-B3AF-9D84-F63440DF1EEE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9769D045-EBE5-0776-CA73-AA160496DBC9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5E2DA6E6-8FF0-F7C3-2490-01CD024E5E91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9FB5E64D-A9ED-ABAF-7195-57F2F85111DD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62A14D27-2E30-C454-928D-0DC1CB2010B9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91321856-5A1F-044E-53D7-7DB28F269CB6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43327D7E-A165-C531-9117-4AF979A4CC1A}"/>
              </a:ext>
            </a:extLst>
          </p:cNvPr>
          <p:cNvSpPr txBox="1"/>
          <p:nvPr/>
        </p:nvSpPr>
        <p:spPr>
          <a:xfrm>
            <a:off x="1693076" y="1539464"/>
            <a:ext cx="13289029" cy="7588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Wizja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lokalna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–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przegrody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i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stolarka</a:t>
            </a:r>
            <a:endParaRPr lang="en-US" sz="3500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graphicFrame>
        <p:nvGraphicFramePr>
          <p:cNvPr id="31" name="Tabela 30">
            <a:extLst>
              <a:ext uri="{FF2B5EF4-FFF2-40B4-BE49-F238E27FC236}">
                <a16:creationId xmlns:a16="http://schemas.microsoft.com/office/drawing/2014/main" id="{7C574925-FCAA-70A4-1FC5-EF911FA3E3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333493"/>
              </p:ext>
            </p:extLst>
          </p:nvPr>
        </p:nvGraphicFramePr>
        <p:xfrm>
          <a:off x="1583595" y="2887775"/>
          <a:ext cx="8229600" cy="4480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20581181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420197381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4320815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Element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Stan istniejący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Do sprawdzenia / udokumentowania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35148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Okna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1 / 2 / 3 szyby, materiał, orientacyjny 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dirty="0"/>
                        <a:t>U – jeśli znane; zdjęcia; czy planowana wymiana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76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Okna dachowe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1 / 2 / 3 szyby, materiał, orientacyjny 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U – jeśli znane; zdjęcia; czy planowana wymiana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8007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Drzwi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materiał, orientacyjny rok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U – jeśli znane; zdjęcia; czy planowana wymiana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02510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Ściany zewnętrzne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konstrukcja + wszystkie warstwy i ich grubości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zdjęcia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80346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Strop / poddasze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konstrukcja + wszystkie warstwy i ich grubości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zdjęcia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76356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Pozostałe przegrody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rodzaj przegrody + konstrukcja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dirty="0"/>
                        <a:t>zdjęcia / pomiary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23460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08007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63CAB-F786-2B7C-D194-7A786462E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911773C-7E4E-65D1-E217-1511D7A73392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33ED9B4-7344-78A4-149F-28748D429026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86A73B5-5091-2EB5-E6B5-F6BF564E5532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F343E9-F024-40AF-2927-87CE45F14A54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23E50F46-E361-C84D-4848-6AF8E5701D03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5E50B2F3-4F93-47F6-6B88-57E639005D1E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19339DDE-2EE5-7527-8282-4B3FC70A8DC0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6836CFE9-E765-21E0-6506-1CBC33DC2B0A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385C1094-F2CC-630C-2F8A-4EBBE287F2EF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360DFBD1-558A-2371-FB84-6EBC3A2F88DB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61DE7AAD-654F-1723-EDD8-06C272F6BF11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B2F6A4B0-9BFE-EE86-9BC6-14C474AE8959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588B4363-48C4-01E1-BD5A-B9C5CCA3499A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294953A-DE44-3F94-FE71-240E95BF89A7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06FB0241-0E1F-697A-DBE5-1519B82C0EFB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24CDDBD6-D993-BC08-6B94-2739C626DCAF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3F63EF59-7182-F05D-9D65-5D70AF17DDC6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18F3C5FB-18B2-EACE-CA81-A5EB62970180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AE9E471-66FA-1304-8579-CC0CCE81C9CF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476385D4-AFEC-A082-8178-32FC79934D87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666BE341-1300-6F29-996E-066F67C63330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B1B14EDE-29E7-34B7-EABC-8768263C216E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C63A4EBA-E76A-4A56-8028-27E1C91E25CE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FEF5BD19-D19C-9E19-CFC6-3BF730F0EC91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5686EA55-1DAB-2748-419B-1E1F1E54B6D5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BF5853D8-794D-CC30-5550-A225A0A04853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319F26A6-FD26-2FBB-740F-F9B43C90F2DB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6ECD8ED1-4657-3D46-BD6F-E917BD95D70E}"/>
              </a:ext>
            </a:extLst>
          </p:cNvPr>
          <p:cNvSpPr txBox="1"/>
          <p:nvPr/>
        </p:nvSpPr>
        <p:spPr>
          <a:xfrm>
            <a:off x="1693076" y="1539464"/>
            <a:ext cx="13289029" cy="7588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Obliczenie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U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stolarki</a:t>
            </a:r>
            <a:endParaRPr lang="en-US" sz="3500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pic>
        <p:nvPicPr>
          <p:cNvPr id="28" name="Obraz 27">
            <a:extLst>
              <a:ext uri="{FF2B5EF4-FFF2-40B4-BE49-F238E27FC236}">
                <a16:creationId xmlns:a16="http://schemas.microsoft.com/office/drawing/2014/main" id="{F2854B5B-01BD-073F-971E-2E180D4794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9175" y="3390900"/>
            <a:ext cx="9035025" cy="2803973"/>
          </a:xfrm>
          <a:prstGeom prst="rect">
            <a:avLst/>
          </a:prstGeom>
        </p:spPr>
      </p:pic>
      <p:sp>
        <p:nvSpPr>
          <p:cNvPr id="33" name="pole tekstowe 32">
            <a:extLst>
              <a:ext uri="{FF2B5EF4-FFF2-40B4-BE49-F238E27FC236}">
                <a16:creationId xmlns:a16="http://schemas.microsoft.com/office/drawing/2014/main" id="{41E222FF-A73F-92C3-1296-D8D056322ECC}"/>
              </a:ext>
            </a:extLst>
          </p:cNvPr>
          <p:cNvSpPr txBox="1"/>
          <p:nvPr/>
        </p:nvSpPr>
        <p:spPr>
          <a:xfrm>
            <a:off x="1673527" y="6515100"/>
            <a:ext cx="11301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l-PL" sz="1800" dirty="0"/>
              <a:t>Norma PN-EN ISO 10077-1:2017-10</a:t>
            </a:r>
          </a:p>
        </p:txBody>
      </p:sp>
    </p:spTree>
    <p:extLst>
      <p:ext uri="{BB962C8B-B14F-4D97-AF65-F5344CB8AC3E}">
        <p14:creationId xmlns:p14="http://schemas.microsoft.com/office/powerpoint/2010/main" val="1853579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4A508-55CF-4224-895F-70B085DE8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8433D8C-4A30-9693-4CF1-13EC7D0A9392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D30FADC-2EE0-1DF5-FD3D-4AC516C46DD7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3F46999-327B-BE6D-F606-9D1A605C34EE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4F5F54A-FCA0-78AC-0088-BDDEF9BA7A7D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651D61E3-F45A-F76B-E656-56E82BBC7237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37C7656-7C35-E09F-66EE-C6620772F4EF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F044DF30-47B4-6FD3-D651-59704EB5E7F4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A6558BBA-6433-1F2C-82FA-8A11527B4F6A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A14773B-D769-E974-7249-0C942863C841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7596AD4D-CE90-7AD7-4138-43A68648F6BA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471600AA-2FBD-BDB7-C97B-2ACB4A0CF3DC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A6075FD6-AA25-133B-D393-2B2B817ED518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CEF496B2-ED52-00BE-2262-776B9E672A8A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7A858A6C-234D-CD43-C206-715FDC2A41A4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94FEE99D-8F8B-3416-0172-51A291E6A7A2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9949944C-3FB9-1256-A6C0-4A5CA7EAF51A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627B58E5-A4BD-5634-FE7D-C341B490EF90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3E099EC5-0628-190E-945D-D22A380A7F9C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DED2101E-2F7B-9C38-0543-A8A7301BE3F4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3A6BDC4C-6B0F-DC61-AA5F-7FD84B5D3C82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E26FE78E-35DE-DA34-5601-E4C067D13E8B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A7A98DD6-C431-F8A2-9ED7-A156DC96A46F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A705D4F3-5340-5C46-3407-392825CE3E36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F9DCCD1D-9BC6-EAD5-7125-2D906E69E074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5EEC91A6-1AF6-BC6D-5C76-0C3FEA18EEF0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E21F8D6D-238D-F3E0-2647-1165B07B4A2F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37E15490-B839-6320-7E0B-4172A1602B8F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77FC91F4-3E98-5B40-292F-728C69F68E73}"/>
              </a:ext>
            </a:extLst>
          </p:cNvPr>
          <p:cNvSpPr txBox="1"/>
          <p:nvPr/>
        </p:nvSpPr>
        <p:spPr>
          <a:xfrm>
            <a:off x="1693076" y="1539464"/>
            <a:ext cx="13289029" cy="7588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Przyjęcie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prawidłowego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”U”</a:t>
            </a:r>
          </a:p>
        </p:txBody>
      </p:sp>
      <p:graphicFrame>
        <p:nvGraphicFramePr>
          <p:cNvPr id="34" name="Tabela 33">
            <a:extLst>
              <a:ext uri="{FF2B5EF4-FFF2-40B4-BE49-F238E27FC236}">
                <a16:creationId xmlns:a16="http://schemas.microsoft.com/office/drawing/2014/main" id="{722183E7-EFBF-5517-8C44-F99D5B2BB1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986262"/>
              </p:ext>
            </p:extLst>
          </p:nvPr>
        </p:nvGraphicFramePr>
        <p:xfrm>
          <a:off x="1716687" y="2628900"/>
          <a:ext cx="6278529" cy="5352037"/>
        </p:xfrm>
        <a:graphic>
          <a:graphicData uri="http://schemas.openxmlformats.org/drawingml/2006/table">
            <a:tbl>
              <a:tblPr firstRow="1" bandRow="1"/>
              <a:tblGrid>
                <a:gridCol w="735712">
                  <a:extLst>
                    <a:ext uri="{9D8B030D-6E8A-4147-A177-3AD203B41FA5}">
                      <a16:colId xmlns:a16="http://schemas.microsoft.com/office/drawing/2014/main" val="212660476"/>
                    </a:ext>
                  </a:extLst>
                </a:gridCol>
                <a:gridCol w="2776482">
                  <a:extLst>
                    <a:ext uri="{9D8B030D-6E8A-4147-A177-3AD203B41FA5}">
                      <a16:colId xmlns:a16="http://schemas.microsoft.com/office/drawing/2014/main" val="3848459137"/>
                    </a:ext>
                  </a:extLst>
                </a:gridCol>
                <a:gridCol w="2766335">
                  <a:extLst>
                    <a:ext uri="{9D8B030D-6E8A-4147-A177-3AD203B41FA5}">
                      <a16:colId xmlns:a16="http://schemas.microsoft.com/office/drawing/2014/main" val="3294372629"/>
                    </a:ext>
                  </a:extLst>
                </a:gridCol>
              </a:tblGrid>
              <a:tr h="504261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/>
                        <a:t>Lp.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/>
                        <a:t>Rodzaj okna / drzwi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/>
                        <a:t>Obliczeniowy współczynnik U [W/(m² · K)]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9634282"/>
                  </a:ext>
                </a:extLst>
              </a:tr>
              <a:tr h="504261">
                <a:tc>
                  <a:txBody>
                    <a:bodyPr/>
                    <a:lstStyle/>
                    <a:p>
                      <a:pPr algn="ctr"/>
                      <a:r>
                        <a:rPr lang="pl-PL" sz="1300" dirty="0"/>
                        <a:t>1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b="1" dirty="0"/>
                        <a:t>Okno krosnowe</a:t>
                      </a:r>
                      <a:r>
                        <a:rPr lang="pl-PL" sz="1300" dirty="0"/>
                        <a:t> – pojedynczo oszklone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b="1"/>
                        <a:t>5,0</a:t>
                      </a:r>
                      <a:endParaRPr lang="pl-PL" sz="1300"/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0370972"/>
                  </a:ext>
                </a:extLst>
              </a:tr>
              <a:tr h="504261">
                <a:tc>
                  <a:txBody>
                    <a:bodyPr/>
                    <a:lstStyle/>
                    <a:p>
                      <a:pPr algn="ctr"/>
                      <a:r>
                        <a:rPr lang="pl-PL" sz="1300"/>
                        <a:t>2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/>
                        <a:t>Okno jednoramowe, szyba zespolona </a:t>
                      </a:r>
                      <a:r>
                        <a:rPr lang="pl-PL" sz="1300" b="1" dirty="0"/>
                        <a:t>jednokomorowa</a:t>
                      </a:r>
                      <a:endParaRPr lang="pl-PL" sz="1300" dirty="0"/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/>
                        <a:t>3,0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4485477"/>
                  </a:ext>
                </a:extLst>
              </a:tr>
              <a:tr h="504261">
                <a:tc>
                  <a:txBody>
                    <a:bodyPr/>
                    <a:lstStyle/>
                    <a:p>
                      <a:pPr algn="ctr"/>
                      <a:r>
                        <a:rPr lang="pl-PL" sz="1300"/>
                        <a:t>3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/>
                        <a:t>Okno jednoramowe, szyba zespolona </a:t>
                      </a:r>
                      <a:r>
                        <a:rPr lang="pl-PL" sz="1300" b="1" dirty="0"/>
                        <a:t>dwukomorowa</a:t>
                      </a:r>
                      <a:endParaRPr lang="pl-PL" sz="1300" dirty="0"/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/>
                        <a:t>2,3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8747069"/>
                  </a:ext>
                </a:extLst>
              </a:tr>
              <a:tr h="504261">
                <a:tc>
                  <a:txBody>
                    <a:bodyPr/>
                    <a:lstStyle/>
                    <a:p>
                      <a:pPr algn="ctr"/>
                      <a:r>
                        <a:rPr lang="pl-PL" sz="1300"/>
                        <a:t>4a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/>
                        <a:t>Okno </a:t>
                      </a:r>
                      <a:r>
                        <a:rPr lang="pl-PL" sz="1300" b="1" dirty="0"/>
                        <a:t>skrzynkowe / ościeżnicowe</a:t>
                      </a:r>
                      <a:r>
                        <a:rPr lang="pl-PL" sz="1300" dirty="0"/>
                        <a:t>, oszklenie </a:t>
                      </a:r>
                      <a:r>
                        <a:rPr lang="pl-PL" sz="1300" b="1" dirty="0"/>
                        <a:t>podwójne</a:t>
                      </a:r>
                      <a:endParaRPr lang="pl-PL" sz="1300" dirty="0"/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/>
                        <a:t>2,6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1004411"/>
                  </a:ext>
                </a:extLst>
              </a:tr>
              <a:tr h="504261">
                <a:tc>
                  <a:txBody>
                    <a:bodyPr/>
                    <a:lstStyle/>
                    <a:p>
                      <a:pPr algn="ctr"/>
                      <a:r>
                        <a:rPr lang="pl-PL" sz="1300"/>
                        <a:t>4b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/>
                        <a:t>Okno </a:t>
                      </a:r>
                      <a:r>
                        <a:rPr lang="pl-PL" sz="1300" b="1" dirty="0"/>
                        <a:t>skrzynkowe / ościeżnicowe</a:t>
                      </a:r>
                      <a:r>
                        <a:rPr lang="pl-PL" sz="1300" dirty="0"/>
                        <a:t>, oszklenie </a:t>
                      </a:r>
                      <a:r>
                        <a:rPr lang="pl-PL" sz="1300" b="1" dirty="0"/>
                        <a:t>potrójne</a:t>
                      </a:r>
                      <a:endParaRPr lang="pl-PL" sz="1300" dirty="0"/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/>
                        <a:t>2,0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5991148"/>
                  </a:ext>
                </a:extLst>
              </a:tr>
              <a:tr h="504261">
                <a:tc>
                  <a:txBody>
                    <a:bodyPr/>
                    <a:lstStyle/>
                    <a:p>
                      <a:pPr algn="ctr"/>
                      <a:r>
                        <a:rPr lang="pl-PL" sz="1300"/>
                        <a:t>5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/>
                        <a:t>Okno </a:t>
                      </a:r>
                      <a:r>
                        <a:rPr lang="pl-PL" sz="1300" b="1" dirty="0"/>
                        <a:t>zespolone</a:t>
                      </a:r>
                      <a:r>
                        <a:rPr lang="pl-PL" sz="1300" dirty="0"/>
                        <a:t>, oszklenie podwójne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/>
                        <a:t>2,6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163895"/>
                  </a:ext>
                </a:extLst>
              </a:tr>
              <a:tr h="504261">
                <a:tc>
                  <a:txBody>
                    <a:bodyPr/>
                    <a:lstStyle/>
                    <a:p>
                      <a:pPr algn="ctr"/>
                      <a:r>
                        <a:rPr lang="pl-PL" sz="1300"/>
                        <a:t>6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/>
                        <a:t>Okno </a:t>
                      </a:r>
                      <a:r>
                        <a:rPr lang="pl-PL" sz="1300" b="1"/>
                        <a:t>zespolone</a:t>
                      </a:r>
                      <a:r>
                        <a:rPr lang="pl-PL" sz="1300"/>
                        <a:t>, oszklenie potrójne </a:t>
                      </a:r>
                      <a:r>
                        <a:rPr lang="pl-PL" sz="1300" i="1"/>
                        <a:t>(w tym jedna szyba jednokomorowa)</a:t>
                      </a:r>
                      <a:endParaRPr lang="pl-PL" sz="1300"/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/>
                        <a:t>2,2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5248770"/>
                  </a:ext>
                </a:extLst>
              </a:tr>
              <a:tr h="504261">
                <a:tc>
                  <a:txBody>
                    <a:bodyPr/>
                    <a:lstStyle/>
                    <a:p>
                      <a:pPr algn="ctr"/>
                      <a:r>
                        <a:rPr lang="pl-PL" sz="1300"/>
                        <a:t>7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b="1"/>
                        <a:t>Drzwi nieocieplane</a:t>
                      </a:r>
                      <a:r>
                        <a:rPr lang="pl-PL" sz="1300"/>
                        <a:t> – pojedynczo oszklone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/>
                        <a:t>5,1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6797819"/>
                  </a:ext>
                </a:extLst>
              </a:tr>
              <a:tr h="309427">
                <a:tc>
                  <a:txBody>
                    <a:bodyPr/>
                    <a:lstStyle/>
                    <a:p>
                      <a:pPr algn="ctr"/>
                      <a:r>
                        <a:rPr lang="pl-PL" sz="1300"/>
                        <a:t>8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b="1"/>
                        <a:t>Drzwi deskowe / klepkowe</a:t>
                      </a:r>
                      <a:endParaRPr lang="pl-PL" sz="1300"/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/>
                        <a:t>2,5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1647729"/>
                  </a:ext>
                </a:extLst>
              </a:tr>
              <a:tr h="504261">
                <a:tc>
                  <a:txBody>
                    <a:bodyPr/>
                    <a:lstStyle/>
                    <a:p>
                      <a:pPr algn="ctr"/>
                      <a:r>
                        <a:rPr lang="pl-PL" sz="1300"/>
                        <a:t>9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b="1"/>
                        <a:t>Drzwi izolowane</a:t>
                      </a:r>
                      <a:r>
                        <a:rPr lang="pl-PL" sz="1300"/>
                        <a:t> z płyt w ramie stalowej lub aluminiowej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300" dirty="0"/>
                        <a:t>1,4</a:t>
                      </a:r>
                    </a:p>
                  </a:txBody>
                  <a:tcPr marL="67832" marR="67832" marT="33916" marB="339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2794504"/>
                  </a:ext>
                </a:extLst>
              </a:tr>
            </a:tbl>
          </a:graphicData>
        </a:graphic>
      </p:graphicFrame>
      <p:sp>
        <p:nvSpPr>
          <p:cNvPr id="36" name="pole tekstowe 35">
            <a:extLst>
              <a:ext uri="{FF2B5EF4-FFF2-40B4-BE49-F238E27FC236}">
                <a16:creationId xmlns:a16="http://schemas.microsoft.com/office/drawing/2014/main" id="{134C7048-96A2-FE7C-2920-95166D73A048}"/>
              </a:ext>
            </a:extLst>
          </p:cNvPr>
          <p:cNvSpPr txBox="1"/>
          <p:nvPr/>
        </p:nvSpPr>
        <p:spPr>
          <a:xfrm>
            <a:off x="1828800" y="8437894"/>
            <a:ext cx="11301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l-PL" sz="1800" dirty="0"/>
              <a:t>Nieobowiązujące Rozporządzenie w sprawie świadectw energetycznych z 2008 r.</a:t>
            </a:r>
          </a:p>
        </p:txBody>
      </p:sp>
    </p:spTree>
    <p:extLst>
      <p:ext uri="{BB962C8B-B14F-4D97-AF65-F5344CB8AC3E}">
        <p14:creationId xmlns:p14="http://schemas.microsoft.com/office/powerpoint/2010/main" val="2096097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65314-7ED4-0DCE-4270-1074CD3C2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8CD0A5-90B6-9570-9EDB-92B71A041BEA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7D2B66E-8A85-F044-6385-B9651882BBD8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87E38FE-AE16-A75B-03D2-F4B8A09358D8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62960BD-C3DE-778B-209E-D7AA30E4C8F8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1751EF37-29DA-663B-3FE8-76EA6C368506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37D845F-7080-BF4C-C42A-8BFA6ECA536F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5DBF5DEC-4C66-484B-B56E-0088B5872D1E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102E8D16-EE23-87B3-452C-C4CD7577C7F9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E49A4BE3-BEBC-4528-286F-36A04CA0E25A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10425081-C591-D907-690C-510D8633EBDD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F68F46FD-DE62-27B4-6418-3C1D80EF2254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E19F3242-1916-9912-12AF-017AB3E4A393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87361E9F-F946-68C4-6E83-F760FBE8FE2C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A1417DB5-6662-48D4-4A72-F7901C61FF24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DABF11E2-50D6-F6C5-CA82-969E1B5465E3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8367F2A5-6954-9561-A332-40E5778B304C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F70D5254-C354-BCB6-7A09-755BBF5C0862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B840EF80-3C67-0FE3-3E10-87F999FAF826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18C7E1E0-81D0-6117-C74C-64545DEB8F35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424D2A72-8278-1CF9-323A-150DC902302C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4B168D7F-58A5-E711-0D01-8EC3AA6A3ADD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27426162-F96F-F934-644E-DF4E3AB6BA5B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0ED54757-E803-9308-46BC-F679A827934D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CB393200-5C7F-B26E-BD8E-688F1AFDAEA7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825EFE74-A7D4-235F-AD75-A58202357E61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98385C8A-B0E4-D0FC-A96C-014233F92659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4DA95DC5-4DCB-697D-9EDD-3A5643E15079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E4458540-73E9-BB8B-0FB4-6F438C83024F}"/>
              </a:ext>
            </a:extLst>
          </p:cNvPr>
          <p:cNvSpPr txBox="1"/>
          <p:nvPr/>
        </p:nvSpPr>
        <p:spPr>
          <a:xfrm>
            <a:off x="1693076" y="1539464"/>
            <a:ext cx="13289029" cy="7588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Przyjęcie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prawidłowego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”U”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4E4713DB-84EF-4B96-14EB-A8A4EFB1FBBA}"/>
              </a:ext>
            </a:extLst>
          </p:cNvPr>
          <p:cNvSpPr txBox="1"/>
          <p:nvPr/>
        </p:nvSpPr>
        <p:spPr>
          <a:xfrm>
            <a:off x="1524000" y="2469281"/>
            <a:ext cx="113012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l-PL" sz="2400" dirty="0"/>
              <a:t>Rozporządzenie Ministra Energii w sprawie szczegółowego zakresu i sposobu sporządzania audytu efektywności energetycznej oraz metod obliczania oszczędności energii z dnia 5 października 2017 r.</a:t>
            </a:r>
          </a:p>
        </p:txBody>
      </p:sp>
      <p:pic>
        <p:nvPicPr>
          <p:cNvPr id="32" name="Obraz 31">
            <a:extLst>
              <a:ext uri="{FF2B5EF4-FFF2-40B4-BE49-F238E27FC236}">
                <a16:creationId xmlns:a16="http://schemas.microsoft.com/office/drawing/2014/main" id="{1363E253-35D6-D930-086F-7623863F88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5850" y="4046485"/>
            <a:ext cx="6067425" cy="348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546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7ED16-45DD-CCDB-1A1B-BA8A38FDE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AF40EEB-42E3-FF57-110C-34A406CB1E97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C7A4F6D-0201-7777-3D65-9A9A71893282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2AC102F-E251-557D-0ED7-B44D268F20A4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EA29122-F401-CBDD-65D2-3EB867A16759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BC01EB7C-D5B9-9BE8-0D44-D8281BABAE24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3356480-A74A-6064-9632-56C559CDF671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B3C7132D-2B26-19ED-236B-5B7AC5AABC59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7DB88CD5-C23C-6A3D-0219-377A816B8412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7DE6B315-AE3F-3AF4-BCF0-FBBABA11E81D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AAF2EC25-A61E-18C8-E828-C538DC48E607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20BDC7C7-F93A-AA50-D4FD-44D10CA2C1CD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7425274E-BDB5-E128-4356-5EF0E09CEE45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7B877F97-8653-7D30-3B0A-97A968B7D8DD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CAEC83D5-4988-0D32-C8DA-3759C936F528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1AA2E693-82CC-3A6B-2C20-1C749A3F9242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22D971CB-F9C6-A040-CFF7-45AAF32A1DEF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A9310B78-F2E9-7A82-46CA-653C42348FB7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4C2F02E0-8B96-5B99-BB68-592222AFC67A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EAB21825-6AC2-1ADC-8D82-B6394B809B25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08E779A6-363B-DC10-C857-7212BA3843BD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F4DDDD27-4E81-7B28-67B0-8B5791857DDB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5ED4444C-A589-3DD3-F415-2B5972FA4F7D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33E81947-9778-3F7A-6182-CF8F42231031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3152D8FD-83A3-6FB5-EA3D-E20F9ABD645F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DF3D11BE-628B-07D4-325B-81677EFD78FD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5FE722C4-A53A-8A24-95F9-9A30597329F6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281414F5-FDA4-B9D5-600C-6FA06C749E0F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1F0D7DBB-65B2-7EA7-151A-D2816949EE2C}"/>
              </a:ext>
            </a:extLst>
          </p:cNvPr>
          <p:cNvSpPr txBox="1"/>
          <p:nvPr/>
        </p:nvSpPr>
        <p:spPr>
          <a:xfrm>
            <a:off x="2010202" y="1554431"/>
            <a:ext cx="13229798" cy="826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Przykładowy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szkic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elewacji</a:t>
            </a:r>
            <a:endParaRPr lang="en-US" sz="5571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pic>
        <p:nvPicPr>
          <p:cNvPr id="28" name="Obraz 27">
            <a:extLst>
              <a:ext uri="{FF2B5EF4-FFF2-40B4-BE49-F238E27FC236}">
                <a16:creationId xmlns:a16="http://schemas.microsoft.com/office/drawing/2014/main" id="{9C9FCBFA-13B7-C274-69B6-90BB077040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8437" y="2381005"/>
            <a:ext cx="8476204" cy="686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723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8E9E6-10E8-D63B-0C9E-FFC153F99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135FEF5-EBBE-0173-B980-4EED1527BBDC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60779E0-1243-650F-C934-9D4580F50790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6655FBA-6879-BE7C-A9EE-B1E24DBAFDD7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210593-59AF-81AA-2F3C-524459626893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56727FF2-190D-DA82-6F55-0A724AE3AF81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E44519F-5AD9-2B39-F8B2-B55CF5989141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5960441B-73E6-5294-C348-C0A92BAEC387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EE05E3BF-F06C-F6DB-8044-4E1DB91C1E42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D9B4AF9A-E247-FDEE-F923-F1FDDD08A2A5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7F3BBB0E-03A5-185D-FB44-5201EC7DCF11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BD5B07D4-15E9-5EEF-A93C-C30A6476FE39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C6C14BEA-CC07-192C-B1DD-0F25F0BB548A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3E309F60-AF82-1FEE-2A07-86017F4062F1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24393ED7-26CF-F119-F983-90F763525F35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4DADA34F-9B18-E697-02C2-F8C5F5128219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ADC4FDBA-EDF3-FF91-3C95-B1BFC04259AA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5DD9BC0F-8BF4-FA23-C632-C75E05D24435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9D011D6D-9BCC-BF5B-B539-7E504B5E79FF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66CE7706-14C2-1741-EEBF-63349888AC8C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79F038AC-E341-2D8A-38AA-4DFA5B5BF0CF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0194C961-511F-E467-3335-F65C448F3835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6B0F53B9-A1C6-465E-CF1E-C86404EED485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D3AA4A20-EB3A-276E-DC13-74DA2D92C53D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A274011A-BDDC-6C7C-CA09-4C1DB1247398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E2519F6A-E6FC-4107-2586-769FD904B1CD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FB1DFC68-6D1D-F958-F1E2-54EC16718AB2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67E7BC64-9207-3B74-A356-CE94657F0F95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DCC2B229-56AB-F8D9-2483-650D7CFA1461}"/>
              </a:ext>
            </a:extLst>
          </p:cNvPr>
          <p:cNvSpPr txBox="1"/>
          <p:nvPr/>
        </p:nvSpPr>
        <p:spPr>
          <a:xfrm>
            <a:off x="2010202" y="1554431"/>
            <a:ext cx="13229798" cy="826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Przykładowy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rzut</a:t>
            </a:r>
            <a:endParaRPr lang="en-US" sz="5571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pic>
        <p:nvPicPr>
          <p:cNvPr id="31" name="Obraz 30">
            <a:extLst>
              <a:ext uri="{FF2B5EF4-FFF2-40B4-BE49-F238E27FC236}">
                <a16:creationId xmlns:a16="http://schemas.microsoft.com/office/drawing/2014/main" id="{31844F73-2EF6-66A1-3808-52A639A82C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5933" y="2801276"/>
            <a:ext cx="7772400" cy="581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087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CD9CA-66DE-3FB4-B795-72A26E8C0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17A3033-43BA-48AE-BBD5-19B4FBE833C4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43A351B-020A-FE6F-BE33-AD4C2B000FF0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6494873-1450-0399-1CF4-31BC3ADED6C3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4D2A6BD-CEA6-5ED6-6F74-E83F0144067B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18A5E91E-6553-1A86-E0DB-F5C5793095A1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7D7E5E2-D594-EA0E-5538-D420E2C51960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64A1675-9386-E250-0CAB-9101C6AF74C1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FF3E9F51-7889-CB15-3F94-0DC274853171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BC7AA1E-8CEB-D062-0494-20F1A74053BA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90632A5C-9AF5-D795-693A-1138B54CF04D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8599CE7C-295D-B672-7C6A-E7F9968D9F10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7ABD078E-B4D8-47D8-5E35-3034B6A701AA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AE75FFBA-D962-2D64-C0BF-2A47D3DC241D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0481F047-EAEB-F988-1E87-28F67952640D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5417D0A0-5BA9-8602-C236-F31A62D09EC2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792951FC-0D42-32EA-62AF-6ABC8455FB83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D2CEF7EE-D6DC-81AA-C54C-72242C982700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5F411DED-76F1-50C3-B527-5E122D7CC887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C4D76290-631A-23F2-79AB-CB7A9FDCFEF0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0DFDB10C-6F7F-0E20-2B51-F74B8DEB19B8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C07C626A-0712-EC1B-63AB-9563E1F01977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5AE60174-FB66-8C49-64ED-2563D27D3FE3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7B697969-041F-F493-F608-1BEE0F8E72AE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66234029-E715-214A-00D4-3B849F8B3A0F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708645CB-D8CF-2C1F-F933-713A099D631A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FC1F8756-8FC9-340A-7865-D109190DF0E8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6C551070-48AB-14C7-321C-8998154D15C4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5CA4B174-125D-78BC-D1F4-C61FFFBC151F}"/>
              </a:ext>
            </a:extLst>
          </p:cNvPr>
          <p:cNvSpPr txBox="1"/>
          <p:nvPr/>
        </p:nvSpPr>
        <p:spPr>
          <a:xfrm>
            <a:off x="1693076" y="1539464"/>
            <a:ext cx="13289029" cy="7588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Audyt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–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minimalny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zakres</a:t>
            </a:r>
            <a:endParaRPr lang="en-US" sz="3500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sp>
        <p:nvSpPr>
          <p:cNvPr id="33" name="Shape 5">
            <a:extLst>
              <a:ext uri="{FF2B5EF4-FFF2-40B4-BE49-F238E27FC236}">
                <a16:creationId xmlns:a16="http://schemas.microsoft.com/office/drawing/2014/main" id="{50836A61-7F19-1058-9869-2FA97B072A4C}"/>
              </a:ext>
            </a:extLst>
          </p:cNvPr>
          <p:cNvSpPr/>
          <p:nvPr/>
        </p:nvSpPr>
        <p:spPr>
          <a:xfrm>
            <a:off x="1872349" y="5262366"/>
            <a:ext cx="10104120" cy="0"/>
          </a:xfrm>
          <a:prstGeom prst="line">
            <a:avLst/>
          </a:prstGeom>
          <a:noFill/>
          <a:ln w="29210">
            <a:solidFill>
              <a:srgbClr val="D8E4E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34" name="Shape 6">
            <a:extLst>
              <a:ext uri="{FF2B5EF4-FFF2-40B4-BE49-F238E27FC236}">
                <a16:creationId xmlns:a16="http://schemas.microsoft.com/office/drawing/2014/main" id="{F1B3CE5D-51D6-5145-0C92-6193147DCD65}"/>
              </a:ext>
            </a:extLst>
          </p:cNvPr>
          <p:cNvSpPr/>
          <p:nvPr/>
        </p:nvSpPr>
        <p:spPr>
          <a:xfrm>
            <a:off x="2238109" y="4933182"/>
            <a:ext cx="658368" cy="658368"/>
          </a:xfrm>
          <a:prstGeom prst="ellipse">
            <a:avLst/>
          </a:prstGeom>
          <a:solidFill>
            <a:schemeClr val="accent3"/>
          </a:solidFill>
          <a:ln w="13970">
            <a:solidFill>
              <a:srgbClr val="1E8E9E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0FB1B1C3-B226-456F-B567-8CFCFDC23BB0}"/>
              </a:ext>
            </a:extLst>
          </p:cNvPr>
          <p:cNvSpPr/>
          <p:nvPr/>
        </p:nvSpPr>
        <p:spPr>
          <a:xfrm>
            <a:off x="2238109" y="5070342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8E9E"/>
                </a:solidFill>
              </a:rPr>
              <a:t>1</a:t>
            </a:r>
            <a:endParaRPr lang="en-US" sz="1800" dirty="0"/>
          </a:p>
        </p:txBody>
      </p:sp>
      <p:sp>
        <p:nvSpPr>
          <p:cNvPr id="36" name="Text 8">
            <a:extLst>
              <a:ext uri="{FF2B5EF4-FFF2-40B4-BE49-F238E27FC236}">
                <a16:creationId xmlns:a16="http://schemas.microsoft.com/office/drawing/2014/main" id="{DA0C5F08-A170-AB11-6D01-0B8D9FB04D9E}"/>
              </a:ext>
            </a:extLst>
          </p:cNvPr>
          <p:cNvSpPr/>
          <p:nvPr/>
        </p:nvSpPr>
        <p:spPr>
          <a:xfrm>
            <a:off x="1671181" y="3653022"/>
            <a:ext cx="1874520" cy="5943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4313E"/>
                </a:solidFill>
              </a:rPr>
              <a:t>Strona tytułowa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24313E"/>
                </a:solidFill>
              </a:rPr>
              <a:t>i karta audytu</a:t>
            </a:r>
            <a:endParaRPr lang="en-US" sz="1700" dirty="0"/>
          </a:p>
        </p:txBody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314B8AF5-F41C-F207-AC7A-7F49E8086FB3}"/>
              </a:ext>
            </a:extLst>
          </p:cNvPr>
          <p:cNvSpPr/>
          <p:nvPr/>
        </p:nvSpPr>
        <p:spPr>
          <a:xfrm>
            <a:off x="1671181" y="4384542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u="sng" dirty="0">
                <a:solidFill>
                  <a:srgbClr val="65727D"/>
                </a:solidFill>
              </a:rPr>
              <a:t>zgodnie ze wzorem</a:t>
            </a:r>
            <a:endParaRPr lang="en-US" sz="1050" b="1" u="sng" dirty="0"/>
          </a:p>
        </p:txBody>
      </p:sp>
      <p:sp>
        <p:nvSpPr>
          <p:cNvPr id="38" name="Shape 10">
            <a:extLst>
              <a:ext uri="{FF2B5EF4-FFF2-40B4-BE49-F238E27FC236}">
                <a16:creationId xmlns:a16="http://schemas.microsoft.com/office/drawing/2014/main" id="{A9CBC349-2782-231C-4675-423FDE220010}"/>
              </a:ext>
            </a:extLst>
          </p:cNvPr>
          <p:cNvSpPr/>
          <p:nvPr/>
        </p:nvSpPr>
        <p:spPr>
          <a:xfrm>
            <a:off x="4313797" y="4933182"/>
            <a:ext cx="658368" cy="658368"/>
          </a:xfrm>
          <a:prstGeom prst="ellipse">
            <a:avLst/>
          </a:prstGeom>
          <a:solidFill>
            <a:schemeClr val="accent3"/>
          </a:solidFill>
          <a:ln w="13970">
            <a:solidFill>
              <a:srgbClr val="1E8E9E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39" name="Text 11">
            <a:extLst>
              <a:ext uri="{FF2B5EF4-FFF2-40B4-BE49-F238E27FC236}">
                <a16:creationId xmlns:a16="http://schemas.microsoft.com/office/drawing/2014/main" id="{43D7E205-8601-4EDD-E181-BD74DDC5E18A}"/>
              </a:ext>
            </a:extLst>
          </p:cNvPr>
          <p:cNvSpPr/>
          <p:nvPr/>
        </p:nvSpPr>
        <p:spPr>
          <a:xfrm>
            <a:off x="4313797" y="5070342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8E9E"/>
                </a:solidFill>
              </a:rPr>
              <a:t>2</a:t>
            </a:r>
            <a:endParaRPr lang="en-US" sz="1800" dirty="0"/>
          </a:p>
        </p:txBody>
      </p:sp>
      <p:sp>
        <p:nvSpPr>
          <p:cNvPr id="40" name="Text 12">
            <a:extLst>
              <a:ext uri="{FF2B5EF4-FFF2-40B4-BE49-F238E27FC236}">
                <a16:creationId xmlns:a16="http://schemas.microsoft.com/office/drawing/2014/main" id="{A5870DAD-B5D7-7DAC-56A6-2476AF7B57F1}"/>
              </a:ext>
            </a:extLst>
          </p:cNvPr>
          <p:cNvSpPr/>
          <p:nvPr/>
        </p:nvSpPr>
        <p:spPr>
          <a:xfrm>
            <a:off x="3746869" y="3653022"/>
            <a:ext cx="1874520" cy="5943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4313E"/>
                </a:solidFill>
              </a:rPr>
              <a:t>Dokumenty źródłowe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 err="1">
                <a:solidFill>
                  <a:srgbClr val="24313E"/>
                </a:solidFill>
              </a:rPr>
              <a:t>i</a:t>
            </a:r>
            <a:r>
              <a:rPr lang="en-US" sz="1700" b="1" dirty="0">
                <a:solidFill>
                  <a:srgbClr val="24313E"/>
                </a:solidFill>
              </a:rPr>
              <a:t> </a:t>
            </a:r>
            <a:r>
              <a:rPr lang="en-US" sz="1700" b="1" dirty="0" err="1">
                <a:solidFill>
                  <a:srgbClr val="24313E"/>
                </a:solidFill>
              </a:rPr>
              <a:t>uwagi</a:t>
            </a:r>
            <a:r>
              <a:rPr lang="en-US" sz="1700" b="1" dirty="0">
                <a:solidFill>
                  <a:srgbClr val="24313E"/>
                </a:solidFill>
              </a:rPr>
              <a:t> inwestora</a:t>
            </a:r>
            <a:endParaRPr lang="en-US" sz="1700" dirty="0"/>
          </a:p>
        </p:txBody>
      </p:sp>
      <p:sp>
        <p:nvSpPr>
          <p:cNvPr id="42" name="Shape 14">
            <a:extLst>
              <a:ext uri="{FF2B5EF4-FFF2-40B4-BE49-F238E27FC236}">
                <a16:creationId xmlns:a16="http://schemas.microsoft.com/office/drawing/2014/main" id="{BD318B71-D9A6-721D-3740-9363E2BB2CA2}"/>
              </a:ext>
            </a:extLst>
          </p:cNvPr>
          <p:cNvSpPr/>
          <p:nvPr/>
        </p:nvSpPr>
        <p:spPr>
          <a:xfrm>
            <a:off x="6416917" y="4933182"/>
            <a:ext cx="658368" cy="658368"/>
          </a:xfrm>
          <a:prstGeom prst="ellipse">
            <a:avLst/>
          </a:prstGeom>
          <a:solidFill>
            <a:schemeClr val="accent3"/>
          </a:solidFill>
          <a:ln w="13970">
            <a:solidFill>
              <a:srgbClr val="1E8E9E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43" name="Text 15">
            <a:extLst>
              <a:ext uri="{FF2B5EF4-FFF2-40B4-BE49-F238E27FC236}">
                <a16:creationId xmlns:a16="http://schemas.microsoft.com/office/drawing/2014/main" id="{F0EF2A1B-CCA0-5037-40FF-F22140FF5851}"/>
              </a:ext>
            </a:extLst>
          </p:cNvPr>
          <p:cNvSpPr/>
          <p:nvPr/>
        </p:nvSpPr>
        <p:spPr>
          <a:xfrm>
            <a:off x="6416917" y="5070342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8E9E"/>
                </a:solidFill>
              </a:rPr>
              <a:t>3</a:t>
            </a:r>
            <a:endParaRPr lang="en-US" sz="1800" dirty="0"/>
          </a:p>
        </p:txBody>
      </p:sp>
      <p:sp>
        <p:nvSpPr>
          <p:cNvPr id="44" name="Text 16">
            <a:extLst>
              <a:ext uri="{FF2B5EF4-FFF2-40B4-BE49-F238E27FC236}">
                <a16:creationId xmlns:a16="http://schemas.microsoft.com/office/drawing/2014/main" id="{404C9A99-8F00-C31D-7D82-1D6F3736E638}"/>
              </a:ext>
            </a:extLst>
          </p:cNvPr>
          <p:cNvSpPr/>
          <p:nvPr/>
        </p:nvSpPr>
        <p:spPr>
          <a:xfrm>
            <a:off x="5849989" y="3653022"/>
            <a:ext cx="1874520" cy="5943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4313E"/>
                </a:solidFill>
              </a:rPr>
              <a:t>Inwentaryzacja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24313E"/>
                </a:solidFill>
              </a:rPr>
              <a:t>techniczno-budowlana</a:t>
            </a:r>
            <a:endParaRPr lang="en-US" sz="1700" dirty="0"/>
          </a:p>
        </p:txBody>
      </p:sp>
      <p:sp>
        <p:nvSpPr>
          <p:cNvPr id="45" name="Text 17">
            <a:extLst>
              <a:ext uri="{FF2B5EF4-FFF2-40B4-BE49-F238E27FC236}">
                <a16:creationId xmlns:a16="http://schemas.microsoft.com/office/drawing/2014/main" id="{913C1F16-360B-436D-E476-686359EF06C1}"/>
              </a:ext>
            </a:extLst>
          </p:cNvPr>
          <p:cNvSpPr/>
          <p:nvPr/>
        </p:nvSpPr>
        <p:spPr>
          <a:xfrm>
            <a:off x="5849989" y="4384542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65727D"/>
                </a:solidFill>
              </a:rPr>
              <a:t>dane wejściowe</a:t>
            </a:r>
            <a:endParaRPr lang="en-US" sz="1050" dirty="0"/>
          </a:p>
        </p:txBody>
      </p:sp>
      <p:sp>
        <p:nvSpPr>
          <p:cNvPr id="46" name="Shape 18">
            <a:extLst>
              <a:ext uri="{FF2B5EF4-FFF2-40B4-BE49-F238E27FC236}">
                <a16:creationId xmlns:a16="http://schemas.microsoft.com/office/drawing/2014/main" id="{47B26F0D-0907-2FEF-2F7F-FDF8F880D6FA}"/>
              </a:ext>
            </a:extLst>
          </p:cNvPr>
          <p:cNvSpPr/>
          <p:nvPr/>
        </p:nvSpPr>
        <p:spPr>
          <a:xfrm>
            <a:off x="8520037" y="4933182"/>
            <a:ext cx="658368" cy="658368"/>
          </a:xfrm>
          <a:prstGeom prst="ellipse">
            <a:avLst/>
          </a:prstGeom>
          <a:solidFill>
            <a:schemeClr val="accent3"/>
          </a:solidFill>
          <a:ln w="13970">
            <a:solidFill>
              <a:srgbClr val="1E8E9E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47" name="Text 19">
            <a:extLst>
              <a:ext uri="{FF2B5EF4-FFF2-40B4-BE49-F238E27FC236}">
                <a16:creationId xmlns:a16="http://schemas.microsoft.com/office/drawing/2014/main" id="{296DC40B-06DB-E3FC-6ABA-82857760693F}"/>
              </a:ext>
            </a:extLst>
          </p:cNvPr>
          <p:cNvSpPr/>
          <p:nvPr/>
        </p:nvSpPr>
        <p:spPr>
          <a:xfrm>
            <a:off x="8520037" y="5070342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8E9E"/>
                </a:solidFill>
              </a:rPr>
              <a:t>4</a:t>
            </a:r>
            <a:endParaRPr lang="en-US" sz="1800" dirty="0"/>
          </a:p>
        </p:txBody>
      </p:sp>
      <p:sp>
        <p:nvSpPr>
          <p:cNvPr id="48" name="Text 20">
            <a:extLst>
              <a:ext uri="{FF2B5EF4-FFF2-40B4-BE49-F238E27FC236}">
                <a16:creationId xmlns:a16="http://schemas.microsoft.com/office/drawing/2014/main" id="{C8C461CF-E81C-91ED-550F-9A776647B8A9}"/>
              </a:ext>
            </a:extLst>
          </p:cNvPr>
          <p:cNvSpPr/>
          <p:nvPr/>
        </p:nvSpPr>
        <p:spPr>
          <a:xfrm>
            <a:off x="7953109" y="3653022"/>
            <a:ext cx="1874520" cy="5943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4313E"/>
                </a:solidFill>
              </a:rPr>
              <a:t>Ocena stanu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24313E"/>
                </a:solidFill>
              </a:rPr>
              <a:t>technicznego</a:t>
            </a:r>
            <a:endParaRPr lang="en-US" sz="1700" dirty="0"/>
          </a:p>
        </p:txBody>
      </p:sp>
      <p:sp>
        <p:nvSpPr>
          <p:cNvPr id="49" name="Text 21">
            <a:extLst>
              <a:ext uri="{FF2B5EF4-FFF2-40B4-BE49-F238E27FC236}">
                <a16:creationId xmlns:a16="http://schemas.microsoft.com/office/drawing/2014/main" id="{32D14BCB-6E94-25B1-872E-C3DD4C750492}"/>
              </a:ext>
            </a:extLst>
          </p:cNvPr>
          <p:cNvSpPr/>
          <p:nvPr/>
        </p:nvSpPr>
        <p:spPr>
          <a:xfrm>
            <a:off x="7953109" y="4384542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65727D"/>
                </a:solidFill>
              </a:rPr>
              <a:t>co wymaga ulepszeń</a:t>
            </a:r>
            <a:endParaRPr lang="en-US" sz="1050" dirty="0"/>
          </a:p>
        </p:txBody>
      </p:sp>
      <p:sp>
        <p:nvSpPr>
          <p:cNvPr id="50" name="Shape 22">
            <a:extLst>
              <a:ext uri="{FF2B5EF4-FFF2-40B4-BE49-F238E27FC236}">
                <a16:creationId xmlns:a16="http://schemas.microsoft.com/office/drawing/2014/main" id="{E9575BAB-6408-67FD-8AD3-CA754469DA8F}"/>
              </a:ext>
            </a:extLst>
          </p:cNvPr>
          <p:cNvSpPr/>
          <p:nvPr/>
        </p:nvSpPr>
        <p:spPr>
          <a:xfrm>
            <a:off x="10623157" y="4933182"/>
            <a:ext cx="658368" cy="658368"/>
          </a:xfrm>
          <a:prstGeom prst="ellipse">
            <a:avLst/>
          </a:prstGeom>
          <a:solidFill>
            <a:schemeClr val="accent3"/>
          </a:solidFill>
          <a:ln w="13970">
            <a:solidFill>
              <a:srgbClr val="1E8E9E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1" name="Text 23">
            <a:extLst>
              <a:ext uri="{FF2B5EF4-FFF2-40B4-BE49-F238E27FC236}">
                <a16:creationId xmlns:a16="http://schemas.microsoft.com/office/drawing/2014/main" id="{424B71A6-8234-6424-097F-3DEFD69A3274}"/>
              </a:ext>
            </a:extLst>
          </p:cNvPr>
          <p:cNvSpPr/>
          <p:nvPr/>
        </p:nvSpPr>
        <p:spPr>
          <a:xfrm>
            <a:off x="10623157" y="5070342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8E9E"/>
                </a:solidFill>
              </a:rPr>
              <a:t>5</a:t>
            </a:r>
            <a:endParaRPr lang="en-US" sz="1800" dirty="0"/>
          </a:p>
        </p:txBody>
      </p:sp>
      <p:sp>
        <p:nvSpPr>
          <p:cNvPr id="52" name="Text 24">
            <a:extLst>
              <a:ext uri="{FF2B5EF4-FFF2-40B4-BE49-F238E27FC236}">
                <a16:creationId xmlns:a16="http://schemas.microsoft.com/office/drawing/2014/main" id="{CC723040-D6CA-F154-B99C-57FF5D478133}"/>
              </a:ext>
            </a:extLst>
          </p:cNvPr>
          <p:cNvSpPr/>
          <p:nvPr/>
        </p:nvSpPr>
        <p:spPr>
          <a:xfrm>
            <a:off x="10056229" y="3653022"/>
            <a:ext cx="1874520" cy="5943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4313E"/>
                </a:solidFill>
              </a:rPr>
              <a:t>Dane do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24313E"/>
                </a:solidFill>
              </a:rPr>
              <a:t>optymalizacji</a:t>
            </a:r>
            <a:endParaRPr lang="en-US" sz="1700" dirty="0"/>
          </a:p>
        </p:txBody>
      </p:sp>
      <p:sp>
        <p:nvSpPr>
          <p:cNvPr id="53" name="Text 25">
            <a:extLst>
              <a:ext uri="{FF2B5EF4-FFF2-40B4-BE49-F238E27FC236}">
                <a16:creationId xmlns:a16="http://schemas.microsoft.com/office/drawing/2014/main" id="{A3E1779F-5152-2EA8-FAC1-A9F43E41B861}"/>
              </a:ext>
            </a:extLst>
          </p:cNvPr>
          <p:cNvSpPr/>
          <p:nvPr/>
        </p:nvSpPr>
        <p:spPr>
          <a:xfrm>
            <a:off x="10056229" y="4384542"/>
            <a:ext cx="1874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050" dirty="0" err="1">
                <a:solidFill>
                  <a:srgbClr val="65727D"/>
                </a:solidFill>
              </a:rPr>
              <a:t>Ulepszenia</a:t>
            </a:r>
            <a:r>
              <a:rPr lang="en-US" sz="1050" dirty="0">
                <a:solidFill>
                  <a:srgbClr val="65727D"/>
                </a:solidFill>
              </a:rPr>
              <a:t> </a:t>
            </a:r>
            <a:r>
              <a:rPr lang="en-US" sz="1050" dirty="0" err="1">
                <a:solidFill>
                  <a:srgbClr val="65727D"/>
                </a:solidFill>
              </a:rPr>
              <a:t>oraz</a:t>
            </a:r>
            <a:r>
              <a:rPr lang="en-US" sz="1050" dirty="0">
                <a:solidFill>
                  <a:srgbClr val="65727D"/>
                </a:solidFill>
              </a:rPr>
              <a:t> </a:t>
            </a:r>
            <a:r>
              <a:rPr lang="en-US" sz="1050" b="1" u="sng" dirty="0" err="1">
                <a:solidFill>
                  <a:srgbClr val="65727D"/>
                </a:solidFill>
              </a:rPr>
              <a:t>przedsięwzięcia</a:t>
            </a:r>
            <a:r>
              <a:rPr lang="en-US" sz="1050" b="1" u="sng" dirty="0">
                <a:solidFill>
                  <a:srgbClr val="65727D"/>
                </a:solidFill>
              </a:rPr>
              <a:t> </a:t>
            </a:r>
            <a:r>
              <a:rPr lang="en-US" sz="1050" b="1" u="sng" dirty="0" err="1">
                <a:solidFill>
                  <a:srgbClr val="65727D"/>
                </a:solidFill>
              </a:rPr>
              <a:t>wykonane</a:t>
            </a:r>
            <a:r>
              <a:rPr lang="en-US" sz="1050" b="1" u="sng" dirty="0">
                <a:solidFill>
                  <a:srgbClr val="65727D"/>
                </a:solidFill>
              </a:rPr>
              <a:t> </a:t>
            </a:r>
            <a:r>
              <a:rPr lang="en-US" sz="1050" b="1" u="sng" dirty="0" err="1">
                <a:solidFill>
                  <a:srgbClr val="65727D"/>
                </a:solidFill>
              </a:rPr>
              <a:t>zgodne</a:t>
            </a:r>
            <a:r>
              <a:rPr lang="en-US" sz="1050" b="1" u="sng" dirty="0">
                <a:solidFill>
                  <a:srgbClr val="65727D"/>
                </a:solidFill>
              </a:rPr>
              <a:t> z </a:t>
            </a:r>
            <a:r>
              <a:rPr lang="en-US" sz="1050" b="1" u="sng" dirty="0" err="1">
                <a:solidFill>
                  <a:srgbClr val="65727D"/>
                </a:solidFill>
              </a:rPr>
              <a:t>algorytmem</a:t>
            </a:r>
            <a:endParaRPr lang="en-US" sz="1050" b="1" u="sng" dirty="0"/>
          </a:p>
        </p:txBody>
      </p:sp>
    </p:spTree>
    <p:extLst>
      <p:ext uri="{BB962C8B-B14F-4D97-AF65-F5344CB8AC3E}">
        <p14:creationId xmlns:p14="http://schemas.microsoft.com/office/powerpoint/2010/main" val="7613226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34EEE-5A97-406C-B7FB-00DC74BA5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145291D-E10A-BF9E-2ABE-FDA384764DE9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2165DF4-6DE3-7D74-46BC-96B7B06662D3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C7AB54E-479D-39F3-9554-A6DF2B79F6AB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4F9134F-C961-5723-6B5D-5AEADFAB520D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2D905BE4-F98D-1410-B829-2B6392CCCDDF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8520F91-436E-E5B6-3732-A01F57B47FB9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571C8A35-8EA4-2733-6BC3-0CC4F2FEC260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3C533426-C3A8-7D5C-D2D0-7C8F2F80928B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64676DFB-914C-A300-5E3C-5593A4D36DE9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B62F7CC9-6EF7-958F-6068-DD43961B7F7E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15857D58-AAA8-24C5-1E6B-E4F62871A54F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779B75BD-1D4B-E47B-077A-7B0D632EFF12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573C2B2C-0B09-631A-6E10-E4C2B2445DFE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9CF0C612-AF37-6E04-5BAF-35663FB6DB86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E85EC629-5984-E25A-6839-7367402DCF45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D6D78740-5F2D-71E7-5F16-E9B72640A9BA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D6965B47-01E1-9E78-8145-1F3B28E97EF2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25053F74-732E-A805-BA61-E6C87EA103F4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E04E03E4-E343-61EA-034F-61D79E0AD7B8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D3583CCE-75F2-683A-45A3-6F7121F64ED0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90FB296E-7E0A-3645-3DBF-DE014ADB3494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AC474EA8-55B2-8C69-5ACB-F86848FDC80F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B3BF3ADD-6C21-8C2B-0153-E6AA49F872DC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8FDFD2DD-5255-408B-5770-4A6B352B75D0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3DD0EA1E-88C8-DFED-16F6-116E92668A58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0314DEDE-3DA0-9555-ABB6-2B895FC0D327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B7A97348-EFE1-0B46-85C9-98ABA6D930C3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8AD63654-D443-F020-4C21-224D38C7F88B}"/>
              </a:ext>
            </a:extLst>
          </p:cNvPr>
          <p:cNvSpPr txBox="1"/>
          <p:nvPr/>
        </p:nvSpPr>
        <p:spPr>
          <a:xfrm>
            <a:off x="1693076" y="1539464"/>
            <a:ext cx="13289029" cy="7588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Inwentaryzacja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techniczno-budowlana</a:t>
            </a:r>
            <a:endParaRPr lang="en-US" sz="3500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sp>
        <p:nvSpPr>
          <p:cNvPr id="53" name="Symbol zastępczy zawartości 2">
            <a:extLst>
              <a:ext uri="{FF2B5EF4-FFF2-40B4-BE49-F238E27FC236}">
                <a16:creationId xmlns:a16="http://schemas.microsoft.com/office/drawing/2014/main" id="{03728D2F-8C2C-EF90-E055-97E19C8DCA70}"/>
              </a:ext>
            </a:extLst>
          </p:cNvPr>
          <p:cNvSpPr txBox="1">
            <a:spLocks/>
          </p:cNvSpPr>
          <p:nvPr/>
        </p:nvSpPr>
        <p:spPr>
          <a:xfrm>
            <a:off x="1159101" y="3260407"/>
            <a:ext cx="10753725" cy="3766185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/>
              <a:t>Opis konstrukcji, technologii, niezbędne dane powierzchniowe i kubaturowe</a:t>
            </a:r>
          </a:p>
          <a:p>
            <a:r>
              <a:rPr lang="pl-PL"/>
              <a:t>Uproszczona dokumentacja techniczna, w tym rzuty poziome</a:t>
            </a:r>
          </a:p>
          <a:p>
            <a:r>
              <a:rPr lang="pl-PL"/>
              <a:t>Opis techniczny podstawowych elementów budynku</a:t>
            </a:r>
          </a:p>
          <a:p>
            <a:r>
              <a:rPr lang="pl-PL"/>
              <a:t>Charakterystykę energetyczną budynku (moc zamówiona, zapotrzebowanie na ciepło, zużycie energii, wysokość taryf i opłat)</a:t>
            </a:r>
          </a:p>
          <a:p>
            <a:r>
              <a:rPr lang="pl-PL"/>
              <a:t>Charakterystyka systemu grzewczego w szczególności sprawności składowe</a:t>
            </a:r>
          </a:p>
          <a:p>
            <a:r>
              <a:rPr lang="pl-PL"/>
              <a:t>Charakterystyka instalacji ciepłej wody użytkowej – w szczególności sprawności składowe</a:t>
            </a:r>
          </a:p>
          <a:p>
            <a:r>
              <a:rPr lang="pl-PL"/>
              <a:t>Charakterystyka kotłowni</a:t>
            </a:r>
          </a:p>
          <a:p>
            <a:r>
              <a:rPr lang="pl-PL"/>
              <a:t>Charakterystyka systemu wentylacji (rodzaj i typ)</a:t>
            </a:r>
          </a:p>
          <a:p>
            <a:pPr algn="just"/>
            <a:r>
              <a:rPr lang="pl-PL"/>
              <a:t>Charakterystyka instalacji gazowej – gdy ma wpływ na ulepszenie lub przedsięwzięcie termomodernizacyjne</a:t>
            </a:r>
          </a:p>
          <a:p>
            <a:endParaRPr lang="pl-PL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639095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1597D-72B8-9743-DF07-940260966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18A0FEB-5FF4-66C0-85F7-ACE4A7BC211B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31F6E68-1E1B-17E1-3CE6-475A04C4D7B8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0A4D325-21CC-5265-456B-976881265501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543EB5-5371-9089-F104-115C5AFD65D1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AB215BF5-3330-9972-53AF-00D90A902C64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5E0EA0BF-54AE-DD8E-BE6A-CBC169BB897D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637B87CB-C48D-443A-AB55-15B7A92D66DE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DC9849FA-A82A-18A0-8AF5-873068A038CF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570C874-BFB9-18EE-AB1F-86268663DCE6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B8D8E520-7F5D-5B41-AC05-03A4BDC10387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33E31D78-06CF-A007-810F-1EB2A75377D8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7D26C5DB-C4E8-4C52-7EF5-601AE0E9D704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55BF2D39-6301-18B9-1310-589C767F9206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688A6261-3D3B-7635-558D-46BE76563907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E8E2C2BF-5546-FA2A-74C3-13AA636E1928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BE6F8160-0936-C3CF-23DE-F2B7D9EC4A3D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CD5D9882-EED3-A04B-BEC5-B6B91D0D751D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00CA6567-C25B-6CF0-DE87-4959D453DCBB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95E44569-CB4C-4CE9-DDED-574DFA4215B1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660C4218-5619-5F5D-4FC0-E84A7B8956BA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3FC5918C-0102-D211-B64B-8A397906CD72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468860F2-94CF-3FAC-41A8-EDC8271B4700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AD073263-A7B0-A1D1-C515-6107D91F3AFF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13261ECE-8B62-5F6D-3983-EC4BA8FB8384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A4EDE2D9-0161-5878-DC24-0EE96091AA67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1149FCB8-8729-F796-B3CB-A6688D519A85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91E503D2-D3B9-9EC7-A71A-081373E5C5A7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E65AD3E3-5735-7468-59FB-44D8EB5BE15C}"/>
              </a:ext>
            </a:extLst>
          </p:cNvPr>
          <p:cNvSpPr txBox="1"/>
          <p:nvPr/>
        </p:nvSpPr>
        <p:spPr>
          <a:xfrm>
            <a:off x="1693076" y="1539464"/>
            <a:ext cx="13289029" cy="16180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Ocena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stanu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technicznego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budynku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w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zakresie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istotnym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dla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wskazania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właściwych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usprawnień</a:t>
            </a:r>
            <a:endParaRPr lang="en-US" sz="3500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pic>
        <p:nvPicPr>
          <p:cNvPr id="31" name="Obraz 30">
            <a:extLst>
              <a:ext uri="{FF2B5EF4-FFF2-40B4-BE49-F238E27FC236}">
                <a16:creationId xmlns:a16="http://schemas.microsoft.com/office/drawing/2014/main" id="{5BD19293-A6CF-51DF-9965-75E500AB4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220" y="3543300"/>
            <a:ext cx="7772400" cy="463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4766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1C3BC-7E75-9A69-23BD-AF698B47D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C1B37C9-AB3F-DAB1-D27C-7B34375091ED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E538F06-FD90-C736-5DDF-E2ED9551BD81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594F709-E85E-237B-013F-4FD47436F607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9E8614A-B3DA-9EC2-61CA-BF34B34C6CCD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9986ACD6-F526-9B59-F7C8-9C05195EA57D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60F43DC-765E-BFEA-444F-5C4CDE5F0958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08410415-FE8C-1EF1-3723-F832C8A41F1E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355239DB-875E-EAE7-0A31-D9CDE4FB9D04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4CCEB36-1C89-0009-3E7B-E5FA1E07A899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FE9A3941-C924-B107-B5F6-F8969EA15E73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BD2749FE-AB4F-C48F-C5AD-C2D22E3A886E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F6D3EA76-11AA-D4BC-D252-F67E0D423308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5EE767DC-10D4-04B8-6CA5-2F48717A036D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B48C1BB9-3B65-8CCD-4679-6A728525402C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46335F5F-9858-DD1C-B403-9AA5BA0F26B7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DA807622-27F3-7504-5216-3BE456F8B7E5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3702ADCA-728C-9A4C-755A-0CA816A37FCD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77CA5A3C-3F90-DB68-084F-F9244102AC6A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B5236DD3-67FE-76C8-6568-66938D1B9DA7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946A2DCB-A5A4-8519-BEB3-BD2722081728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4E1AFBB4-4899-1D2D-7395-E8A034020B65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22E3FEA3-10B5-77B0-7749-9DA875A0EACB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C8EFFAC6-5DE5-56CE-C719-D182976D6E68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52D9E05B-53C1-EA2F-6D34-C2B127E53ADD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BE777885-446B-2415-0450-22532AFB3C58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11A55217-3CD5-F20E-FD0B-D2BFC4C5EAD1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8766FBA8-8109-CE3E-D6E8-1EA814AE2A11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0A29C7CE-E905-7546-9E38-A51A3E0CC691}"/>
              </a:ext>
            </a:extLst>
          </p:cNvPr>
          <p:cNvSpPr txBox="1"/>
          <p:nvPr/>
        </p:nvSpPr>
        <p:spPr>
          <a:xfrm>
            <a:off x="1693076" y="1539464"/>
            <a:ext cx="13289029" cy="16180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Ocena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stanu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technicznego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budynku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w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zakresie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istotnym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dla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wskazania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właściwych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usprawnień</a:t>
            </a:r>
            <a:endParaRPr lang="en-US" sz="3500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pic>
        <p:nvPicPr>
          <p:cNvPr id="28" name="Obraz 27">
            <a:extLst>
              <a:ext uri="{FF2B5EF4-FFF2-40B4-BE49-F238E27FC236}">
                <a16:creationId xmlns:a16="http://schemas.microsoft.com/office/drawing/2014/main" id="{B49F48C2-49BC-6C02-532C-B5626FCCFB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4597" y="3174620"/>
            <a:ext cx="5601046" cy="657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0323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35D7A-362A-A918-70AD-853C6370D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FF27013-B946-ACD4-9531-7053E3F7651D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50406D2-2498-411C-F9B2-1B9EBB87DAB6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45B1094-C609-252B-0EE1-1B46960AA9A6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74D1360-2C09-02B5-8460-67FFF8814F8E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E400A03C-3909-07D3-A3F9-86C7C28CDE37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1B29604-32B6-89B8-58BE-96E9DF432930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089AF14E-E1D0-23B9-E23F-0CB26D8C5EA6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58818232-DAF2-F730-FE68-96D1031AC45E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C643ABD6-91EF-F22E-5AEA-D19DAEF6F60B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DB778D88-729D-D601-E3F8-B9862838601A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F321E73F-0CC9-2851-3A4A-DDDC23388A9B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EF8C976D-CEAE-0939-9C8C-1FF81276D0A6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EDD8D44A-925D-B778-4D33-F1F8F70FE88C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164D89E9-AFE1-ED62-5E76-E1C2040B86C7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A71592F6-4EFD-6E5A-D5AA-D1644483CD94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4975E444-4C6F-2025-8821-BF8E84A072ED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13820676-B838-12F1-4518-7C696276F578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6F9E63A8-945E-03E0-80BA-57474997BE9D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0B0E4A7E-8EAB-C1E2-7E43-8B2B62C08411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1D0CAB55-E6C5-6B00-625C-6018F10E11EC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16EAB700-F388-FA05-A439-615171BC0989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A8CDB2AC-06CB-42F0-5927-12E45641519C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CCD57266-02E1-317B-94C4-86C273C224D1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8BABEDAB-E0EC-BE5B-1137-1ADD6EDEB3C1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0B480773-1037-3D10-4D92-2B1435A9CADE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A346AEDE-B51B-298A-B789-62F197169026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EDA6F262-F32B-4325-F486-2C55871F6EB4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C725FADA-1C6E-B92D-5FA4-36E23F93B0A9}"/>
              </a:ext>
            </a:extLst>
          </p:cNvPr>
          <p:cNvSpPr txBox="1"/>
          <p:nvPr/>
        </p:nvSpPr>
        <p:spPr>
          <a:xfrm>
            <a:off x="1693076" y="1539464"/>
            <a:ext cx="13289029" cy="7588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Algorytm</a:t>
            </a:r>
            <a:r>
              <a:rPr lang="en-US" sz="35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5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optymalizacyjny</a:t>
            </a:r>
            <a:endParaRPr lang="en-US" sz="3500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sp>
        <p:nvSpPr>
          <p:cNvPr id="53" name="Symbol zastępczy zawartości 2">
            <a:extLst>
              <a:ext uri="{FF2B5EF4-FFF2-40B4-BE49-F238E27FC236}">
                <a16:creationId xmlns:a16="http://schemas.microsoft.com/office/drawing/2014/main" id="{401CD81D-CFB0-A93C-F995-F8EA3226DD35}"/>
              </a:ext>
            </a:extLst>
          </p:cNvPr>
          <p:cNvSpPr txBox="1">
            <a:spLocks/>
          </p:cNvSpPr>
          <p:nvPr/>
        </p:nvSpPr>
        <p:spPr>
          <a:xfrm>
            <a:off x="1159101" y="3260407"/>
            <a:ext cx="10753725" cy="376618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l-PL" dirty="0"/>
          </a:p>
        </p:txBody>
      </p:sp>
      <p:sp>
        <p:nvSpPr>
          <p:cNvPr id="49" name="Shape 5">
            <a:extLst>
              <a:ext uri="{FF2B5EF4-FFF2-40B4-BE49-F238E27FC236}">
                <a16:creationId xmlns:a16="http://schemas.microsoft.com/office/drawing/2014/main" id="{F3AFDD3F-FF03-DE6F-8034-E9A0C6BE5F48}"/>
              </a:ext>
            </a:extLst>
          </p:cNvPr>
          <p:cNvSpPr/>
          <p:nvPr/>
        </p:nvSpPr>
        <p:spPr>
          <a:xfrm>
            <a:off x="1504916" y="3390900"/>
            <a:ext cx="251460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5240">
            <a:solidFill>
              <a:srgbClr val="D8E4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0" name="Text 6">
            <a:extLst>
              <a:ext uri="{FF2B5EF4-FFF2-40B4-BE49-F238E27FC236}">
                <a16:creationId xmlns:a16="http://schemas.microsoft.com/office/drawing/2014/main" id="{899C46C4-217A-967E-5B9C-FC033AB6CA21}"/>
              </a:ext>
            </a:extLst>
          </p:cNvPr>
          <p:cNvSpPr/>
          <p:nvPr/>
        </p:nvSpPr>
        <p:spPr>
          <a:xfrm>
            <a:off x="1687796" y="3619500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8E9E"/>
                </a:solidFill>
              </a:rPr>
              <a:t>1</a:t>
            </a:r>
            <a:endParaRPr lang="en-US" sz="1700" dirty="0"/>
          </a:p>
        </p:txBody>
      </p:sp>
      <p:sp>
        <p:nvSpPr>
          <p:cNvPr id="51" name="Text 7">
            <a:extLst>
              <a:ext uri="{FF2B5EF4-FFF2-40B4-BE49-F238E27FC236}">
                <a16:creationId xmlns:a16="http://schemas.microsoft.com/office/drawing/2014/main" id="{ABDAD5C7-5CD8-13F3-DBA6-FDEA203B6E47}"/>
              </a:ext>
            </a:extLst>
          </p:cNvPr>
          <p:cNvSpPr/>
          <p:nvPr/>
        </p:nvSpPr>
        <p:spPr>
          <a:xfrm>
            <a:off x="1687796" y="39578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24313E"/>
                </a:solidFill>
              </a:rPr>
              <a:t>Ulepszenia</a:t>
            </a:r>
            <a:endParaRPr lang="en-US" sz="1800" dirty="0"/>
          </a:p>
        </p:txBody>
      </p:sp>
      <p:sp>
        <p:nvSpPr>
          <p:cNvPr id="52" name="Text 8">
            <a:extLst>
              <a:ext uri="{FF2B5EF4-FFF2-40B4-BE49-F238E27FC236}">
                <a16:creationId xmlns:a16="http://schemas.microsoft.com/office/drawing/2014/main" id="{9D1B8520-E801-4B8C-3D34-F4683189A429}"/>
              </a:ext>
            </a:extLst>
          </p:cNvPr>
          <p:cNvSpPr/>
          <p:nvPr/>
        </p:nvSpPr>
        <p:spPr>
          <a:xfrm>
            <a:off x="1687796" y="439674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65727D"/>
                </a:solidFill>
              </a:rPr>
              <a:t>zestawienie możliwych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65727D"/>
                </a:solidFill>
              </a:rPr>
              <a:t>usprawnień</a:t>
            </a:r>
            <a:endParaRPr lang="en-US" sz="1240" dirty="0"/>
          </a:p>
        </p:txBody>
      </p:sp>
      <p:sp>
        <p:nvSpPr>
          <p:cNvPr id="54" name="Shape 9">
            <a:extLst>
              <a:ext uri="{FF2B5EF4-FFF2-40B4-BE49-F238E27FC236}">
                <a16:creationId xmlns:a16="http://schemas.microsoft.com/office/drawing/2014/main" id="{F8B55E0D-986B-1A19-30E2-42F69938C259}"/>
              </a:ext>
            </a:extLst>
          </p:cNvPr>
          <p:cNvSpPr/>
          <p:nvPr/>
        </p:nvSpPr>
        <p:spPr>
          <a:xfrm rot="5400000">
            <a:off x="4110956" y="4204716"/>
            <a:ext cx="164592" cy="256032"/>
          </a:xfrm>
          <a:prstGeom prst="triangle">
            <a:avLst/>
          </a:prstGeom>
          <a:solidFill>
            <a:srgbClr val="49B9C8"/>
          </a:solidFill>
          <a:ln w="12700">
            <a:solidFill>
              <a:srgbClr val="49B9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5" name="Shape 10">
            <a:extLst>
              <a:ext uri="{FF2B5EF4-FFF2-40B4-BE49-F238E27FC236}">
                <a16:creationId xmlns:a16="http://schemas.microsoft.com/office/drawing/2014/main" id="{6336953A-2D0C-A181-6E6A-08752FC8632A}"/>
              </a:ext>
            </a:extLst>
          </p:cNvPr>
          <p:cNvSpPr/>
          <p:nvPr/>
        </p:nvSpPr>
        <p:spPr>
          <a:xfrm>
            <a:off x="4366988" y="3390900"/>
            <a:ext cx="251460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5240">
            <a:solidFill>
              <a:srgbClr val="D8E4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6" name="Text 11">
            <a:extLst>
              <a:ext uri="{FF2B5EF4-FFF2-40B4-BE49-F238E27FC236}">
                <a16:creationId xmlns:a16="http://schemas.microsoft.com/office/drawing/2014/main" id="{0FA170DB-83B6-BC65-7D1D-792E61392FDB}"/>
              </a:ext>
            </a:extLst>
          </p:cNvPr>
          <p:cNvSpPr/>
          <p:nvPr/>
        </p:nvSpPr>
        <p:spPr>
          <a:xfrm>
            <a:off x="4549868" y="3619500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8E9E"/>
                </a:solidFill>
              </a:rPr>
              <a:t>2</a:t>
            </a:r>
            <a:endParaRPr lang="en-US" sz="1700" dirty="0"/>
          </a:p>
        </p:txBody>
      </p:sp>
      <p:sp>
        <p:nvSpPr>
          <p:cNvPr id="57" name="Text 12">
            <a:extLst>
              <a:ext uri="{FF2B5EF4-FFF2-40B4-BE49-F238E27FC236}">
                <a16:creationId xmlns:a16="http://schemas.microsoft.com/office/drawing/2014/main" id="{50988130-5891-EDA4-1247-A28D07B98790}"/>
              </a:ext>
            </a:extLst>
          </p:cNvPr>
          <p:cNvSpPr/>
          <p:nvPr/>
        </p:nvSpPr>
        <p:spPr>
          <a:xfrm>
            <a:off x="4549868" y="39578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24313E"/>
                </a:solidFill>
              </a:rPr>
              <a:t>Warianty</a:t>
            </a:r>
            <a:endParaRPr lang="en-US" sz="1800" dirty="0"/>
          </a:p>
        </p:txBody>
      </p:sp>
      <p:sp>
        <p:nvSpPr>
          <p:cNvPr id="58" name="Text 13">
            <a:extLst>
              <a:ext uri="{FF2B5EF4-FFF2-40B4-BE49-F238E27FC236}">
                <a16:creationId xmlns:a16="http://schemas.microsoft.com/office/drawing/2014/main" id="{117560B1-ED93-E169-D945-63BB3A07ED88}"/>
              </a:ext>
            </a:extLst>
          </p:cNvPr>
          <p:cNvSpPr/>
          <p:nvPr/>
        </p:nvSpPr>
        <p:spPr>
          <a:xfrm>
            <a:off x="4549868" y="439674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65727D"/>
                </a:solidFill>
              </a:rPr>
              <a:t>koszty inwestycyjne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65727D"/>
                </a:solidFill>
              </a:rPr>
              <a:t>i bilans ciepła</a:t>
            </a:r>
            <a:endParaRPr lang="en-US" sz="1240" dirty="0"/>
          </a:p>
        </p:txBody>
      </p:sp>
      <p:sp>
        <p:nvSpPr>
          <p:cNvPr id="59" name="Shape 14">
            <a:extLst>
              <a:ext uri="{FF2B5EF4-FFF2-40B4-BE49-F238E27FC236}">
                <a16:creationId xmlns:a16="http://schemas.microsoft.com/office/drawing/2014/main" id="{311A74F6-D2AA-7CAE-5713-6339E7B956E7}"/>
              </a:ext>
            </a:extLst>
          </p:cNvPr>
          <p:cNvSpPr/>
          <p:nvPr/>
        </p:nvSpPr>
        <p:spPr>
          <a:xfrm rot="5400000">
            <a:off x="6973028" y="4204716"/>
            <a:ext cx="164592" cy="256032"/>
          </a:xfrm>
          <a:prstGeom prst="triangle">
            <a:avLst/>
          </a:prstGeom>
          <a:solidFill>
            <a:srgbClr val="49B9C8"/>
          </a:solidFill>
          <a:ln w="12700">
            <a:solidFill>
              <a:srgbClr val="49B9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0" name="Shape 15">
            <a:extLst>
              <a:ext uri="{FF2B5EF4-FFF2-40B4-BE49-F238E27FC236}">
                <a16:creationId xmlns:a16="http://schemas.microsoft.com/office/drawing/2014/main" id="{E4DCC152-57CE-4CC5-D239-7F2BD3A3D0F8}"/>
              </a:ext>
            </a:extLst>
          </p:cNvPr>
          <p:cNvSpPr/>
          <p:nvPr/>
        </p:nvSpPr>
        <p:spPr>
          <a:xfrm>
            <a:off x="7229060" y="3390900"/>
            <a:ext cx="251460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5240">
            <a:solidFill>
              <a:srgbClr val="D8E4E8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1" name="Text 16">
            <a:extLst>
              <a:ext uri="{FF2B5EF4-FFF2-40B4-BE49-F238E27FC236}">
                <a16:creationId xmlns:a16="http://schemas.microsoft.com/office/drawing/2014/main" id="{E8BF3C98-BC22-8DE4-0A49-EB760CDA7F36}"/>
              </a:ext>
            </a:extLst>
          </p:cNvPr>
          <p:cNvSpPr/>
          <p:nvPr/>
        </p:nvSpPr>
        <p:spPr>
          <a:xfrm>
            <a:off x="7411940" y="3619500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8E9E"/>
                </a:solidFill>
              </a:rPr>
              <a:t>3</a:t>
            </a:r>
            <a:endParaRPr lang="en-US" sz="1700" dirty="0"/>
          </a:p>
        </p:txBody>
      </p:sp>
      <p:sp>
        <p:nvSpPr>
          <p:cNvPr id="62" name="Text 17">
            <a:extLst>
              <a:ext uri="{FF2B5EF4-FFF2-40B4-BE49-F238E27FC236}">
                <a16:creationId xmlns:a16="http://schemas.microsoft.com/office/drawing/2014/main" id="{A15EDBB9-D700-B8CD-DC3A-1AD7A978C2BE}"/>
              </a:ext>
            </a:extLst>
          </p:cNvPr>
          <p:cNvSpPr/>
          <p:nvPr/>
        </p:nvSpPr>
        <p:spPr>
          <a:xfrm>
            <a:off x="7411940" y="39578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24313E"/>
                </a:solidFill>
              </a:rPr>
              <a:t>Optymalizacja</a:t>
            </a:r>
            <a:endParaRPr lang="en-US" sz="1800" dirty="0"/>
          </a:p>
        </p:txBody>
      </p:sp>
      <p:sp>
        <p:nvSpPr>
          <p:cNvPr id="63" name="Text 18">
            <a:extLst>
              <a:ext uri="{FF2B5EF4-FFF2-40B4-BE49-F238E27FC236}">
                <a16:creationId xmlns:a16="http://schemas.microsoft.com/office/drawing/2014/main" id="{6D1074CC-0739-7B73-F35A-E310108D11AF}"/>
              </a:ext>
            </a:extLst>
          </p:cNvPr>
          <p:cNvSpPr/>
          <p:nvPr/>
        </p:nvSpPr>
        <p:spPr>
          <a:xfrm>
            <a:off x="7411940" y="439674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65727D"/>
                </a:solidFill>
              </a:rPr>
              <a:t>kolejne kroki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65727D"/>
                </a:solidFill>
              </a:rPr>
              <a:t>i uzasadnienie wyboru</a:t>
            </a:r>
            <a:endParaRPr lang="en-US" sz="1240" dirty="0"/>
          </a:p>
        </p:txBody>
      </p:sp>
      <p:sp>
        <p:nvSpPr>
          <p:cNvPr id="64" name="Shape 19">
            <a:extLst>
              <a:ext uri="{FF2B5EF4-FFF2-40B4-BE49-F238E27FC236}">
                <a16:creationId xmlns:a16="http://schemas.microsoft.com/office/drawing/2014/main" id="{2CDC3FD7-3C68-0BDE-3FD5-8706531E3413}"/>
              </a:ext>
            </a:extLst>
          </p:cNvPr>
          <p:cNvSpPr/>
          <p:nvPr/>
        </p:nvSpPr>
        <p:spPr>
          <a:xfrm rot="5400000">
            <a:off x="9835100" y="4204716"/>
            <a:ext cx="164592" cy="256032"/>
          </a:xfrm>
          <a:prstGeom prst="triangle">
            <a:avLst/>
          </a:prstGeom>
          <a:solidFill>
            <a:srgbClr val="49B9C8"/>
          </a:solidFill>
          <a:ln w="12700">
            <a:solidFill>
              <a:srgbClr val="49B9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5" name="Shape 20">
            <a:extLst>
              <a:ext uri="{FF2B5EF4-FFF2-40B4-BE49-F238E27FC236}">
                <a16:creationId xmlns:a16="http://schemas.microsoft.com/office/drawing/2014/main" id="{43B9C7C4-BEFC-34C3-DBE7-FBCF8C0A2FD5}"/>
              </a:ext>
            </a:extLst>
          </p:cNvPr>
          <p:cNvSpPr/>
          <p:nvPr/>
        </p:nvSpPr>
        <p:spPr>
          <a:xfrm>
            <a:off x="10091132" y="3390900"/>
            <a:ext cx="2514600" cy="1874520"/>
          </a:xfrm>
          <a:prstGeom prst="roundRect">
            <a:avLst>
              <a:gd name="adj" fmla="val 3902"/>
            </a:avLst>
          </a:prstGeom>
          <a:solidFill>
            <a:schemeClr val="accent3">
              <a:lumMod val="75000"/>
            </a:schemeClr>
          </a:solidFill>
          <a:ln w="15240">
            <a:solidFill>
              <a:srgbClr val="1E8E9E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6" name="Text 21">
            <a:extLst>
              <a:ext uri="{FF2B5EF4-FFF2-40B4-BE49-F238E27FC236}">
                <a16:creationId xmlns:a16="http://schemas.microsoft.com/office/drawing/2014/main" id="{D92FD31E-9E4A-5F00-8AAC-C9FA5507FEA1}"/>
              </a:ext>
            </a:extLst>
          </p:cNvPr>
          <p:cNvSpPr/>
          <p:nvPr/>
        </p:nvSpPr>
        <p:spPr>
          <a:xfrm>
            <a:off x="10274012" y="3619500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BDEDF3"/>
                </a:solidFill>
              </a:rPr>
              <a:t>4</a:t>
            </a:r>
            <a:endParaRPr lang="en-US" sz="1700" dirty="0"/>
          </a:p>
        </p:txBody>
      </p:sp>
      <p:sp>
        <p:nvSpPr>
          <p:cNvPr id="67" name="Text 22">
            <a:extLst>
              <a:ext uri="{FF2B5EF4-FFF2-40B4-BE49-F238E27FC236}">
                <a16:creationId xmlns:a16="http://schemas.microsoft.com/office/drawing/2014/main" id="{AEC5463F-C825-D1A6-D221-7DCA8A52884C}"/>
              </a:ext>
            </a:extLst>
          </p:cNvPr>
          <p:cNvSpPr/>
          <p:nvPr/>
        </p:nvSpPr>
        <p:spPr>
          <a:xfrm>
            <a:off x="10274012" y="3957828"/>
            <a:ext cx="2148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Zakres końcowy</a:t>
            </a:r>
            <a:endParaRPr lang="en-US" sz="1800" dirty="0"/>
          </a:p>
        </p:txBody>
      </p:sp>
      <p:sp>
        <p:nvSpPr>
          <p:cNvPr id="68" name="Text 23">
            <a:extLst>
              <a:ext uri="{FF2B5EF4-FFF2-40B4-BE49-F238E27FC236}">
                <a16:creationId xmlns:a16="http://schemas.microsoft.com/office/drawing/2014/main" id="{546A8BBF-4FA8-137A-9AEE-A3AAC994BEDC}"/>
              </a:ext>
            </a:extLst>
          </p:cNvPr>
          <p:cNvSpPr/>
          <p:nvPr/>
        </p:nvSpPr>
        <p:spPr>
          <a:xfrm>
            <a:off x="10274012" y="439674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EAF8FB"/>
                </a:solidFill>
              </a:rPr>
              <a:t>opis techniczny, szkice,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EAF8FB"/>
                </a:solidFill>
              </a:rPr>
              <a:t>przedmiar robót</a:t>
            </a:r>
            <a:endParaRPr lang="en-US" sz="1240" dirty="0"/>
          </a:p>
        </p:txBody>
      </p:sp>
    </p:spTree>
    <p:extLst>
      <p:ext uri="{BB962C8B-B14F-4D97-AF65-F5344CB8AC3E}">
        <p14:creationId xmlns:p14="http://schemas.microsoft.com/office/powerpoint/2010/main" val="20815597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29A5AD-8879-C50D-C990-C9A477552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F0DDE4C-F026-B1AB-A8FC-CC7FE40A1F19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394738D-1B10-D1AC-1F17-886466146DC9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BD99C7C-B7F2-0EF2-B8F2-C227D22F4FBE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FDA755A-93EE-FB13-04D3-30B3AD1CE60A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BBDAE176-BDF0-210F-1B35-DFC604693687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B8228D8-2850-2EC7-6568-82ACEBBE75B2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65737896-7F78-C10F-4338-101E2EF8C476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79AA7A10-F679-BC94-7729-0941CC539131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1E069DD4-5150-4823-075F-281F1CCEBADA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DB118B2D-DACB-9C47-C4B7-914D28481E97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E6770E9A-B027-35B8-7C22-88098C908B5D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5BFC8435-39DD-3500-4A38-62B3ACD4F931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A4FB4904-74E0-5D65-2156-20788C62228A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274240D7-7B78-B8EB-4901-088E241C60F5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5E05715F-C2C5-07AE-740F-82E5D9C15CB2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C3D3D9BC-6F82-3370-F450-9CD16AC0186B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136F7E04-7B9A-98E5-FB49-46D6654620F5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1734D55A-668B-829D-BDCC-3EBE461D4FBD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EF82BB58-5FA5-0799-CF24-42E82D9B38CE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3999D06D-3544-DE51-5D7E-BF3A1D3D64D0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EE4DE6A7-0571-3054-D755-110087A3C942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4A1350AA-7B9E-6EF9-8D61-3A8330859F62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6CA28811-A327-8FB7-722C-4FF5FC78014B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7C097781-0024-F097-4CC1-5FD2C61E39E5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3300EB26-0AC8-611A-4AF1-7847B984D4CF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63C464E8-B0C1-A03B-E149-55EE1D379979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AF5A97C6-87A3-0D2D-BC03-882C7A13DF0C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4654BAEC-F24C-DD93-9935-58B95C6D3F38}"/>
              </a:ext>
            </a:extLst>
          </p:cNvPr>
          <p:cNvSpPr txBox="1"/>
          <p:nvPr/>
        </p:nvSpPr>
        <p:spPr>
          <a:xfrm>
            <a:off x="1519650" y="291612"/>
            <a:ext cx="11662949" cy="826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Uszeregowanie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SPBT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rosnąco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</a:p>
        </p:txBody>
      </p:sp>
      <p:graphicFrame>
        <p:nvGraphicFramePr>
          <p:cNvPr id="28" name="Tabela 27">
            <a:extLst>
              <a:ext uri="{FF2B5EF4-FFF2-40B4-BE49-F238E27FC236}">
                <a16:creationId xmlns:a16="http://schemas.microsoft.com/office/drawing/2014/main" id="{8FC0E5B4-551E-F652-E3AC-91BFC91CBB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0738843"/>
              </p:ext>
            </p:extLst>
          </p:nvPr>
        </p:nvGraphicFramePr>
        <p:xfrm>
          <a:off x="1042352" y="1943100"/>
          <a:ext cx="9854248" cy="566737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91440">
                  <a:extLst>
                    <a:ext uri="{9D8B030D-6E8A-4147-A177-3AD203B41FA5}">
                      <a16:colId xmlns:a16="http://schemas.microsoft.com/office/drawing/2014/main" val="3806295294"/>
                    </a:ext>
                  </a:extLst>
                </a:gridCol>
                <a:gridCol w="5375206">
                  <a:extLst>
                    <a:ext uri="{9D8B030D-6E8A-4147-A177-3AD203B41FA5}">
                      <a16:colId xmlns:a16="http://schemas.microsoft.com/office/drawing/2014/main" val="778138412"/>
                    </a:ext>
                  </a:extLst>
                </a:gridCol>
                <a:gridCol w="1791440">
                  <a:extLst>
                    <a:ext uri="{9D8B030D-6E8A-4147-A177-3AD203B41FA5}">
                      <a16:colId xmlns:a16="http://schemas.microsoft.com/office/drawing/2014/main" val="2703591326"/>
                    </a:ext>
                  </a:extLst>
                </a:gridCol>
                <a:gridCol w="896162">
                  <a:extLst>
                    <a:ext uri="{9D8B030D-6E8A-4147-A177-3AD203B41FA5}">
                      <a16:colId xmlns:a16="http://schemas.microsoft.com/office/drawing/2014/main" val="487174232"/>
                    </a:ext>
                  </a:extLst>
                </a:gridCol>
              </a:tblGrid>
              <a:tr h="913651">
                <a:tc rowSpan="2"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Lp.</a:t>
                      </a:r>
                      <a:endParaRPr lang="pl-PL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 rowSpan="2"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Rodzaj i zakres ulepszenia termomodernizacyjnego albo wariantu przedsięwzięcia termomodernizacyjnego</a:t>
                      </a:r>
                      <a:endParaRPr lang="pl-PL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Planowane koszty robót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SPBT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1498573929"/>
                  </a:ext>
                </a:extLst>
              </a:tr>
              <a:tr h="52819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[zł]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[lat]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2765088961"/>
                  </a:ext>
                </a:extLst>
              </a:tr>
              <a:tr h="528192"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1.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Modernizacja systemu ciepłej wody użytkowej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150 000,00 zł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3,06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749625464"/>
                  </a:ext>
                </a:extLst>
              </a:tr>
              <a:tr h="528192"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2.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Modernizacja przegrody Drzwi zewnętrzne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26 829,55 zł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15,23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4008032036"/>
                  </a:ext>
                </a:extLst>
              </a:tr>
              <a:tr h="528192"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3.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Modernizacja przegrody Strop zewnętrzny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107 888,76 zł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21,32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4046972497"/>
                  </a:ext>
                </a:extLst>
              </a:tr>
              <a:tr h="528192"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4.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Modernizacja przegrody Ściana zewnętrzna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555 376,00 zł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24,96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2196837535"/>
                  </a:ext>
                </a:extLst>
              </a:tr>
              <a:tr h="528192"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5.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Modernizacja przegrody Okno zewnętrzne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4 624,00 zł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28,18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772439383"/>
                  </a:ext>
                </a:extLst>
              </a:tr>
              <a:tr h="528192"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6.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Modernizacja przegrody Podłoga na gruncie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134 802,00 zł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91,82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1420002615"/>
                  </a:ext>
                </a:extLst>
              </a:tr>
              <a:tr h="528192"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7.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Modernizacja przegrody Drzwi zewnętrzne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51 870,45 zł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113,51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433742557"/>
                  </a:ext>
                </a:extLst>
              </a:tr>
              <a:tr h="528192"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 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Modernizacja systemu grzewczego</a:t>
                      </a:r>
                      <a:endParaRPr lang="pl-PL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330 000,00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38100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x-none" sz="1000">
                          <a:effectLst/>
                        </a:rPr>
                        <a:t>8,09</a:t>
                      </a:r>
                      <a:endParaRPr lang="pl-PL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38100" marB="38100" anchor="ctr"/>
                </a:tc>
                <a:extLst>
                  <a:ext uri="{0D108BD9-81ED-4DB2-BD59-A6C34878D82A}">
                    <a16:rowId xmlns:a16="http://schemas.microsoft.com/office/drawing/2014/main" val="2977418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5264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/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519650" y="291612"/>
            <a:ext cx="11662949" cy="826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Analiza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wariantowa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</a:p>
        </p:txBody>
      </p:sp>
      <p:graphicFrame>
        <p:nvGraphicFramePr>
          <p:cNvPr id="31" name="Tabela 30">
            <a:extLst>
              <a:ext uri="{FF2B5EF4-FFF2-40B4-BE49-F238E27FC236}">
                <a16:creationId xmlns:a16="http://schemas.microsoft.com/office/drawing/2014/main" id="{D30F93CE-78AB-1BDC-15D9-1D742C6FA1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78566"/>
              </p:ext>
            </p:extLst>
          </p:nvPr>
        </p:nvGraphicFramePr>
        <p:xfrm>
          <a:off x="2050006" y="2351967"/>
          <a:ext cx="9989590" cy="479245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998959">
                  <a:extLst>
                    <a:ext uri="{9D8B030D-6E8A-4147-A177-3AD203B41FA5}">
                      <a16:colId xmlns:a16="http://schemas.microsoft.com/office/drawing/2014/main" val="867382038"/>
                    </a:ext>
                  </a:extLst>
                </a:gridCol>
                <a:gridCol w="998959">
                  <a:extLst>
                    <a:ext uri="{9D8B030D-6E8A-4147-A177-3AD203B41FA5}">
                      <a16:colId xmlns:a16="http://schemas.microsoft.com/office/drawing/2014/main" val="3769510351"/>
                    </a:ext>
                  </a:extLst>
                </a:gridCol>
                <a:gridCol w="998959">
                  <a:extLst>
                    <a:ext uri="{9D8B030D-6E8A-4147-A177-3AD203B41FA5}">
                      <a16:colId xmlns:a16="http://schemas.microsoft.com/office/drawing/2014/main" val="1641519327"/>
                    </a:ext>
                  </a:extLst>
                </a:gridCol>
                <a:gridCol w="998959">
                  <a:extLst>
                    <a:ext uri="{9D8B030D-6E8A-4147-A177-3AD203B41FA5}">
                      <a16:colId xmlns:a16="http://schemas.microsoft.com/office/drawing/2014/main" val="977394901"/>
                    </a:ext>
                  </a:extLst>
                </a:gridCol>
                <a:gridCol w="998959">
                  <a:extLst>
                    <a:ext uri="{9D8B030D-6E8A-4147-A177-3AD203B41FA5}">
                      <a16:colId xmlns:a16="http://schemas.microsoft.com/office/drawing/2014/main" val="770078413"/>
                    </a:ext>
                  </a:extLst>
                </a:gridCol>
                <a:gridCol w="998959">
                  <a:extLst>
                    <a:ext uri="{9D8B030D-6E8A-4147-A177-3AD203B41FA5}">
                      <a16:colId xmlns:a16="http://schemas.microsoft.com/office/drawing/2014/main" val="2743336919"/>
                    </a:ext>
                  </a:extLst>
                </a:gridCol>
                <a:gridCol w="998959">
                  <a:extLst>
                    <a:ext uri="{9D8B030D-6E8A-4147-A177-3AD203B41FA5}">
                      <a16:colId xmlns:a16="http://schemas.microsoft.com/office/drawing/2014/main" val="206358012"/>
                    </a:ext>
                  </a:extLst>
                </a:gridCol>
                <a:gridCol w="998959">
                  <a:extLst>
                    <a:ext uri="{9D8B030D-6E8A-4147-A177-3AD203B41FA5}">
                      <a16:colId xmlns:a16="http://schemas.microsoft.com/office/drawing/2014/main" val="4191220771"/>
                    </a:ext>
                  </a:extLst>
                </a:gridCol>
                <a:gridCol w="998959">
                  <a:extLst>
                    <a:ext uri="{9D8B030D-6E8A-4147-A177-3AD203B41FA5}">
                      <a16:colId xmlns:a16="http://schemas.microsoft.com/office/drawing/2014/main" val="47204262"/>
                    </a:ext>
                  </a:extLst>
                </a:gridCol>
                <a:gridCol w="998959">
                  <a:extLst>
                    <a:ext uri="{9D8B030D-6E8A-4147-A177-3AD203B41FA5}">
                      <a16:colId xmlns:a16="http://schemas.microsoft.com/office/drawing/2014/main" val="631578869"/>
                    </a:ext>
                  </a:extLst>
                </a:gridCol>
              </a:tblGrid>
              <a:tr h="53257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b="1" dirty="0">
                          <a:effectLst/>
                        </a:rPr>
                        <a:t>Wariant</a:t>
                      </a:r>
                      <a:endParaRPr lang="pl-PL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b="1">
                          <a:effectLst/>
                        </a:rPr>
                        <a:t>System grzewczy</a:t>
                      </a:r>
                      <a:endParaRPr lang="pl-PL" sz="12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b="1" dirty="0">
                          <a:effectLst/>
                        </a:rPr>
                        <a:t>C.W.U. 3,06</a:t>
                      </a:r>
                      <a:endParaRPr lang="pl-PL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b="1">
                          <a:effectLst/>
                        </a:rPr>
                        <a:t>Drzwi 15,23</a:t>
                      </a:r>
                      <a:endParaRPr lang="pl-PL" sz="12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b="1" dirty="0">
                          <a:effectLst/>
                        </a:rPr>
                        <a:t>Strop 21,32</a:t>
                      </a:r>
                      <a:endParaRPr lang="pl-PL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b="1" dirty="0">
                          <a:effectLst/>
                        </a:rPr>
                        <a:t>Ściana 24,96</a:t>
                      </a:r>
                      <a:endParaRPr lang="pl-PL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b="1" dirty="0">
                          <a:effectLst/>
                        </a:rPr>
                        <a:t>Okna 28,18</a:t>
                      </a:r>
                      <a:endParaRPr lang="pl-PL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b="1" dirty="0">
                          <a:effectLst/>
                        </a:rPr>
                        <a:t>Podłoga 91,82</a:t>
                      </a:r>
                      <a:endParaRPr lang="pl-PL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b="1" dirty="0">
                          <a:effectLst/>
                        </a:rPr>
                        <a:t>Drzwi 113,51</a:t>
                      </a:r>
                      <a:endParaRPr lang="pl-PL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b="1" dirty="0">
                          <a:effectLst/>
                        </a:rPr>
                        <a:t>Koszt [zł]</a:t>
                      </a:r>
                      <a:endParaRPr lang="pl-PL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7031933"/>
                  </a:ext>
                </a:extLst>
              </a:tr>
              <a:tr h="53248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b="1" dirty="0">
                          <a:effectLst/>
                        </a:rPr>
                        <a:t>1</a:t>
                      </a:r>
                      <a:endParaRPr lang="pl-PL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1 361 390,76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3625420"/>
                  </a:ext>
                </a:extLst>
              </a:tr>
              <a:tr h="53248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b="1" dirty="0">
                          <a:effectLst/>
                        </a:rPr>
                        <a:t>2</a:t>
                      </a:r>
                      <a:endParaRPr lang="pl-PL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1 309 520,31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3925033"/>
                  </a:ext>
                </a:extLst>
              </a:tr>
              <a:tr h="53248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b="1" dirty="0">
                          <a:effectLst/>
                        </a:rPr>
                        <a:t>3</a:t>
                      </a:r>
                      <a:endParaRPr lang="pl-PL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1 174 718,31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3030102"/>
                  </a:ext>
                </a:extLst>
              </a:tr>
              <a:tr h="53248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b="1" dirty="0">
                          <a:effectLst/>
                        </a:rPr>
                        <a:t>4</a:t>
                      </a:r>
                      <a:endParaRPr lang="pl-PL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1 170 094,31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7437115"/>
                  </a:ext>
                </a:extLst>
              </a:tr>
              <a:tr h="53248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b="1" dirty="0">
                          <a:effectLst/>
                        </a:rPr>
                        <a:t>5</a:t>
                      </a:r>
                      <a:endParaRPr lang="pl-PL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614 718,31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436987"/>
                  </a:ext>
                </a:extLst>
              </a:tr>
              <a:tr h="53248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b="1" dirty="0">
                          <a:effectLst/>
                        </a:rPr>
                        <a:t>6</a:t>
                      </a:r>
                      <a:endParaRPr lang="pl-PL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dirty="0">
                          <a:effectLst/>
                        </a:rPr>
                        <a:t>X</a:t>
                      </a:r>
                      <a:endParaRPr lang="pl-PL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506 829,55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18578320"/>
                  </a:ext>
                </a:extLst>
              </a:tr>
              <a:tr h="53248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b="1" dirty="0">
                          <a:effectLst/>
                        </a:rPr>
                        <a:t>7</a:t>
                      </a:r>
                      <a:endParaRPr lang="pl-PL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480 000,00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69684893"/>
                  </a:ext>
                </a:extLst>
              </a:tr>
              <a:tr h="53248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b="1" dirty="0">
                          <a:effectLst/>
                        </a:rPr>
                        <a:t>8</a:t>
                      </a:r>
                      <a:endParaRPr lang="pl-PL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>
                          <a:effectLst/>
                        </a:rPr>
                        <a:t>X</a:t>
                      </a:r>
                      <a:endParaRPr lang="pl-PL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pl-PL" sz="120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200" dirty="0">
                          <a:effectLst/>
                        </a:rPr>
                        <a:t>330 000,00</a:t>
                      </a:r>
                      <a:endParaRPr lang="pl-PL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634378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D0F361-9CD0-3803-6763-9CB244CBF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7669DEF-6F1E-4725-DD27-FE76BC14A035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B756D30-34FC-0692-6421-E72A9E350AF5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4113656-6FDC-B2F7-A28E-42B2187F36AD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269041C-1B08-B1EC-C6E5-4DB1DAC9278C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90414E92-6D0C-BE79-A664-8F1A58F25848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CCBA65E-EE72-6F83-D902-CF6B74704C42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704ED744-FB7E-1768-916E-0EDBD44159BB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61A7E3C3-1847-AB84-F993-32869EE839A6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9C617AA-F649-950F-E8E5-AD7816607428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6AEAA8D5-E209-3976-686D-C844C5A3FCAD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F3F73635-444B-B765-C167-6DEF8EA9D108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31421D84-F299-CAA3-0271-477D0507E7C4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E2BA65AE-6A21-805B-5919-574318FAC5A4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B41E6D5B-FADD-D503-0EB6-3CDC522168B9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7AD0B904-F9C3-F50F-37B0-254C72A80F12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3149F385-ABB9-23A3-CE11-791099B99C35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61C0CB0A-9376-0AF4-67C3-3B39E36AAD53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711DCA67-8575-A7FE-9CB8-F5D16FC6DF84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D3C80A33-48A5-E179-203A-538A2B52830E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4B97B363-7C9A-781F-777D-63CFF438883D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6F8C16CD-1147-4446-582E-D8532CC43B69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184630FD-8AE6-5366-BF3B-933E5919A8DB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5283AF4B-7D47-668D-F8A8-9615C3AC6F83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8D06566E-184D-F90B-9D06-7F8070983DD1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16C9D6D5-C831-C131-6247-AC75730C16FD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0EF59AAF-4D96-2D99-41B4-DEA5106297AC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105CAF09-AF19-A9D6-D249-DFC2933D7480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C18E5251-2572-53AB-A5B1-7B0F36EECF3E}"/>
              </a:ext>
            </a:extLst>
          </p:cNvPr>
          <p:cNvSpPr txBox="1"/>
          <p:nvPr/>
        </p:nvSpPr>
        <p:spPr>
          <a:xfrm>
            <a:off x="1519650" y="291612"/>
            <a:ext cx="11662949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000" b="1" dirty="0" err="1">
                <a:solidFill>
                  <a:srgbClr val="0F2E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Algorytm</a:t>
            </a:r>
            <a:r>
              <a:rPr lang="en-US" sz="6000" b="1" dirty="0">
                <a:solidFill>
                  <a:srgbClr val="0F2E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6000" b="1" dirty="0" err="1">
                <a:solidFill>
                  <a:srgbClr val="0F2E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budowy</a:t>
            </a:r>
            <a:r>
              <a:rPr lang="en-US" sz="6000" b="1" dirty="0">
                <a:solidFill>
                  <a:srgbClr val="0F2E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6000" b="1" dirty="0" err="1">
                <a:solidFill>
                  <a:srgbClr val="0F2E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wariantów</a:t>
            </a:r>
            <a:r>
              <a:rPr lang="en-US" sz="6000" b="1" dirty="0">
                <a:solidFill>
                  <a:srgbClr val="0F2E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6000" b="1" dirty="0" err="1">
                <a:solidFill>
                  <a:srgbClr val="0F2E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przedsięwzięcia</a:t>
            </a:r>
            <a:endParaRPr lang="en-US" sz="6000" dirty="0"/>
          </a:p>
        </p:txBody>
      </p:sp>
      <p:sp>
        <p:nvSpPr>
          <p:cNvPr id="31" name="Text 0">
            <a:extLst>
              <a:ext uri="{FF2B5EF4-FFF2-40B4-BE49-F238E27FC236}">
                <a16:creationId xmlns:a16="http://schemas.microsoft.com/office/drawing/2014/main" id="{D26836C1-9DA7-95C2-E836-8F8A17DE373B}"/>
              </a:ext>
            </a:extLst>
          </p:cNvPr>
          <p:cNvSpPr/>
          <p:nvPr/>
        </p:nvSpPr>
        <p:spPr>
          <a:xfrm>
            <a:off x="1754035" y="1955503"/>
            <a:ext cx="11384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700" dirty="0"/>
          </a:p>
        </p:txBody>
      </p:sp>
      <p:sp>
        <p:nvSpPr>
          <p:cNvPr id="32" name="Text 1">
            <a:extLst>
              <a:ext uri="{FF2B5EF4-FFF2-40B4-BE49-F238E27FC236}">
                <a16:creationId xmlns:a16="http://schemas.microsoft.com/office/drawing/2014/main" id="{C23AF9E5-EABA-D884-B0F2-8887BB2F8154}"/>
              </a:ext>
            </a:extLst>
          </p:cNvPr>
          <p:cNvSpPr/>
          <p:nvPr/>
        </p:nvSpPr>
        <p:spPr>
          <a:xfrm>
            <a:off x="1772323" y="2412703"/>
            <a:ext cx="11201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8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Przykład: wariant 1 zawiera wszystkie usprawnienia, kolejne warianty powstają przez odrzucanie elementów o najdłuższym SPBT.</a:t>
            </a:r>
            <a:endParaRPr lang="en-US" sz="1280" dirty="0"/>
          </a:p>
        </p:txBody>
      </p:sp>
      <p:sp>
        <p:nvSpPr>
          <p:cNvPr id="33" name="Shape 2">
            <a:extLst>
              <a:ext uri="{FF2B5EF4-FFF2-40B4-BE49-F238E27FC236}">
                <a16:creationId xmlns:a16="http://schemas.microsoft.com/office/drawing/2014/main" id="{B3C355FE-C9A8-4286-EEAA-DE8CFA57FB50}"/>
              </a:ext>
            </a:extLst>
          </p:cNvPr>
          <p:cNvSpPr/>
          <p:nvPr/>
        </p:nvSpPr>
        <p:spPr>
          <a:xfrm>
            <a:off x="1754035" y="2815039"/>
            <a:ext cx="2542032" cy="950976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1397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34" name="Shape 3">
            <a:extLst>
              <a:ext uri="{FF2B5EF4-FFF2-40B4-BE49-F238E27FC236}">
                <a16:creationId xmlns:a16="http://schemas.microsoft.com/office/drawing/2014/main" id="{3C7449EA-697F-D67D-59EC-ADE6D9274BC9}"/>
              </a:ext>
            </a:extLst>
          </p:cNvPr>
          <p:cNvSpPr/>
          <p:nvPr/>
        </p:nvSpPr>
        <p:spPr>
          <a:xfrm>
            <a:off x="1900339" y="3007063"/>
            <a:ext cx="530352" cy="530352"/>
          </a:xfrm>
          <a:prstGeom prst="ellipse">
            <a:avLst/>
          </a:prstGeom>
          <a:solidFill>
            <a:srgbClr val="2C6E9F"/>
          </a:solidFill>
          <a:ln w="12700">
            <a:solidFill>
              <a:srgbClr val="2C6E9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35" name="Text 4">
            <a:extLst>
              <a:ext uri="{FF2B5EF4-FFF2-40B4-BE49-F238E27FC236}">
                <a16:creationId xmlns:a16="http://schemas.microsoft.com/office/drawing/2014/main" id="{5E525AA8-82C1-AAED-EDB7-CB8D06C957C5}"/>
              </a:ext>
            </a:extLst>
          </p:cNvPr>
          <p:cNvSpPr/>
          <p:nvPr/>
        </p:nvSpPr>
        <p:spPr>
          <a:xfrm>
            <a:off x="1900339" y="3080215"/>
            <a:ext cx="530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1</a:t>
            </a:r>
            <a:endParaRPr lang="en-US" sz="1700" dirty="0"/>
          </a:p>
        </p:txBody>
      </p:sp>
      <p:sp>
        <p:nvSpPr>
          <p:cNvPr id="36" name="Text 5">
            <a:extLst>
              <a:ext uri="{FF2B5EF4-FFF2-40B4-BE49-F238E27FC236}">
                <a16:creationId xmlns:a16="http://schemas.microsoft.com/office/drawing/2014/main" id="{6A5DE630-8E0C-EA6D-4C68-31A405C42B28}"/>
              </a:ext>
            </a:extLst>
          </p:cNvPr>
          <p:cNvSpPr/>
          <p:nvPr/>
        </p:nvSpPr>
        <p:spPr>
          <a:xfrm>
            <a:off x="2540419" y="2970487"/>
            <a:ext cx="1627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30" b="1" dirty="0">
                <a:solidFill>
                  <a:srgbClr val="0F2E4D"/>
                </a:solidFill>
              </a:rPr>
              <a:t>Oblicz SPBT</a:t>
            </a:r>
            <a:endParaRPr lang="en-US" sz="1530" dirty="0"/>
          </a:p>
        </p:txBody>
      </p:sp>
      <p:sp>
        <p:nvSpPr>
          <p:cNvPr id="37" name="Text 6">
            <a:extLst>
              <a:ext uri="{FF2B5EF4-FFF2-40B4-BE49-F238E27FC236}">
                <a16:creationId xmlns:a16="http://schemas.microsoft.com/office/drawing/2014/main" id="{869867EA-4B62-184D-3FDB-ADC74A316978}"/>
              </a:ext>
            </a:extLst>
          </p:cNvPr>
          <p:cNvSpPr/>
          <p:nvPr/>
        </p:nvSpPr>
        <p:spPr>
          <a:xfrm>
            <a:off x="2540419" y="3272239"/>
            <a:ext cx="162763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1F2937"/>
                </a:solidFill>
              </a:rPr>
              <a:t>dla każdego ulepszenia oddzielnie</a:t>
            </a:r>
            <a:endParaRPr lang="en-US" sz="1020" dirty="0"/>
          </a:p>
        </p:txBody>
      </p:sp>
      <p:sp>
        <p:nvSpPr>
          <p:cNvPr id="38" name="Shape 7">
            <a:extLst>
              <a:ext uri="{FF2B5EF4-FFF2-40B4-BE49-F238E27FC236}">
                <a16:creationId xmlns:a16="http://schemas.microsoft.com/office/drawing/2014/main" id="{0BF71E76-1F3A-4D85-FF2C-0A6AB718704E}"/>
              </a:ext>
            </a:extLst>
          </p:cNvPr>
          <p:cNvSpPr/>
          <p:nvPr/>
        </p:nvSpPr>
        <p:spPr>
          <a:xfrm>
            <a:off x="4337215" y="3171655"/>
            <a:ext cx="146304" cy="274320"/>
          </a:xfrm>
          <a:prstGeom prst="chevron">
            <a:avLst/>
          </a:prstGeom>
          <a:solidFill>
            <a:srgbClr val="D1D5DB"/>
          </a:solidFill>
          <a:ln w="12700">
            <a:solidFill>
              <a:srgbClr val="D1D5D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39" name="Shape 8">
            <a:extLst>
              <a:ext uri="{FF2B5EF4-FFF2-40B4-BE49-F238E27FC236}">
                <a16:creationId xmlns:a16="http://schemas.microsoft.com/office/drawing/2014/main" id="{6E3AADEE-FA05-D46F-642C-0954E7776C6B}"/>
              </a:ext>
            </a:extLst>
          </p:cNvPr>
          <p:cNvSpPr/>
          <p:nvPr/>
        </p:nvSpPr>
        <p:spPr>
          <a:xfrm>
            <a:off x="4497235" y="2815039"/>
            <a:ext cx="2542032" cy="950976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1397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40" name="Shape 9">
            <a:extLst>
              <a:ext uri="{FF2B5EF4-FFF2-40B4-BE49-F238E27FC236}">
                <a16:creationId xmlns:a16="http://schemas.microsoft.com/office/drawing/2014/main" id="{2AA1DC13-BF5D-55D1-A596-6EBE0A30305F}"/>
              </a:ext>
            </a:extLst>
          </p:cNvPr>
          <p:cNvSpPr/>
          <p:nvPr/>
        </p:nvSpPr>
        <p:spPr>
          <a:xfrm>
            <a:off x="4643539" y="3007063"/>
            <a:ext cx="530352" cy="530352"/>
          </a:xfrm>
          <a:prstGeom prst="ellipse">
            <a:avLst/>
          </a:prstGeom>
          <a:solidFill>
            <a:srgbClr val="2C6E9F"/>
          </a:solidFill>
          <a:ln w="12700">
            <a:solidFill>
              <a:srgbClr val="2C6E9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41" name="Text 10">
            <a:extLst>
              <a:ext uri="{FF2B5EF4-FFF2-40B4-BE49-F238E27FC236}">
                <a16:creationId xmlns:a16="http://schemas.microsoft.com/office/drawing/2014/main" id="{1538837D-D5F1-3D21-3182-65FB3D716469}"/>
              </a:ext>
            </a:extLst>
          </p:cNvPr>
          <p:cNvSpPr/>
          <p:nvPr/>
        </p:nvSpPr>
        <p:spPr>
          <a:xfrm>
            <a:off x="4643539" y="3080215"/>
            <a:ext cx="530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2</a:t>
            </a:r>
            <a:endParaRPr lang="en-US" sz="1700" dirty="0"/>
          </a:p>
        </p:txBody>
      </p:sp>
      <p:sp>
        <p:nvSpPr>
          <p:cNvPr id="42" name="Text 11">
            <a:extLst>
              <a:ext uri="{FF2B5EF4-FFF2-40B4-BE49-F238E27FC236}">
                <a16:creationId xmlns:a16="http://schemas.microsoft.com/office/drawing/2014/main" id="{0890D529-3EFA-8557-A6AC-152C0FA6C862}"/>
              </a:ext>
            </a:extLst>
          </p:cNvPr>
          <p:cNvSpPr/>
          <p:nvPr/>
        </p:nvSpPr>
        <p:spPr>
          <a:xfrm>
            <a:off x="5283619" y="2970487"/>
            <a:ext cx="1627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30" b="1" dirty="0">
                <a:solidFill>
                  <a:srgbClr val="0F2E4D"/>
                </a:solidFill>
              </a:rPr>
              <a:t>Uszereguj</a:t>
            </a:r>
            <a:endParaRPr lang="en-US" sz="1530" dirty="0"/>
          </a:p>
        </p:txBody>
      </p:sp>
      <p:sp>
        <p:nvSpPr>
          <p:cNvPr id="43" name="Text 12">
            <a:extLst>
              <a:ext uri="{FF2B5EF4-FFF2-40B4-BE49-F238E27FC236}">
                <a16:creationId xmlns:a16="http://schemas.microsoft.com/office/drawing/2014/main" id="{F940705F-4D83-564C-ADAF-929E4EC8DF98}"/>
              </a:ext>
            </a:extLst>
          </p:cNvPr>
          <p:cNvSpPr/>
          <p:nvPr/>
        </p:nvSpPr>
        <p:spPr>
          <a:xfrm>
            <a:off x="5283619" y="3272239"/>
            <a:ext cx="162763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1F2937"/>
                </a:solidFill>
              </a:rPr>
              <a:t>od najdłuższego do najkrótszego SPBT</a:t>
            </a:r>
            <a:endParaRPr lang="en-US" sz="1020" dirty="0"/>
          </a:p>
        </p:txBody>
      </p:sp>
      <p:sp>
        <p:nvSpPr>
          <p:cNvPr id="44" name="Shape 13">
            <a:extLst>
              <a:ext uri="{FF2B5EF4-FFF2-40B4-BE49-F238E27FC236}">
                <a16:creationId xmlns:a16="http://schemas.microsoft.com/office/drawing/2014/main" id="{2DFADAE3-A3EF-892C-FE56-57C9C5C16DC1}"/>
              </a:ext>
            </a:extLst>
          </p:cNvPr>
          <p:cNvSpPr/>
          <p:nvPr/>
        </p:nvSpPr>
        <p:spPr>
          <a:xfrm>
            <a:off x="7080415" y="3171655"/>
            <a:ext cx="146304" cy="274320"/>
          </a:xfrm>
          <a:prstGeom prst="chevron">
            <a:avLst/>
          </a:prstGeom>
          <a:solidFill>
            <a:srgbClr val="D1D5DB"/>
          </a:solidFill>
          <a:ln w="12700">
            <a:solidFill>
              <a:srgbClr val="D1D5D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45" name="Shape 14">
            <a:extLst>
              <a:ext uri="{FF2B5EF4-FFF2-40B4-BE49-F238E27FC236}">
                <a16:creationId xmlns:a16="http://schemas.microsoft.com/office/drawing/2014/main" id="{D51CF4B0-636B-1314-13E2-3A7D845FBD24}"/>
              </a:ext>
            </a:extLst>
          </p:cNvPr>
          <p:cNvSpPr/>
          <p:nvPr/>
        </p:nvSpPr>
        <p:spPr>
          <a:xfrm>
            <a:off x="7240435" y="2815039"/>
            <a:ext cx="2542032" cy="950976"/>
          </a:xfrm>
          <a:prstGeom prst="roundRect">
            <a:avLst>
              <a:gd name="adj" fmla="val 11538"/>
            </a:avLst>
          </a:prstGeom>
          <a:solidFill>
            <a:srgbClr val="E7F1DF"/>
          </a:solidFill>
          <a:ln w="13970">
            <a:solidFill>
              <a:srgbClr val="78A641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46" name="Shape 15">
            <a:extLst>
              <a:ext uri="{FF2B5EF4-FFF2-40B4-BE49-F238E27FC236}">
                <a16:creationId xmlns:a16="http://schemas.microsoft.com/office/drawing/2014/main" id="{96F18D02-AADE-3361-F06F-DA57F91E8348}"/>
              </a:ext>
            </a:extLst>
          </p:cNvPr>
          <p:cNvSpPr/>
          <p:nvPr/>
        </p:nvSpPr>
        <p:spPr>
          <a:xfrm>
            <a:off x="7386739" y="3007063"/>
            <a:ext cx="530352" cy="530352"/>
          </a:xfrm>
          <a:prstGeom prst="ellipse">
            <a:avLst/>
          </a:prstGeom>
          <a:solidFill>
            <a:srgbClr val="78A641"/>
          </a:solidFill>
          <a:ln w="12700">
            <a:solidFill>
              <a:srgbClr val="78A64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47" name="Text 16">
            <a:extLst>
              <a:ext uri="{FF2B5EF4-FFF2-40B4-BE49-F238E27FC236}">
                <a16:creationId xmlns:a16="http://schemas.microsoft.com/office/drawing/2014/main" id="{58ACA0D0-5234-B0F4-BF3F-C7968048A4BB}"/>
              </a:ext>
            </a:extLst>
          </p:cNvPr>
          <p:cNvSpPr/>
          <p:nvPr/>
        </p:nvSpPr>
        <p:spPr>
          <a:xfrm>
            <a:off x="7386739" y="3080215"/>
            <a:ext cx="530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3</a:t>
            </a:r>
            <a:endParaRPr lang="en-US" sz="1700" dirty="0"/>
          </a:p>
        </p:txBody>
      </p:sp>
      <p:sp>
        <p:nvSpPr>
          <p:cNvPr id="48" name="Text 17">
            <a:extLst>
              <a:ext uri="{FF2B5EF4-FFF2-40B4-BE49-F238E27FC236}">
                <a16:creationId xmlns:a16="http://schemas.microsoft.com/office/drawing/2014/main" id="{5F907180-0FC1-D707-D81A-F459E51AB597}"/>
              </a:ext>
            </a:extLst>
          </p:cNvPr>
          <p:cNvSpPr/>
          <p:nvPr/>
        </p:nvSpPr>
        <p:spPr>
          <a:xfrm>
            <a:off x="8026819" y="2970487"/>
            <a:ext cx="1627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30" b="1" dirty="0" err="1">
                <a:solidFill>
                  <a:srgbClr val="0F2E4D"/>
                </a:solidFill>
              </a:rPr>
              <a:t>Warianty</a:t>
            </a:r>
            <a:endParaRPr lang="en-US" sz="1530" dirty="0"/>
          </a:p>
        </p:txBody>
      </p:sp>
      <p:sp>
        <p:nvSpPr>
          <p:cNvPr id="49" name="Text 18">
            <a:extLst>
              <a:ext uri="{FF2B5EF4-FFF2-40B4-BE49-F238E27FC236}">
                <a16:creationId xmlns:a16="http://schemas.microsoft.com/office/drawing/2014/main" id="{0DDB0705-38E6-38FE-96B3-F294408362AF}"/>
              </a:ext>
            </a:extLst>
          </p:cNvPr>
          <p:cNvSpPr/>
          <p:nvPr/>
        </p:nvSpPr>
        <p:spPr>
          <a:xfrm>
            <a:off x="8026819" y="3272239"/>
            <a:ext cx="162763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1F2937"/>
                </a:solidFill>
              </a:rPr>
              <a:t>W1 = wszystko; kolejne = minus najdłuższe SPBT</a:t>
            </a:r>
            <a:endParaRPr lang="en-US" sz="1020" dirty="0"/>
          </a:p>
        </p:txBody>
      </p:sp>
      <p:sp>
        <p:nvSpPr>
          <p:cNvPr id="50" name="Shape 19">
            <a:extLst>
              <a:ext uri="{FF2B5EF4-FFF2-40B4-BE49-F238E27FC236}">
                <a16:creationId xmlns:a16="http://schemas.microsoft.com/office/drawing/2014/main" id="{9C824FF4-3004-2660-1FCD-9FB40992A32A}"/>
              </a:ext>
            </a:extLst>
          </p:cNvPr>
          <p:cNvSpPr/>
          <p:nvPr/>
        </p:nvSpPr>
        <p:spPr>
          <a:xfrm>
            <a:off x="9823615" y="3171655"/>
            <a:ext cx="146304" cy="274320"/>
          </a:xfrm>
          <a:prstGeom prst="chevron">
            <a:avLst/>
          </a:prstGeom>
          <a:solidFill>
            <a:srgbClr val="D1D5DB"/>
          </a:solidFill>
          <a:ln w="12700">
            <a:solidFill>
              <a:srgbClr val="D1D5D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1" name="Shape 20">
            <a:extLst>
              <a:ext uri="{FF2B5EF4-FFF2-40B4-BE49-F238E27FC236}">
                <a16:creationId xmlns:a16="http://schemas.microsoft.com/office/drawing/2014/main" id="{8EE0A5DC-82F2-426E-5289-BAE230DA7399}"/>
              </a:ext>
            </a:extLst>
          </p:cNvPr>
          <p:cNvSpPr/>
          <p:nvPr/>
        </p:nvSpPr>
        <p:spPr>
          <a:xfrm>
            <a:off x="9983635" y="2815039"/>
            <a:ext cx="2542032" cy="950976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1397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2" name="Shape 21">
            <a:extLst>
              <a:ext uri="{FF2B5EF4-FFF2-40B4-BE49-F238E27FC236}">
                <a16:creationId xmlns:a16="http://schemas.microsoft.com/office/drawing/2014/main" id="{DCC546AA-D031-0FB6-67E8-CCC674143405}"/>
              </a:ext>
            </a:extLst>
          </p:cNvPr>
          <p:cNvSpPr/>
          <p:nvPr/>
        </p:nvSpPr>
        <p:spPr>
          <a:xfrm>
            <a:off x="10129939" y="3007063"/>
            <a:ext cx="530352" cy="530352"/>
          </a:xfrm>
          <a:prstGeom prst="ellipse">
            <a:avLst/>
          </a:prstGeom>
          <a:solidFill>
            <a:srgbClr val="2C6E9F"/>
          </a:solidFill>
          <a:ln w="12700">
            <a:solidFill>
              <a:srgbClr val="2C6E9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53" name="Text 22">
            <a:extLst>
              <a:ext uri="{FF2B5EF4-FFF2-40B4-BE49-F238E27FC236}">
                <a16:creationId xmlns:a16="http://schemas.microsoft.com/office/drawing/2014/main" id="{2BF05B51-A965-AD1C-459A-D8D4489550D3}"/>
              </a:ext>
            </a:extLst>
          </p:cNvPr>
          <p:cNvSpPr/>
          <p:nvPr/>
        </p:nvSpPr>
        <p:spPr>
          <a:xfrm>
            <a:off x="10129939" y="3080215"/>
            <a:ext cx="530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4</a:t>
            </a:r>
            <a:endParaRPr lang="en-US" sz="1700" dirty="0"/>
          </a:p>
        </p:txBody>
      </p:sp>
      <p:sp>
        <p:nvSpPr>
          <p:cNvPr id="54" name="Text 23">
            <a:extLst>
              <a:ext uri="{FF2B5EF4-FFF2-40B4-BE49-F238E27FC236}">
                <a16:creationId xmlns:a16="http://schemas.microsoft.com/office/drawing/2014/main" id="{7B1666A7-A130-A99C-5B73-BFB363AEB4D6}"/>
              </a:ext>
            </a:extLst>
          </p:cNvPr>
          <p:cNvSpPr/>
          <p:nvPr/>
        </p:nvSpPr>
        <p:spPr>
          <a:xfrm>
            <a:off x="10770019" y="2970487"/>
            <a:ext cx="1627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30" b="1" dirty="0">
                <a:solidFill>
                  <a:srgbClr val="0F2E4D"/>
                </a:solidFill>
              </a:rPr>
              <a:t>Wybierz wariant</a:t>
            </a:r>
            <a:endParaRPr lang="en-US" sz="1530" dirty="0"/>
          </a:p>
        </p:txBody>
      </p:sp>
      <p:sp>
        <p:nvSpPr>
          <p:cNvPr id="55" name="Text 24">
            <a:extLst>
              <a:ext uri="{FF2B5EF4-FFF2-40B4-BE49-F238E27FC236}">
                <a16:creationId xmlns:a16="http://schemas.microsoft.com/office/drawing/2014/main" id="{50087B15-709F-A52C-F991-BA051180C7C4}"/>
              </a:ext>
            </a:extLst>
          </p:cNvPr>
          <p:cNvSpPr/>
          <p:nvPr/>
        </p:nvSpPr>
        <p:spPr>
          <a:xfrm>
            <a:off x="10770019" y="3272239"/>
            <a:ext cx="1627632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1F2937"/>
                </a:solidFill>
              </a:rPr>
              <a:t>po analizie energetyczno‑ekonomicznej</a:t>
            </a:r>
            <a:endParaRPr lang="en-US" sz="1020" dirty="0"/>
          </a:p>
        </p:txBody>
      </p:sp>
      <p:sp>
        <p:nvSpPr>
          <p:cNvPr id="56" name="Text 26">
            <a:extLst>
              <a:ext uri="{FF2B5EF4-FFF2-40B4-BE49-F238E27FC236}">
                <a16:creationId xmlns:a16="http://schemas.microsoft.com/office/drawing/2014/main" id="{C9C820BE-948A-2201-6366-300ACF5ED057}"/>
              </a:ext>
            </a:extLst>
          </p:cNvPr>
          <p:cNvSpPr/>
          <p:nvPr/>
        </p:nvSpPr>
        <p:spPr>
          <a:xfrm>
            <a:off x="1925942" y="4044907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40" b="1" dirty="0">
                <a:solidFill>
                  <a:srgbClr val="0F2E4D"/>
                </a:solidFill>
              </a:rPr>
              <a:t>Budowa wariantów na przykładzie</a:t>
            </a:r>
            <a:endParaRPr lang="en-US" sz="1340" dirty="0"/>
          </a:p>
        </p:txBody>
      </p:sp>
      <p:sp>
        <p:nvSpPr>
          <p:cNvPr id="57" name="Text 27">
            <a:extLst>
              <a:ext uri="{FF2B5EF4-FFF2-40B4-BE49-F238E27FC236}">
                <a16:creationId xmlns:a16="http://schemas.microsoft.com/office/drawing/2014/main" id="{C3AB335B-D5FA-96B8-D305-19C89711519E}"/>
              </a:ext>
            </a:extLst>
          </p:cNvPr>
          <p:cNvSpPr/>
          <p:nvPr/>
        </p:nvSpPr>
        <p:spPr>
          <a:xfrm>
            <a:off x="8220672" y="4722477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40" b="1" dirty="0">
                <a:solidFill>
                  <a:srgbClr val="0F2E4D"/>
                </a:solidFill>
              </a:rPr>
              <a:t>Wniosek</a:t>
            </a:r>
            <a:endParaRPr lang="en-US" sz="1340" dirty="0"/>
          </a:p>
        </p:txBody>
      </p:sp>
      <p:sp>
        <p:nvSpPr>
          <p:cNvPr id="58" name="Text 55">
            <a:extLst>
              <a:ext uri="{FF2B5EF4-FFF2-40B4-BE49-F238E27FC236}">
                <a16:creationId xmlns:a16="http://schemas.microsoft.com/office/drawing/2014/main" id="{92F89E21-3995-14AA-08E7-3F8A4FA4D893}"/>
              </a:ext>
            </a:extLst>
          </p:cNvPr>
          <p:cNvSpPr/>
          <p:nvPr/>
        </p:nvSpPr>
        <p:spPr>
          <a:xfrm>
            <a:off x="1925942" y="4346659"/>
            <a:ext cx="658368" cy="329184"/>
          </a:xfrm>
          <a:prstGeom prst="rect">
            <a:avLst/>
          </a:prstGeom>
          <a:solidFill>
            <a:srgbClr val="0F2E4D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Wariant</a:t>
            </a:r>
            <a:endParaRPr lang="en-US" sz="860" dirty="0"/>
          </a:p>
        </p:txBody>
      </p:sp>
      <p:sp>
        <p:nvSpPr>
          <p:cNvPr id="59" name="Text 56">
            <a:extLst>
              <a:ext uri="{FF2B5EF4-FFF2-40B4-BE49-F238E27FC236}">
                <a16:creationId xmlns:a16="http://schemas.microsoft.com/office/drawing/2014/main" id="{A4B64C81-457D-645B-C3F2-A6FBB3C68551}"/>
              </a:ext>
            </a:extLst>
          </p:cNvPr>
          <p:cNvSpPr/>
          <p:nvPr/>
        </p:nvSpPr>
        <p:spPr>
          <a:xfrm>
            <a:off x="2589796" y="4346659"/>
            <a:ext cx="2944368" cy="329184"/>
          </a:xfrm>
          <a:prstGeom prst="rect">
            <a:avLst/>
          </a:prstGeom>
          <a:solidFill>
            <a:srgbClr val="0F2E4D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Zmiana względem poprzedniego</a:t>
            </a:r>
            <a:endParaRPr lang="en-US" sz="860" dirty="0"/>
          </a:p>
        </p:txBody>
      </p:sp>
      <p:sp>
        <p:nvSpPr>
          <p:cNvPr id="60" name="Text 57">
            <a:extLst>
              <a:ext uri="{FF2B5EF4-FFF2-40B4-BE49-F238E27FC236}">
                <a16:creationId xmlns:a16="http://schemas.microsoft.com/office/drawing/2014/main" id="{A63CBAEE-0F10-65CF-696B-F6AB639EFBB5}"/>
              </a:ext>
            </a:extLst>
          </p:cNvPr>
          <p:cNvSpPr/>
          <p:nvPr/>
        </p:nvSpPr>
        <p:spPr>
          <a:xfrm>
            <a:off x="5539651" y="4346659"/>
            <a:ext cx="1371600" cy="329184"/>
          </a:xfrm>
          <a:prstGeom prst="rect">
            <a:avLst/>
          </a:prstGeom>
          <a:solidFill>
            <a:srgbClr val="0F2E4D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r">
              <a:buNone/>
            </a:pPr>
            <a:r>
              <a:rPr lang="en-US" sz="8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Koszt [zł]</a:t>
            </a:r>
            <a:endParaRPr lang="en-US" sz="860" dirty="0"/>
          </a:p>
        </p:txBody>
      </p:sp>
      <p:sp>
        <p:nvSpPr>
          <p:cNvPr id="61" name="Text 58">
            <a:extLst>
              <a:ext uri="{FF2B5EF4-FFF2-40B4-BE49-F238E27FC236}">
                <a16:creationId xmlns:a16="http://schemas.microsoft.com/office/drawing/2014/main" id="{F1AF8FEF-27FB-4190-DE1E-2A40B099AA94}"/>
              </a:ext>
            </a:extLst>
          </p:cNvPr>
          <p:cNvSpPr/>
          <p:nvPr/>
        </p:nvSpPr>
        <p:spPr>
          <a:xfrm>
            <a:off x="1925942" y="4681329"/>
            <a:ext cx="658368" cy="310896"/>
          </a:xfrm>
          <a:prstGeom prst="rect">
            <a:avLst/>
          </a:prstGeom>
          <a:solidFill>
            <a:srgbClr val="E7F1DF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78A64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W1</a:t>
            </a:r>
            <a:endParaRPr lang="en-US" sz="860" dirty="0"/>
          </a:p>
        </p:txBody>
      </p:sp>
      <p:sp>
        <p:nvSpPr>
          <p:cNvPr id="62" name="Text 59">
            <a:extLst>
              <a:ext uri="{FF2B5EF4-FFF2-40B4-BE49-F238E27FC236}">
                <a16:creationId xmlns:a16="http://schemas.microsoft.com/office/drawing/2014/main" id="{2C5908A1-8645-D793-57C1-662983E099CF}"/>
              </a:ext>
            </a:extLst>
          </p:cNvPr>
          <p:cNvSpPr/>
          <p:nvPr/>
        </p:nvSpPr>
        <p:spPr>
          <a:xfrm>
            <a:off x="2589796" y="4681329"/>
            <a:ext cx="2944368" cy="310896"/>
          </a:xfrm>
          <a:prstGeom prst="rect">
            <a:avLst/>
          </a:prstGeom>
          <a:solidFill>
            <a:srgbClr val="E7F1DF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wszystkie usprawnienia</a:t>
            </a:r>
            <a:endParaRPr lang="en-US" sz="860" dirty="0"/>
          </a:p>
        </p:txBody>
      </p:sp>
      <p:sp>
        <p:nvSpPr>
          <p:cNvPr id="63" name="Text 60">
            <a:extLst>
              <a:ext uri="{FF2B5EF4-FFF2-40B4-BE49-F238E27FC236}">
                <a16:creationId xmlns:a16="http://schemas.microsoft.com/office/drawing/2014/main" id="{20FEEB58-676E-F11A-578A-86F493B17B16}"/>
              </a:ext>
            </a:extLst>
          </p:cNvPr>
          <p:cNvSpPr/>
          <p:nvPr/>
        </p:nvSpPr>
        <p:spPr>
          <a:xfrm>
            <a:off x="5539651" y="4681329"/>
            <a:ext cx="1371600" cy="310896"/>
          </a:xfrm>
          <a:prstGeom prst="rect">
            <a:avLst/>
          </a:prstGeom>
          <a:solidFill>
            <a:srgbClr val="E7F1DF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r">
              <a:buNone/>
            </a:pPr>
            <a:r>
              <a:rPr lang="en-US" sz="86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1 361 390,76</a:t>
            </a:r>
            <a:endParaRPr lang="en-US" sz="860" dirty="0"/>
          </a:p>
        </p:txBody>
      </p:sp>
      <p:sp>
        <p:nvSpPr>
          <p:cNvPr id="64" name="Text 61">
            <a:extLst>
              <a:ext uri="{FF2B5EF4-FFF2-40B4-BE49-F238E27FC236}">
                <a16:creationId xmlns:a16="http://schemas.microsoft.com/office/drawing/2014/main" id="{CE9C8B6A-39FF-A1EF-C7BF-F299C75E8BA2}"/>
              </a:ext>
            </a:extLst>
          </p:cNvPr>
          <p:cNvSpPr/>
          <p:nvPr/>
        </p:nvSpPr>
        <p:spPr>
          <a:xfrm>
            <a:off x="1925942" y="4997712"/>
            <a:ext cx="658368" cy="310896"/>
          </a:xfrm>
          <a:prstGeom prst="rect">
            <a:avLst/>
          </a:prstGeom>
          <a:solidFill>
            <a:srgbClr val="F3F7F9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0F2E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W2</a:t>
            </a:r>
            <a:endParaRPr lang="en-US" sz="860" dirty="0"/>
          </a:p>
        </p:txBody>
      </p:sp>
      <p:sp>
        <p:nvSpPr>
          <p:cNvPr id="65" name="Text 62">
            <a:extLst>
              <a:ext uri="{FF2B5EF4-FFF2-40B4-BE49-F238E27FC236}">
                <a16:creationId xmlns:a16="http://schemas.microsoft.com/office/drawing/2014/main" id="{C04EAB4C-DC7E-4E13-8D2E-47EB9F24F552}"/>
              </a:ext>
            </a:extLst>
          </p:cNvPr>
          <p:cNvSpPr/>
          <p:nvPr/>
        </p:nvSpPr>
        <p:spPr>
          <a:xfrm>
            <a:off x="2589796" y="4997712"/>
            <a:ext cx="2944368" cy="310896"/>
          </a:xfrm>
          <a:prstGeom prst="rect">
            <a:avLst/>
          </a:prstGeom>
          <a:solidFill>
            <a:srgbClr val="F3F7F9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6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− drzwi 113,51</a:t>
            </a:r>
            <a:endParaRPr lang="en-US" sz="860" dirty="0"/>
          </a:p>
        </p:txBody>
      </p:sp>
      <p:sp>
        <p:nvSpPr>
          <p:cNvPr id="66" name="Text 63">
            <a:extLst>
              <a:ext uri="{FF2B5EF4-FFF2-40B4-BE49-F238E27FC236}">
                <a16:creationId xmlns:a16="http://schemas.microsoft.com/office/drawing/2014/main" id="{2675721B-CB45-9850-30DE-AB77FE31FBD0}"/>
              </a:ext>
            </a:extLst>
          </p:cNvPr>
          <p:cNvSpPr/>
          <p:nvPr/>
        </p:nvSpPr>
        <p:spPr>
          <a:xfrm>
            <a:off x="5539651" y="4997712"/>
            <a:ext cx="1371600" cy="310896"/>
          </a:xfrm>
          <a:prstGeom prst="rect">
            <a:avLst/>
          </a:prstGeom>
          <a:solidFill>
            <a:srgbClr val="F3F7F9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r">
              <a:buNone/>
            </a:pPr>
            <a:r>
              <a:rPr lang="en-US" sz="86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1 309 520,31</a:t>
            </a:r>
            <a:endParaRPr lang="en-US" sz="860" dirty="0"/>
          </a:p>
        </p:txBody>
      </p:sp>
      <p:sp>
        <p:nvSpPr>
          <p:cNvPr id="67" name="Text 64">
            <a:extLst>
              <a:ext uri="{FF2B5EF4-FFF2-40B4-BE49-F238E27FC236}">
                <a16:creationId xmlns:a16="http://schemas.microsoft.com/office/drawing/2014/main" id="{C1D5722A-F996-55BB-CCCC-4450276181C2}"/>
              </a:ext>
            </a:extLst>
          </p:cNvPr>
          <p:cNvSpPr/>
          <p:nvPr/>
        </p:nvSpPr>
        <p:spPr>
          <a:xfrm>
            <a:off x="1925942" y="5314094"/>
            <a:ext cx="658368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0F2E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W3</a:t>
            </a:r>
            <a:endParaRPr lang="en-US" sz="860" dirty="0"/>
          </a:p>
        </p:txBody>
      </p:sp>
      <p:sp>
        <p:nvSpPr>
          <p:cNvPr id="68" name="Text 65">
            <a:extLst>
              <a:ext uri="{FF2B5EF4-FFF2-40B4-BE49-F238E27FC236}">
                <a16:creationId xmlns:a16="http://schemas.microsoft.com/office/drawing/2014/main" id="{42B1B5E7-185B-DA9B-ACF0-1259D824CEEE}"/>
              </a:ext>
            </a:extLst>
          </p:cNvPr>
          <p:cNvSpPr/>
          <p:nvPr/>
        </p:nvSpPr>
        <p:spPr>
          <a:xfrm>
            <a:off x="2589796" y="5314094"/>
            <a:ext cx="2944368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6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− podłoga 91,82</a:t>
            </a:r>
            <a:endParaRPr lang="en-US" sz="860" dirty="0"/>
          </a:p>
        </p:txBody>
      </p:sp>
      <p:sp>
        <p:nvSpPr>
          <p:cNvPr id="69" name="Text 66">
            <a:extLst>
              <a:ext uri="{FF2B5EF4-FFF2-40B4-BE49-F238E27FC236}">
                <a16:creationId xmlns:a16="http://schemas.microsoft.com/office/drawing/2014/main" id="{9DD69D0F-D392-C1EE-435F-4F5401DA53B5}"/>
              </a:ext>
            </a:extLst>
          </p:cNvPr>
          <p:cNvSpPr/>
          <p:nvPr/>
        </p:nvSpPr>
        <p:spPr>
          <a:xfrm>
            <a:off x="5539651" y="5314094"/>
            <a:ext cx="1371600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r">
              <a:buNone/>
            </a:pPr>
            <a:r>
              <a:rPr lang="en-US" sz="86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1 174 718,31</a:t>
            </a:r>
            <a:endParaRPr lang="en-US" sz="860" dirty="0"/>
          </a:p>
        </p:txBody>
      </p:sp>
      <p:sp>
        <p:nvSpPr>
          <p:cNvPr id="70" name="Text 67">
            <a:extLst>
              <a:ext uri="{FF2B5EF4-FFF2-40B4-BE49-F238E27FC236}">
                <a16:creationId xmlns:a16="http://schemas.microsoft.com/office/drawing/2014/main" id="{591AB1FE-A568-353A-5E43-C0A220F3069D}"/>
              </a:ext>
            </a:extLst>
          </p:cNvPr>
          <p:cNvSpPr/>
          <p:nvPr/>
        </p:nvSpPr>
        <p:spPr>
          <a:xfrm>
            <a:off x="1925942" y="5630477"/>
            <a:ext cx="658368" cy="310896"/>
          </a:xfrm>
          <a:prstGeom prst="rect">
            <a:avLst/>
          </a:prstGeom>
          <a:solidFill>
            <a:srgbClr val="F3F7F9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0F2E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W4</a:t>
            </a:r>
            <a:endParaRPr lang="en-US" sz="860" dirty="0"/>
          </a:p>
        </p:txBody>
      </p:sp>
      <p:sp>
        <p:nvSpPr>
          <p:cNvPr id="71" name="Text 68">
            <a:extLst>
              <a:ext uri="{FF2B5EF4-FFF2-40B4-BE49-F238E27FC236}">
                <a16:creationId xmlns:a16="http://schemas.microsoft.com/office/drawing/2014/main" id="{9B0E2D87-E28D-0EA9-4ACD-CA7D811440D6}"/>
              </a:ext>
            </a:extLst>
          </p:cNvPr>
          <p:cNvSpPr/>
          <p:nvPr/>
        </p:nvSpPr>
        <p:spPr>
          <a:xfrm>
            <a:off x="2589796" y="5630477"/>
            <a:ext cx="2944368" cy="310896"/>
          </a:xfrm>
          <a:prstGeom prst="rect">
            <a:avLst/>
          </a:prstGeom>
          <a:solidFill>
            <a:srgbClr val="F3F7F9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6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− okno 28,18</a:t>
            </a:r>
            <a:endParaRPr lang="en-US" sz="860" dirty="0"/>
          </a:p>
        </p:txBody>
      </p:sp>
      <p:sp>
        <p:nvSpPr>
          <p:cNvPr id="72" name="Text 69">
            <a:extLst>
              <a:ext uri="{FF2B5EF4-FFF2-40B4-BE49-F238E27FC236}">
                <a16:creationId xmlns:a16="http://schemas.microsoft.com/office/drawing/2014/main" id="{DA84EC6F-9E5B-FCD5-64F1-0A695A5B86E5}"/>
              </a:ext>
            </a:extLst>
          </p:cNvPr>
          <p:cNvSpPr/>
          <p:nvPr/>
        </p:nvSpPr>
        <p:spPr>
          <a:xfrm>
            <a:off x="5539651" y="5630477"/>
            <a:ext cx="1371600" cy="310896"/>
          </a:xfrm>
          <a:prstGeom prst="rect">
            <a:avLst/>
          </a:prstGeom>
          <a:solidFill>
            <a:srgbClr val="F3F7F9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r">
              <a:buNone/>
            </a:pPr>
            <a:r>
              <a:rPr lang="en-US" sz="86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1 170 094,31</a:t>
            </a:r>
            <a:endParaRPr lang="en-US" sz="860" dirty="0"/>
          </a:p>
        </p:txBody>
      </p:sp>
      <p:sp>
        <p:nvSpPr>
          <p:cNvPr id="73" name="Text 70">
            <a:extLst>
              <a:ext uri="{FF2B5EF4-FFF2-40B4-BE49-F238E27FC236}">
                <a16:creationId xmlns:a16="http://schemas.microsoft.com/office/drawing/2014/main" id="{E26B2490-3B74-EB55-3404-D90F331C1F3F}"/>
              </a:ext>
            </a:extLst>
          </p:cNvPr>
          <p:cNvSpPr/>
          <p:nvPr/>
        </p:nvSpPr>
        <p:spPr>
          <a:xfrm>
            <a:off x="1925942" y="5946859"/>
            <a:ext cx="658368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0F2E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W5</a:t>
            </a:r>
            <a:endParaRPr lang="en-US" sz="860" dirty="0"/>
          </a:p>
        </p:txBody>
      </p:sp>
      <p:sp>
        <p:nvSpPr>
          <p:cNvPr id="74" name="Text 71">
            <a:extLst>
              <a:ext uri="{FF2B5EF4-FFF2-40B4-BE49-F238E27FC236}">
                <a16:creationId xmlns:a16="http://schemas.microsoft.com/office/drawing/2014/main" id="{B814AA4B-6607-22CE-EF49-954E1AC55BED}"/>
              </a:ext>
            </a:extLst>
          </p:cNvPr>
          <p:cNvSpPr/>
          <p:nvPr/>
        </p:nvSpPr>
        <p:spPr>
          <a:xfrm>
            <a:off x="2589796" y="5946859"/>
            <a:ext cx="2944368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6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− ściana 24,96</a:t>
            </a:r>
            <a:endParaRPr lang="en-US" sz="860" dirty="0"/>
          </a:p>
        </p:txBody>
      </p:sp>
      <p:sp>
        <p:nvSpPr>
          <p:cNvPr id="75" name="Text 72">
            <a:extLst>
              <a:ext uri="{FF2B5EF4-FFF2-40B4-BE49-F238E27FC236}">
                <a16:creationId xmlns:a16="http://schemas.microsoft.com/office/drawing/2014/main" id="{BC7154C5-9578-EEDC-924F-820F59D1DA68}"/>
              </a:ext>
            </a:extLst>
          </p:cNvPr>
          <p:cNvSpPr/>
          <p:nvPr/>
        </p:nvSpPr>
        <p:spPr>
          <a:xfrm>
            <a:off x="5539651" y="5946859"/>
            <a:ext cx="1371600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r">
              <a:buNone/>
            </a:pPr>
            <a:r>
              <a:rPr lang="en-US" sz="86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614 718,31</a:t>
            </a:r>
            <a:endParaRPr lang="en-US" sz="860" dirty="0"/>
          </a:p>
        </p:txBody>
      </p:sp>
      <p:sp>
        <p:nvSpPr>
          <p:cNvPr id="76" name="Text 73">
            <a:extLst>
              <a:ext uri="{FF2B5EF4-FFF2-40B4-BE49-F238E27FC236}">
                <a16:creationId xmlns:a16="http://schemas.microsoft.com/office/drawing/2014/main" id="{A101146D-A41B-0FFC-4648-89A639E37DBE}"/>
              </a:ext>
            </a:extLst>
          </p:cNvPr>
          <p:cNvSpPr/>
          <p:nvPr/>
        </p:nvSpPr>
        <p:spPr>
          <a:xfrm>
            <a:off x="1925942" y="6263241"/>
            <a:ext cx="658368" cy="310896"/>
          </a:xfrm>
          <a:prstGeom prst="rect">
            <a:avLst/>
          </a:prstGeom>
          <a:solidFill>
            <a:srgbClr val="F3F7F9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0F2E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W6</a:t>
            </a:r>
            <a:endParaRPr lang="en-US" sz="860" dirty="0"/>
          </a:p>
        </p:txBody>
      </p:sp>
      <p:sp>
        <p:nvSpPr>
          <p:cNvPr id="77" name="Text 74">
            <a:extLst>
              <a:ext uri="{FF2B5EF4-FFF2-40B4-BE49-F238E27FC236}">
                <a16:creationId xmlns:a16="http://schemas.microsoft.com/office/drawing/2014/main" id="{CC59541C-D79E-E458-2D8E-7D556F650669}"/>
              </a:ext>
            </a:extLst>
          </p:cNvPr>
          <p:cNvSpPr/>
          <p:nvPr/>
        </p:nvSpPr>
        <p:spPr>
          <a:xfrm>
            <a:off x="2589796" y="6263241"/>
            <a:ext cx="2944368" cy="310896"/>
          </a:xfrm>
          <a:prstGeom prst="rect">
            <a:avLst/>
          </a:prstGeom>
          <a:solidFill>
            <a:srgbClr val="F3F7F9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6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− strop 21,32</a:t>
            </a:r>
            <a:endParaRPr lang="en-US" sz="860" dirty="0"/>
          </a:p>
        </p:txBody>
      </p:sp>
      <p:sp>
        <p:nvSpPr>
          <p:cNvPr id="78" name="Text 75">
            <a:extLst>
              <a:ext uri="{FF2B5EF4-FFF2-40B4-BE49-F238E27FC236}">
                <a16:creationId xmlns:a16="http://schemas.microsoft.com/office/drawing/2014/main" id="{18824A8C-0994-9B2B-C8F3-AC1968DEB31B}"/>
              </a:ext>
            </a:extLst>
          </p:cNvPr>
          <p:cNvSpPr/>
          <p:nvPr/>
        </p:nvSpPr>
        <p:spPr>
          <a:xfrm>
            <a:off x="5539651" y="6263241"/>
            <a:ext cx="1371600" cy="310896"/>
          </a:xfrm>
          <a:prstGeom prst="rect">
            <a:avLst/>
          </a:prstGeom>
          <a:solidFill>
            <a:srgbClr val="F3F7F9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r">
              <a:buNone/>
            </a:pPr>
            <a:r>
              <a:rPr lang="en-US" sz="86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506 829,55</a:t>
            </a:r>
            <a:endParaRPr lang="en-US" sz="860" dirty="0"/>
          </a:p>
        </p:txBody>
      </p:sp>
      <p:sp>
        <p:nvSpPr>
          <p:cNvPr id="79" name="Text 76">
            <a:extLst>
              <a:ext uri="{FF2B5EF4-FFF2-40B4-BE49-F238E27FC236}">
                <a16:creationId xmlns:a16="http://schemas.microsoft.com/office/drawing/2014/main" id="{12C567C9-001B-BE1D-4132-252F9946DD43}"/>
              </a:ext>
            </a:extLst>
          </p:cNvPr>
          <p:cNvSpPr/>
          <p:nvPr/>
        </p:nvSpPr>
        <p:spPr>
          <a:xfrm>
            <a:off x="1925942" y="6579624"/>
            <a:ext cx="658368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0F2E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W7</a:t>
            </a:r>
            <a:endParaRPr lang="en-US" sz="860" dirty="0"/>
          </a:p>
        </p:txBody>
      </p:sp>
      <p:sp>
        <p:nvSpPr>
          <p:cNvPr id="80" name="Text 77">
            <a:extLst>
              <a:ext uri="{FF2B5EF4-FFF2-40B4-BE49-F238E27FC236}">
                <a16:creationId xmlns:a16="http://schemas.microsoft.com/office/drawing/2014/main" id="{8A7A3038-9D1B-8928-C46E-D9DAE3577D6F}"/>
              </a:ext>
            </a:extLst>
          </p:cNvPr>
          <p:cNvSpPr/>
          <p:nvPr/>
        </p:nvSpPr>
        <p:spPr>
          <a:xfrm>
            <a:off x="2589796" y="6579624"/>
            <a:ext cx="2944368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6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− drzwi 15,23</a:t>
            </a:r>
            <a:endParaRPr lang="en-US" sz="860" dirty="0"/>
          </a:p>
        </p:txBody>
      </p:sp>
      <p:sp>
        <p:nvSpPr>
          <p:cNvPr id="81" name="Text 78">
            <a:extLst>
              <a:ext uri="{FF2B5EF4-FFF2-40B4-BE49-F238E27FC236}">
                <a16:creationId xmlns:a16="http://schemas.microsoft.com/office/drawing/2014/main" id="{0749B3F6-D02A-581B-0DF3-7155C5C50286}"/>
              </a:ext>
            </a:extLst>
          </p:cNvPr>
          <p:cNvSpPr/>
          <p:nvPr/>
        </p:nvSpPr>
        <p:spPr>
          <a:xfrm>
            <a:off x="5539651" y="6579624"/>
            <a:ext cx="1371600" cy="310896"/>
          </a:xfrm>
          <a:prstGeom prst="rect">
            <a:avLst/>
          </a:prstGeom>
          <a:solidFill>
            <a:srgbClr val="FFFFFF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r">
              <a:buNone/>
            </a:pPr>
            <a:r>
              <a:rPr lang="en-US" sz="86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480 000,00</a:t>
            </a:r>
            <a:endParaRPr lang="en-US" sz="860" dirty="0"/>
          </a:p>
        </p:txBody>
      </p:sp>
      <p:sp>
        <p:nvSpPr>
          <p:cNvPr id="82" name="Text 79">
            <a:extLst>
              <a:ext uri="{FF2B5EF4-FFF2-40B4-BE49-F238E27FC236}">
                <a16:creationId xmlns:a16="http://schemas.microsoft.com/office/drawing/2014/main" id="{A06CA8C5-D0DE-EE30-1F53-80A9C22E1C64}"/>
              </a:ext>
            </a:extLst>
          </p:cNvPr>
          <p:cNvSpPr/>
          <p:nvPr/>
        </p:nvSpPr>
        <p:spPr>
          <a:xfrm>
            <a:off x="1925942" y="6896006"/>
            <a:ext cx="658368" cy="310896"/>
          </a:xfrm>
          <a:prstGeom prst="rect">
            <a:avLst/>
          </a:prstGeom>
          <a:solidFill>
            <a:srgbClr val="FFF7ED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C76E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W8</a:t>
            </a:r>
            <a:endParaRPr lang="en-US" sz="860" dirty="0"/>
          </a:p>
        </p:txBody>
      </p:sp>
      <p:sp>
        <p:nvSpPr>
          <p:cNvPr id="83" name="Text 80">
            <a:extLst>
              <a:ext uri="{FF2B5EF4-FFF2-40B4-BE49-F238E27FC236}">
                <a16:creationId xmlns:a16="http://schemas.microsoft.com/office/drawing/2014/main" id="{3766A25B-747C-A827-CF98-73652E95A945}"/>
              </a:ext>
            </a:extLst>
          </p:cNvPr>
          <p:cNvSpPr/>
          <p:nvPr/>
        </p:nvSpPr>
        <p:spPr>
          <a:xfrm>
            <a:off x="2589796" y="6896006"/>
            <a:ext cx="2944368" cy="310896"/>
          </a:xfrm>
          <a:prstGeom prst="rect">
            <a:avLst/>
          </a:prstGeom>
          <a:solidFill>
            <a:srgbClr val="FFF7ED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tylko system grzewczy</a:t>
            </a:r>
            <a:endParaRPr lang="en-US" sz="860" dirty="0"/>
          </a:p>
        </p:txBody>
      </p:sp>
      <p:sp>
        <p:nvSpPr>
          <p:cNvPr id="84" name="Text 81">
            <a:extLst>
              <a:ext uri="{FF2B5EF4-FFF2-40B4-BE49-F238E27FC236}">
                <a16:creationId xmlns:a16="http://schemas.microsoft.com/office/drawing/2014/main" id="{8EC17C3E-D33A-2FCF-B03F-38CC43AE79D1}"/>
              </a:ext>
            </a:extLst>
          </p:cNvPr>
          <p:cNvSpPr/>
          <p:nvPr/>
        </p:nvSpPr>
        <p:spPr>
          <a:xfrm>
            <a:off x="5539651" y="6896006"/>
            <a:ext cx="1371600" cy="310896"/>
          </a:xfrm>
          <a:prstGeom prst="rect">
            <a:avLst/>
          </a:prstGeom>
          <a:solidFill>
            <a:srgbClr val="FFF7ED"/>
          </a:solidFill>
          <a:ln w="5715">
            <a:solidFill>
              <a:srgbClr val="D1D5D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r">
              <a:buNone/>
            </a:pPr>
            <a:r>
              <a:rPr lang="en-US" sz="86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330 000,00</a:t>
            </a:r>
            <a:endParaRPr lang="en-US" sz="860" dirty="0"/>
          </a:p>
        </p:txBody>
      </p:sp>
      <p:sp>
        <p:nvSpPr>
          <p:cNvPr id="85" name="Text 82">
            <a:extLst>
              <a:ext uri="{FF2B5EF4-FFF2-40B4-BE49-F238E27FC236}">
                <a16:creationId xmlns:a16="http://schemas.microsoft.com/office/drawing/2014/main" id="{ACF1BCEB-E7E8-37D3-C01A-F70655725DDC}"/>
              </a:ext>
            </a:extLst>
          </p:cNvPr>
          <p:cNvSpPr/>
          <p:nvPr/>
        </p:nvSpPr>
        <p:spPr>
          <a:xfrm>
            <a:off x="7917091" y="5019657"/>
            <a:ext cx="169164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B91C1C"/>
                </a:solidFill>
              </a:rPr>
              <a:t>Nie wybieramy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B91C1C"/>
                </a:solidFill>
              </a:rPr>
              <a:t>„z listy życzeń”.</a:t>
            </a:r>
            <a:endParaRPr lang="en-US" sz="1350" dirty="0"/>
          </a:p>
        </p:txBody>
      </p:sp>
      <p:sp>
        <p:nvSpPr>
          <p:cNvPr id="86" name="Text 85">
            <a:extLst>
              <a:ext uri="{FF2B5EF4-FFF2-40B4-BE49-F238E27FC236}">
                <a16:creationId xmlns:a16="http://schemas.microsoft.com/office/drawing/2014/main" id="{902777AA-92D4-FDDD-2E7C-8A9DB18EC751}"/>
              </a:ext>
            </a:extLst>
          </p:cNvPr>
          <p:cNvSpPr/>
          <p:nvPr/>
        </p:nvSpPr>
        <p:spPr>
          <a:xfrm>
            <a:off x="7917091" y="5661431"/>
            <a:ext cx="1664208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30" b="1" dirty="0">
                <a:solidFill>
                  <a:srgbClr val="0F2E4D"/>
                </a:solidFill>
              </a:rPr>
              <a:t>Wariant optymalny</a:t>
            </a:r>
            <a:endParaRPr lang="en-US" sz="1030" dirty="0"/>
          </a:p>
          <a:p>
            <a:pPr marL="0" indent="0" algn="ctr">
              <a:buNone/>
            </a:pPr>
            <a:r>
              <a:rPr lang="en-US" sz="1030" b="1" dirty="0">
                <a:solidFill>
                  <a:srgbClr val="0F2E4D"/>
                </a:solidFill>
              </a:rPr>
              <a:t>nie musi być wariantem najtańszym ani najdroższym.</a:t>
            </a:r>
            <a:endParaRPr lang="en-US" sz="1030" dirty="0"/>
          </a:p>
        </p:txBody>
      </p:sp>
      <p:sp>
        <p:nvSpPr>
          <p:cNvPr id="87" name="Shape 86">
            <a:extLst>
              <a:ext uri="{FF2B5EF4-FFF2-40B4-BE49-F238E27FC236}">
                <a16:creationId xmlns:a16="http://schemas.microsoft.com/office/drawing/2014/main" id="{8EB30F6A-C91D-53BB-AA10-08EC8D149C5F}"/>
              </a:ext>
            </a:extLst>
          </p:cNvPr>
          <p:cNvSpPr/>
          <p:nvPr/>
        </p:nvSpPr>
        <p:spPr>
          <a:xfrm>
            <a:off x="1845475" y="7688791"/>
            <a:ext cx="11201400" cy="411480"/>
          </a:xfrm>
          <a:prstGeom prst="roundRect">
            <a:avLst>
              <a:gd name="adj" fmla="val 17778"/>
            </a:avLst>
          </a:prstGeom>
          <a:solidFill>
            <a:srgbClr val="E8F2F9"/>
          </a:solidFill>
          <a:ln w="6350">
            <a:solidFill>
              <a:srgbClr val="CFE2F2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88" name="Text 87">
            <a:extLst>
              <a:ext uri="{FF2B5EF4-FFF2-40B4-BE49-F238E27FC236}">
                <a16:creationId xmlns:a16="http://schemas.microsoft.com/office/drawing/2014/main" id="{8CF9410C-4218-750F-381D-E5E67DC3D6CF}"/>
              </a:ext>
            </a:extLst>
          </p:cNvPr>
          <p:cNvSpPr/>
          <p:nvPr/>
        </p:nvSpPr>
        <p:spPr>
          <a:xfrm>
            <a:off x="2028355" y="7807663"/>
            <a:ext cx="108356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F2E4D"/>
                </a:solidFill>
              </a:rPr>
              <a:t>Zasada: W1 = pełny zakres. W kolejnych wariantach odrzucamy ulepszenia o najdłuższym SPBT aż do wariantu bazowego z samym systemem grzewczym.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0545261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/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631222" y="719069"/>
            <a:ext cx="10102503" cy="1685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Dwa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dokumenty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przed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</a:p>
          <a:p>
            <a:pPr algn="l">
              <a:lnSpc>
                <a:spcPts val="6686"/>
              </a:lnSpc>
            </a:pP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inwestycją</a:t>
            </a:r>
            <a:endParaRPr lang="en-US" sz="5571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sp>
        <p:nvSpPr>
          <p:cNvPr id="32" name="Text 4">
            <a:extLst>
              <a:ext uri="{FF2B5EF4-FFF2-40B4-BE49-F238E27FC236}">
                <a16:creationId xmlns:a16="http://schemas.microsoft.com/office/drawing/2014/main" id="{93D82393-8B0F-EDA2-193E-A25480825224}"/>
              </a:ext>
            </a:extLst>
          </p:cNvPr>
          <p:cNvSpPr/>
          <p:nvPr/>
        </p:nvSpPr>
        <p:spPr>
          <a:xfrm>
            <a:off x="1462790" y="2467235"/>
            <a:ext cx="4892040" cy="640080"/>
          </a:xfrm>
          <a:prstGeom prst="rect">
            <a:avLst/>
          </a:prstGeom>
          <a:solidFill>
            <a:srgbClr val="EAF1F8"/>
          </a:solidFill>
          <a:ln w="8890">
            <a:solidFill>
              <a:srgbClr val="2F5E8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Audyt energetyczny </a:t>
            </a:r>
            <a:r>
              <a:rPr lang="en-US" sz="18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wg</a:t>
            </a:r>
            <a:r>
              <a:rPr lang="en-US" sz="18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8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Rozporządzenia</a:t>
            </a:r>
            <a:endParaRPr lang="en-US" sz="1800" dirty="0"/>
          </a:p>
        </p:txBody>
      </p:sp>
      <p:sp>
        <p:nvSpPr>
          <p:cNvPr id="33" name="Text 6">
            <a:extLst>
              <a:ext uri="{FF2B5EF4-FFF2-40B4-BE49-F238E27FC236}">
                <a16:creationId xmlns:a16="http://schemas.microsoft.com/office/drawing/2014/main" id="{D7E2D53B-2B8E-905F-65D0-73814CEBA746}"/>
              </a:ext>
            </a:extLst>
          </p:cNvPr>
          <p:cNvSpPr/>
          <p:nvPr/>
        </p:nvSpPr>
        <p:spPr>
          <a:xfrm>
            <a:off x="6903540" y="2461287"/>
            <a:ext cx="4892040" cy="640080"/>
          </a:xfrm>
          <a:prstGeom prst="rect">
            <a:avLst/>
          </a:prstGeom>
          <a:solidFill>
            <a:srgbClr val="E7F5F4"/>
          </a:solidFill>
          <a:ln w="8890">
            <a:solidFill>
              <a:srgbClr val="007C89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Dokument</a:t>
            </a:r>
            <a:r>
              <a:rPr lang="en-US" sz="18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8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podsumowujący</a:t>
            </a:r>
            <a:r>
              <a:rPr lang="en-US" sz="18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8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audyt</a:t>
            </a:r>
            <a:r>
              <a:rPr lang="en-US" sz="1800" b="1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800" b="1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energetyczny</a:t>
            </a:r>
            <a:endParaRPr lang="en-US" sz="1800" dirty="0"/>
          </a:p>
        </p:txBody>
      </p:sp>
      <p:sp>
        <p:nvSpPr>
          <p:cNvPr id="34" name="Text 5">
            <a:extLst>
              <a:ext uri="{FF2B5EF4-FFF2-40B4-BE49-F238E27FC236}">
                <a16:creationId xmlns:a16="http://schemas.microsoft.com/office/drawing/2014/main" id="{D3EF122D-EEC7-3835-D459-95E1395AD81A}"/>
              </a:ext>
            </a:extLst>
          </p:cNvPr>
          <p:cNvSpPr/>
          <p:nvPr/>
        </p:nvSpPr>
        <p:spPr>
          <a:xfrm>
            <a:off x="1462790" y="3490488"/>
            <a:ext cx="4480560" cy="22402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jest bazą obliczeniową i techniczną</a:t>
            </a: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wybiera wariant usprawnień i uzasadnia efekty</a:t>
            </a: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jest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dokumentem</a:t>
            </a: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kluczowym</a:t>
            </a: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dla</a:t>
            </a: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efektu</a:t>
            </a: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rzeczowego</a:t>
            </a: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inwestycji</a:t>
            </a:r>
            <a:endParaRPr lang="en-US" sz="1700" dirty="0">
              <a:solidFill>
                <a:srgbClr val="1F2937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jest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dokumentem</a:t>
            </a: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kluczowym</a:t>
            </a: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dla</a:t>
            </a: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efektu</a:t>
            </a: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ekologicznego</a:t>
            </a: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inwestycji</a:t>
            </a:r>
            <a:endParaRPr lang="en-US" sz="1700" dirty="0">
              <a:solidFill>
                <a:srgbClr val="1F2937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teoretycznie</a:t>
            </a: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ustandaryzowany</a:t>
            </a: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dokument</a:t>
            </a: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ale w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zależności</a:t>
            </a: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od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wykonawcy</a:t>
            </a: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audytu</a:t>
            </a: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może</a:t>
            </a: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mieć</a:t>
            </a: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inną</a:t>
            </a: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formę</a:t>
            </a: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</a:t>
            </a: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zawartość</a:t>
            </a:r>
            <a:endParaRPr lang="en-US" sz="1700" dirty="0">
              <a:solidFill>
                <a:srgbClr val="1F2937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endParaRPr lang="en-US" sz="1700" dirty="0">
              <a:solidFill>
                <a:srgbClr val="1F2937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endParaRPr lang="en-US" sz="1700" dirty="0">
              <a:solidFill>
                <a:srgbClr val="1F2937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 algn="l">
              <a:buNone/>
            </a:pPr>
            <a:endParaRPr lang="en-US" sz="1700" dirty="0"/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5B9A5C71-F1A5-FC01-C800-8CBE06AA4249}"/>
              </a:ext>
            </a:extLst>
          </p:cNvPr>
          <p:cNvSpPr/>
          <p:nvPr/>
        </p:nvSpPr>
        <p:spPr>
          <a:xfrm>
            <a:off x="6973673" y="3255348"/>
            <a:ext cx="4480560" cy="22402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prezentuje dane w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jednolitej</a:t>
            </a: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strukturze</a:t>
            </a:r>
            <a:endParaRPr lang="en-US" sz="1700" dirty="0"/>
          </a:p>
          <a:p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powinien</a:t>
            </a: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być spójny z audytem bazowym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</a:t>
            </a:r>
            <a:r>
              <a:rPr lang="en-US" sz="17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00" dirty="0" err="1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dokumentacją</a:t>
            </a:r>
            <a:endParaRPr lang="en-US" sz="1700" dirty="0">
              <a:solidFill>
                <a:srgbClr val="1F2937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 algn="l">
              <a:buNone/>
            </a:pPr>
            <a:endParaRPr lang="en-US" sz="1700" dirty="0">
              <a:solidFill>
                <a:srgbClr val="1F2937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 algn="l">
              <a:buNone/>
            </a:pPr>
            <a:endParaRPr lang="en-US" sz="1700" dirty="0"/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3E5254E3-275F-FC32-FB8A-5AEA6263AE72}"/>
              </a:ext>
            </a:extLst>
          </p:cNvPr>
          <p:cNvSpPr txBox="1"/>
          <p:nvPr/>
        </p:nvSpPr>
        <p:spPr>
          <a:xfrm>
            <a:off x="1905000" y="7405750"/>
            <a:ext cx="12451912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700" b="1" u="sng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Oba dokumenty muszą być podpisane przez osoby uprawnione do sporządzania świadectw charakterystyki energetycznej</a:t>
            </a:r>
            <a:endParaRPr lang="en-US" sz="1700" b="1" u="sng" dirty="0">
              <a:solidFill>
                <a:srgbClr val="1F2937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FD0D63-2395-760C-D164-B11967828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8ACC10D-EB29-779E-F03F-DE2C57881E58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11407C6-654A-2E18-1A1A-F749BFD7CBD1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879ADAE-DE56-014F-DCF3-939B68C2F7E7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E6D05A4-EB60-402E-9139-973093C9F734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431ED5D2-FA19-5568-787A-88FFBAEFE2AB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F086FED-027C-7865-5BDB-EF6F8858D22E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AEB5DAB9-2B5D-E391-76EE-9B1D90710CB8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CE88A66F-CAFE-3B11-1817-DCCE10A932DD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336B790-CE2C-392D-4A63-134AAFBD27A1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7FF73764-88AB-DBCF-71F0-8930F8FA8080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59F76069-27C3-F57A-9FD1-28F533BC5199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E47B416B-30AB-EC5D-455A-1368C177A7E0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814C8821-9B86-D54F-8B60-2982104D702C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4E77D7CF-03FC-A36F-B365-0DD2EB77A917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2AA098FF-90FF-2DC6-5C4F-C5071ED9C0CC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D6469869-53D8-9CB2-C89F-E74A0B91ED37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23257448-59FD-AD6A-2B64-1858DDA99675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DC76FFEB-9367-444D-18A4-F688C1913164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9D7DAD1E-2FAD-01A3-2B5D-9DA49EAE8B4D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55FCDF5D-915A-E76C-E2D6-8590EF01A662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CF69E7FE-A09F-1305-CE3D-346527349DB7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B0E38A01-8AB0-316D-1B13-3CEFE267083D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6277B775-7DBC-D458-8B68-2D3135B2B7DE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66F09742-E547-A9F1-55C4-D5E088C12203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B0EA93D3-D554-27ED-C5EE-4A5B183DB893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66B31E2B-06F7-2473-754D-66BD80B5704E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C9F2C916-98CB-D8A9-3F48-BCCF67D66574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C584C371-12E9-F5C0-0AD5-2916563E18C0}"/>
              </a:ext>
            </a:extLst>
          </p:cNvPr>
          <p:cNvSpPr txBox="1"/>
          <p:nvPr/>
        </p:nvSpPr>
        <p:spPr>
          <a:xfrm>
            <a:off x="1693076" y="1539464"/>
            <a:ext cx="14461324" cy="7686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38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Kluczowe</a:t>
            </a:r>
            <a:r>
              <a:rPr lang="en-US" sz="38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8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parametry</a:t>
            </a:r>
            <a:r>
              <a:rPr lang="en-US" sz="38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DPAE</a:t>
            </a:r>
          </a:p>
        </p:txBody>
      </p:sp>
      <p:pic>
        <p:nvPicPr>
          <p:cNvPr id="32" name="Obraz 31">
            <a:extLst>
              <a:ext uri="{FF2B5EF4-FFF2-40B4-BE49-F238E27FC236}">
                <a16:creationId xmlns:a16="http://schemas.microsoft.com/office/drawing/2014/main" id="{F69B8131-C855-1892-0ABD-2012C32C3F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3607" y="2552700"/>
            <a:ext cx="7772400" cy="2924161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797653AE-3588-512E-BBB7-538DBAF1AF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485" y="5703717"/>
            <a:ext cx="7772400" cy="2724231"/>
          </a:xfrm>
          <a:prstGeom prst="rect">
            <a:avLst/>
          </a:prstGeom>
        </p:spPr>
      </p:pic>
      <p:pic>
        <p:nvPicPr>
          <p:cNvPr id="28" name="Obraz 27">
            <a:extLst>
              <a:ext uri="{FF2B5EF4-FFF2-40B4-BE49-F238E27FC236}">
                <a16:creationId xmlns:a16="http://schemas.microsoft.com/office/drawing/2014/main" id="{A0EDBC61-FB3E-EADD-9CFD-2641EA0DEC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19819" y="2604348"/>
            <a:ext cx="7772400" cy="587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603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B5968-9847-C2FA-895E-A2D7ACB36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B0EEE7C-8DA7-4598-0E4F-D4AD73E40747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F1E03B4-C85B-2C2D-B151-F739C2388600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9CC6AD5-6320-1868-1235-D57B7D4B3D72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76FECC2-A42E-1717-B0AC-5A42EE234E5C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7751835B-1BD0-EF26-58D1-210D4A2798AC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F86FD38-460B-7726-B659-8266B9BF8572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2A902BAE-DBA3-DA10-E977-259BD414D99A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16A995AF-BD1C-7845-4093-30F74DB221AE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FFA3103D-9BA3-619B-6139-AE1292391864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C78CF4C8-0578-5E23-5D3B-CA58807E3ED6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520032E8-3B5A-8881-44ED-05CB1E5E2226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09C275B7-B51B-666A-A478-09F9A276A862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94868760-FD8A-D6E0-7BB2-D7EB764C4591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96DA4DE5-EFC5-1647-01A5-34779523EF98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DB3C7477-B6BF-86A8-9492-2628460C2A95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E1C75740-DF0D-174F-B894-9EC159580604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13CE013C-6516-4C93-C3E1-B53B264AE7AB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A8E07511-6DF8-32E3-2650-380FFA99B549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096B59AF-EDEF-A666-8861-265F20FF8F15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3E659AE4-9B13-5AD2-ADBF-E7BA0354FEF2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DACB92F7-8067-D942-F0C1-6D1B51AE7618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A76CCCC9-8893-B12D-9287-CC8A2355EEF4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B2F857EC-4D72-4E6B-73FA-CF98C71B92BD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6CFA6473-47B9-8EB7-1139-FF5D527CCA74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46CD682A-2B8C-7048-DAE5-FF24A9B2B643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37E3E001-F454-CAD4-1934-3A5D2BA9C488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6EC27405-1067-D60B-9D88-9F8924DCC531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F6F012F3-F6A8-30E4-1C01-37E328F9839A}"/>
              </a:ext>
            </a:extLst>
          </p:cNvPr>
          <p:cNvSpPr txBox="1"/>
          <p:nvPr/>
        </p:nvSpPr>
        <p:spPr>
          <a:xfrm>
            <a:off x="1519650" y="291612"/>
            <a:ext cx="11662949" cy="826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Zestawienie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przegród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DPAE</a:t>
            </a:r>
          </a:p>
        </p:txBody>
      </p:sp>
      <p:pic>
        <p:nvPicPr>
          <p:cNvPr id="28" name="Obraz 27">
            <a:extLst>
              <a:ext uri="{FF2B5EF4-FFF2-40B4-BE49-F238E27FC236}">
                <a16:creationId xmlns:a16="http://schemas.microsoft.com/office/drawing/2014/main" id="{D8F63472-1E3A-F84C-6DAC-582330BE7A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9872" y="1262846"/>
            <a:ext cx="7432777" cy="8611915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617E59E1-94E5-37B6-F5EA-A76467AE07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2649" y="1298513"/>
            <a:ext cx="7432777" cy="2122126"/>
          </a:xfrm>
          <a:prstGeom prst="rect">
            <a:avLst/>
          </a:prstGeom>
        </p:spPr>
      </p:pic>
      <p:pic>
        <p:nvPicPr>
          <p:cNvPr id="32" name="Obraz 31">
            <a:extLst>
              <a:ext uri="{FF2B5EF4-FFF2-40B4-BE49-F238E27FC236}">
                <a16:creationId xmlns:a16="http://schemas.microsoft.com/office/drawing/2014/main" id="{E3F36E34-7CB8-0F86-DB9C-99555039C9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636" y="4687519"/>
            <a:ext cx="7717648" cy="215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1727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E7C08-0766-2C46-D7F0-888E1C257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44310A2-D171-A920-222F-5CE728CBBFF1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60FC77E-B5C8-E4AA-500E-F6F5963BFCA0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FDE5D6B-9002-A462-C5EF-A763BA15CC99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F825547-9CE5-8125-187C-2EE6C07819B2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DB919887-BC9C-C6CF-4EC4-29CAA3B7AA6E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2B7DB06-79C0-8503-2B53-D3940BB00F1F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0B10A7DD-2488-9130-C8EA-3B095321454C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5B180DB9-99B6-93E2-1BAB-E2B5CCB88214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63D31786-DC76-471B-0EBF-D28371B9EDBC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CD107EA5-F46E-FD12-6B39-C234B0F17336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E61BF726-64B6-D88C-2D0A-313B54C00DC8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E4A434D1-F177-410D-AF2D-6E5277D69518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7BF1622B-91FC-6D43-4566-9F21E1D2728F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FA422BAD-E957-E016-7E5D-EBE498A0374B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55550051-377C-6554-7D12-9583699020A3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7CEF1AF7-65C3-CEDB-829D-D43E1A4EB319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ECFD95DA-25FE-6698-3E1E-D5B607CD0866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520998C5-29A5-2085-2FE5-EC44FCED4FDC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229CCD7-C394-FE40-2F0C-448AF516B8CD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D4E04FE6-4226-4DF8-FDB1-84D3812992B0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4B75D09C-67BF-0B0C-AC94-95193F65B396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BA8FAD51-7811-786C-90A2-9EED7A3859DC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85853784-D3FA-5DFE-FB19-399322B7126D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FCA4F47F-37BC-897B-B0E4-890EA724AFFF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7207F240-C73E-8DFF-4B9C-38D3FE414DD7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387531C1-C370-56E8-E64A-7CEFC9606D61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1579DA43-151D-99A6-6C7E-E593DDAF1FF5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3D54116B-BB03-D24C-2C08-4D2416190525}"/>
              </a:ext>
            </a:extLst>
          </p:cNvPr>
          <p:cNvSpPr txBox="1"/>
          <p:nvPr/>
        </p:nvSpPr>
        <p:spPr>
          <a:xfrm>
            <a:off x="1693076" y="1539464"/>
            <a:ext cx="14461324" cy="7686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38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Kluczowe</a:t>
            </a:r>
            <a:r>
              <a:rPr lang="en-US" sz="38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8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parametry</a:t>
            </a:r>
            <a:r>
              <a:rPr lang="en-US" sz="38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pl-PL" sz="38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ŚCHE</a:t>
            </a:r>
            <a:endParaRPr lang="en-US" sz="3800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pic>
        <p:nvPicPr>
          <p:cNvPr id="31" name="Obraz 30">
            <a:extLst>
              <a:ext uri="{FF2B5EF4-FFF2-40B4-BE49-F238E27FC236}">
                <a16:creationId xmlns:a16="http://schemas.microsoft.com/office/drawing/2014/main" id="{303A191E-622F-D513-3B23-3AA56365CA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330" y="2677337"/>
            <a:ext cx="7391400" cy="610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7625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C1B1D-E8E0-42D6-617D-096F4F9E9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C27AAC1-836E-DD23-B983-8CC46DE53871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599F71C-1507-001D-E218-6E02C251E3AE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19403C6-2733-D253-4547-6FAA50841444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38740EC-92D2-CE84-FF1D-2C08BF7382CE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13D7CF48-D392-D417-68EA-5483C70EC2B5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9F8A2E5-DAC8-67F8-B62C-BB4F6F60F028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7B303D1-E526-6300-A17B-17D331B8DD58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06E266EE-3F64-443A-1EFD-D26C5E5B0A55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A51831E-D278-5586-9573-B5946D1FE8C6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315123D1-B255-5F9D-CAF1-60C0BF60D949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99793536-31D2-2CE1-51B0-9B41A3320215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1FB8890C-61CB-275A-7F3B-7F047FDEA3F2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BE769A32-2758-635A-3230-863568C051D3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7F59393F-7B68-9CD9-25E6-A2539FC2525F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E83FAAE9-91E7-9FB8-7E3F-77B56572E0C8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3985E9DE-4454-5975-E8A6-1989784CAD4E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A2983CC7-50EA-8665-6F7F-874C732F2FA8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D04D277C-40F7-C2B4-14F8-238780DF8D2E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B4689812-1172-CD32-087B-6031E2B2B852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2133668C-9F4D-EACC-A97F-348A195155F5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25B0A0E4-8D10-4656-957F-50A5C71B898E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03F3C4ED-E549-82B1-7C36-ABFD7295D19A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C1EEDAF2-5613-82FB-1FF9-C7635DD2965D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FBDCA933-8DB2-5F9C-765D-031B19BEA02C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203FD254-C1BC-DB07-821C-87C730151DDB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72559DCF-8478-0F86-5145-47CACF25A6FF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48D6D8E1-34CB-03A8-63F8-9AA94A376037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941EBC88-3F7C-A941-2BC5-A05FC501D62C}"/>
              </a:ext>
            </a:extLst>
          </p:cNvPr>
          <p:cNvSpPr txBox="1"/>
          <p:nvPr/>
        </p:nvSpPr>
        <p:spPr>
          <a:xfrm>
            <a:off x="1693076" y="1539464"/>
            <a:ext cx="14461324" cy="7686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38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Kluczowe</a:t>
            </a:r>
            <a:r>
              <a:rPr lang="en-US" sz="38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8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parametry</a:t>
            </a:r>
            <a:r>
              <a:rPr lang="en-US" sz="38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pl-PL" sz="38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ŚCHE</a:t>
            </a:r>
            <a:endParaRPr lang="en-US" sz="3800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pic>
        <p:nvPicPr>
          <p:cNvPr id="34" name="Obraz 33">
            <a:extLst>
              <a:ext uri="{FF2B5EF4-FFF2-40B4-BE49-F238E27FC236}">
                <a16:creationId xmlns:a16="http://schemas.microsoft.com/office/drawing/2014/main" id="{7B908995-D8B6-06E7-6601-4AA61AEA80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0967" y="2781300"/>
            <a:ext cx="6695075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532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5B83F-C0E6-4343-0F9D-F35D392FA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842BC4D-EE8F-54A3-E935-0A521F065CF0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BF6752A-F403-ABBE-42C2-927E19EAA5AD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43BC736-72BA-81E3-BC02-7461B9F4B3BA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8EB6AF0-7EF2-D309-227A-F50FD8C3B475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D81AB089-EBE8-8FFB-C588-ABA97B0885BD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FE0BF86-BB94-D2D6-3809-A58BCFEF463C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B0D3AE7-2335-F358-CD48-E0C0DA992E59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DF017B01-37A4-CD8B-5CE1-AB04E2233986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74FAD0D-EBAC-7EE8-F2D4-3F059EADB374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FE6ADC85-FACF-00BE-FE2F-053BCCC16FA0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F0B23A55-E4EE-BB51-9B65-DF8B1FA08B83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93AF940A-4056-140F-090E-F27799E0630E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BDDEDEFA-B5FC-EF71-0E8F-6509F852BAF4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79FF3DA0-B592-FAEF-341B-AD3657E0A735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F73AD2F3-E5B8-0318-2646-A21FA92B9D11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DA7748F2-AE93-F33A-9166-906DF520496C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84F72B92-D3C9-8090-7C4B-645B0E911BAD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2E14C4F8-D497-EE54-D2B0-0DAA38FC4307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F314359D-AD11-7FC5-9A55-500891B1D93B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81EBCCCE-AA3C-DF6F-63D3-57226840A963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E6A47D83-A901-A1F8-CABA-61060459A4D3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487A6DC7-6ADE-878D-7677-BA98C95A1167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90403946-926B-238B-57B8-C2B5C6045B8D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7EB9D490-FB92-6F5E-CF52-64A635EFC81A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9782D6B5-A862-EE5E-96CE-CECC9B60FC2B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68673F87-AAD2-A625-D9BC-E85B12D0C295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812F74DC-1935-69BB-C7F0-BC9DA6A60BDC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5F30F34C-5539-19B3-D1DB-BC80A259B604}"/>
              </a:ext>
            </a:extLst>
          </p:cNvPr>
          <p:cNvSpPr txBox="1"/>
          <p:nvPr/>
        </p:nvSpPr>
        <p:spPr>
          <a:xfrm>
            <a:off x="1693076" y="1539464"/>
            <a:ext cx="14461324" cy="7686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38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Kluczowe</a:t>
            </a:r>
            <a:r>
              <a:rPr lang="en-US" sz="38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800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parametry</a:t>
            </a:r>
            <a:r>
              <a:rPr lang="en-US" sz="38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pl-PL" sz="38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ŚCHE</a:t>
            </a:r>
            <a:endParaRPr lang="en-US" sz="3800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pic>
        <p:nvPicPr>
          <p:cNvPr id="33" name="Obraz 32">
            <a:extLst>
              <a:ext uri="{FF2B5EF4-FFF2-40B4-BE49-F238E27FC236}">
                <a16:creationId xmlns:a16="http://schemas.microsoft.com/office/drawing/2014/main" id="{37B2B10D-3A7D-140E-10C8-E1FBB50AA4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238" y="2762699"/>
            <a:ext cx="70485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8923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A2DC6-C9F9-5D30-CDC0-BA6B4F3EF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D371031-FDCE-5168-B2FD-BEF8602A1FB7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054BE17-47B8-144E-C452-04B2A1327D94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E663D53-B082-8E42-5D1A-25DECDB6D6B7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77C0F40-91D6-7E36-F2FF-1EC8B1D49322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919A8162-3441-FA3E-E711-B047A6781E01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BDBADD7-5114-0A87-F48B-00402EF9D537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44B97B94-2C56-B3EB-C361-AC61EFBEE084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870C69DA-9161-5762-BF37-2FEF0D6168F7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A2AD2113-C4E5-6425-C9E7-DC87B8DCD27D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F982C3E8-B400-D3D2-7315-47F7F437A1B0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0A2B342B-FEF0-66B1-6D3F-3EB9A210C99A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7AA4428F-CEFD-B8AE-3177-CEF2F3ABD6E4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BD6E8DF4-585A-5657-6902-92D0A369A5AB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6CF6C211-4E51-6501-C390-7CF57F6E333B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5FABFE49-9FE0-4C37-28AD-29006FCE07D8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CA39C9DF-B769-DC87-2E79-10C991BF5E5F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CFE5C8E6-ED4B-FD9A-11AE-2F4015524428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786FA838-9911-5DAC-02A3-0FE44F0B9F44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317A286A-0DA9-8FAF-4372-787F1CB56E69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349AD71B-B08C-1934-FF41-C71D80878E69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DEDC7024-7AEF-77A5-66AB-A4D72779961A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F9476421-D478-1B84-1BC5-059A3ED519C4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E71E88FD-5B70-C93F-EF22-7D73E8DBA5E1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4E0BDE23-C771-C223-76B5-0C971C58A656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C7015BC0-0A0F-AC2A-6499-69C97AC55E5B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B82B2EE6-3649-8AE0-876D-BAAC86AA072A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68380B25-FE29-94C6-F042-54FFEC5EAD9C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89136CCC-CCA7-A4DE-84FE-4081E8E6257B}"/>
              </a:ext>
            </a:extLst>
          </p:cNvPr>
          <p:cNvSpPr txBox="1"/>
          <p:nvPr/>
        </p:nvSpPr>
        <p:spPr>
          <a:xfrm>
            <a:off x="1693076" y="421421"/>
            <a:ext cx="13061681" cy="826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WT 2021 (temp.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wewnętrzne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!)</a:t>
            </a:r>
          </a:p>
        </p:txBody>
      </p:sp>
      <p:pic>
        <p:nvPicPr>
          <p:cNvPr id="31" name="Obraz 30">
            <a:extLst>
              <a:ext uri="{FF2B5EF4-FFF2-40B4-BE49-F238E27FC236}">
                <a16:creationId xmlns:a16="http://schemas.microsoft.com/office/drawing/2014/main" id="{35B62518-A532-0F75-ED0B-7E6347AFE1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623" y="1330503"/>
            <a:ext cx="7205506" cy="7741192"/>
          </a:xfrm>
          <a:prstGeom prst="rect">
            <a:avLst/>
          </a:prstGeom>
        </p:spPr>
      </p:pic>
      <p:pic>
        <p:nvPicPr>
          <p:cNvPr id="32" name="Obraz 31">
            <a:extLst>
              <a:ext uri="{FF2B5EF4-FFF2-40B4-BE49-F238E27FC236}">
                <a16:creationId xmlns:a16="http://schemas.microsoft.com/office/drawing/2014/main" id="{48F89421-23E2-0C57-4FD6-79DB2EE52C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9509" y="2218607"/>
            <a:ext cx="7772400" cy="253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903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A1A44-10C2-2E5D-01C0-C716622A6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8394C69-BD9D-832C-42B8-76D3562222F3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D423772-9381-0893-8AF0-FD7AE5460571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B110D55-80CD-5A78-16D2-590C0F3524A8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831AA33-AE6D-62D7-69BF-81F2D3880792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FAAB009D-8398-A4B6-D5C6-AFBFFC677809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1A8B142-685F-3B8F-FC14-A611D0CA22EE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96129FD2-59E5-EAE5-4D5F-489E42B6F107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E368377F-59D8-894E-B349-8945C5A6932C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7B9FDFE-DE4F-4FEB-B1B0-97B46D1799D6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935962A1-D7FC-F592-FC45-414BB6738126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B9072C7C-F157-98E4-570A-04A4A2B90EED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2E43A05A-7A39-F1AD-A6BA-82BBADFD31E7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72F2896F-4307-00FD-1BEC-F29B574EE5DA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B19681A0-F7B9-0680-C3D3-8C706BD7AE21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CE6B6554-073E-DAD6-30A3-A392390DB6BC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E0DCC510-7A14-A3C5-6AD9-3CECC500ED62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56C91E3B-B33C-23A6-DD2B-04F27305D38C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521D905A-428E-0B09-0ED5-7D77D9256452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BF4FDC1F-1A6F-0CCD-70CD-61F4F43F5125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9221DD9E-EDC3-E9AE-898D-A8880385CCF9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047E9C91-5DB0-8ED0-C3B1-3DA5E733E3B1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1DDFB762-061E-34A3-5584-E0E57A62EA26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6EF27894-443F-3CBD-C22D-2B8DCE36BE8C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58B329C9-05A0-C080-6FF0-65A24666A7D8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1EFE0A84-88DB-C4D0-09CC-398AC62F8441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10DB83AD-3A95-9A93-E651-A97450B3B5BE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05BC83A2-148A-2E99-4708-835E0E7A37D9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pic>
        <p:nvPicPr>
          <p:cNvPr id="28" name="Obraz 27">
            <a:extLst>
              <a:ext uri="{FF2B5EF4-FFF2-40B4-BE49-F238E27FC236}">
                <a16:creationId xmlns:a16="http://schemas.microsoft.com/office/drawing/2014/main" id="{01635BBA-06BE-ED39-AAAB-B5DD6DDE9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3330" y="1689336"/>
            <a:ext cx="7772400" cy="7023526"/>
          </a:xfrm>
          <a:prstGeom prst="rect">
            <a:avLst/>
          </a:prstGeom>
        </p:spPr>
      </p:pic>
      <p:sp>
        <p:nvSpPr>
          <p:cNvPr id="33" name="TextBox 30">
            <a:extLst>
              <a:ext uri="{FF2B5EF4-FFF2-40B4-BE49-F238E27FC236}">
                <a16:creationId xmlns:a16="http://schemas.microsoft.com/office/drawing/2014/main" id="{0EA69113-186D-FC8A-BFED-0D7463E6B8A0}"/>
              </a:ext>
            </a:extLst>
          </p:cNvPr>
          <p:cNvSpPr txBox="1"/>
          <p:nvPr/>
        </p:nvSpPr>
        <p:spPr>
          <a:xfrm>
            <a:off x="1693076" y="421421"/>
            <a:ext cx="13061681" cy="826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WT 2021 (temp.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wewnętrzne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!)</a:t>
            </a:r>
          </a:p>
        </p:txBody>
      </p:sp>
    </p:spTree>
    <p:extLst>
      <p:ext uri="{BB962C8B-B14F-4D97-AF65-F5344CB8AC3E}">
        <p14:creationId xmlns:p14="http://schemas.microsoft.com/office/powerpoint/2010/main" val="19550915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A22833-4DA7-8AE2-4E1E-D43C71791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C823644-01FE-6AD1-5E44-C6A2DE8366C8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BF73CC5-B5AD-375F-5093-7872B5600329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0943FA1-7ADA-6E11-8FE4-4C5BEB2BAC40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AE98917-B9C4-5EA0-B030-78D9065C2161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874A6242-7C9A-B253-D102-9CA7E0181030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55D0F14D-CCF8-AEA8-0E91-8395BEDDC71F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D60D545B-396F-4AD8-57A8-774D18D8BCF6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EDA71CFB-7D77-92AF-5A89-F5CAB91811E4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ACB8D246-7ED8-27CC-EA49-6645DFE168DF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6C688F6A-9C57-029B-6850-89FCBF3DEAFA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B05BFB5C-4A29-B468-1A86-F871FE085E95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6968673C-FD56-3DB8-536F-549B13DA4348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E03E5058-FEEA-1988-519C-DE6EAD5F2723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D09AB550-02C1-3215-B996-CA2FE224609F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579F03E7-3434-7F32-A758-5FEFD24C41D6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FD981FA4-ABB7-3804-8738-3E3BD124BF42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0245AA41-1FFB-67D6-30E6-7D9CAEC88303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EE5B36D1-D971-82E9-E894-ED099291C80E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33D5544C-4130-B155-F8AC-AA74EBE7BD3C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743DAE72-F236-937E-C590-42A35BC5473A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F0C70D8C-848C-7042-76C5-8C2DDB29FCB4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4C02D4BF-EC53-09E3-4678-E4E18BA51A21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3A83766B-F461-7B0D-3F7C-DD7C7D73272A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9A09AB96-C46A-F89E-FFCB-9AF786F94814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96622068-67A1-FB40-D5FB-FD152AC4FB4D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9506C975-9350-D305-FC66-F89F31008018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19F30C92-65FF-47AA-E2A0-B875719FA2C5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47E0C284-37DD-5CB5-80EA-5D6064682BAC}"/>
              </a:ext>
            </a:extLst>
          </p:cNvPr>
          <p:cNvSpPr txBox="1"/>
          <p:nvPr/>
        </p:nvSpPr>
        <p:spPr>
          <a:xfrm>
            <a:off x="1693076" y="1539464"/>
            <a:ext cx="10973135" cy="826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Wyliczenie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U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przegrody</a:t>
            </a:r>
            <a:endParaRPr lang="en-US" sz="5571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pic>
        <p:nvPicPr>
          <p:cNvPr id="28" name="Obraz 27">
            <a:extLst>
              <a:ext uri="{FF2B5EF4-FFF2-40B4-BE49-F238E27FC236}">
                <a16:creationId xmlns:a16="http://schemas.microsoft.com/office/drawing/2014/main" id="{BC23E7B9-60CD-66FF-FA5D-D123392395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4762500"/>
            <a:ext cx="4087998" cy="2708612"/>
          </a:xfrm>
          <a:prstGeom prst="rect">
            <a:avLst/>
          </a:prstGeom>
        </p:spPr>
      </p:pic>
      <p:pic>
        <p:nvPicPr>
          <p:cNvPr id="32" name="Obraz 31">
            <a:extLst>
              <a:ext uri="{FF2B5EF4-FFF2-40B4-BE49-F238E27FC236}">
                <a16:creationId xmlns:a16="http://schemas.microsoft.com/office/drawing/2014/main" id="{0E27EFE4-9AF2-C692-BB4F-B82C9C152A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6263" y="4764656"/>
            <a:ext cx="4339936" cy="2857571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AF52A90F-537B-8B1B-A18D-15E73AC3AD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600" y="2674191"/>
            <a:ext cx="7734300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1530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38BE6E-BAA6-2791-848F-25373FC72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6CC67C3-4B81-69AE-FE8F-9A5E778C3728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34DFD59-15DB-01D1-7503-2D4AC6A12FC4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6ABD8F4-05D3-F38E-7E09-C5726EF02970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4CE18BA-DE57-0DA3-9F50-520F3A1BC3DD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D6CF91B9-5847-0557-A3EE-DD911317141F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C855CDD-E30D-069F-906D-E55EB777488A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5A30435F-774C-AE12-F703-314CE285E8FA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25D7F37D-4FE3-731D-B81C-6A290AE4D3F4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201A2E0-AA34-303C-8A7E-6A793A8846C2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1F016E36-97D5-29A5-2D64-88B40E4B0700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A2AC611A-EBDD-5FD2-13AA-57872BDABC40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55C23024-31A8-4223-EE2C-047ABDCBA280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0AC822BD-1A0A-572D-9B56-62F38D4E8B2D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CE46CB85-0BA3-F478-CFE6-5095ECBA4C4A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32B5BDAC-47CB-8C71-8865-DD74A0BD05BA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F9965ABA-F9F0-334A-B7AF-34A9C3511179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6F548C66-4AD9-1419-61BC-2F43C2A9D348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BCDA81AE-D74E-0634-55A9-8A880A634442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712825EE-A39D-93F3-B032-D953CF424DB9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EECE3A3C-1CF1-6506-4256-339B574BB3D4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03A7E92D-B5C5-052F-CA1A-9C0CA2CF4BEE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6EB19D54-EBB6-2C7D-B17C-B524BC9C725E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1DD5AD85-8573-B181-747F-AA924B9CEE01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00DA33FC-755B-87B9-CA3E-83A2D503CC13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232136BF-E711-73CD-62DE-8254D51522A7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E35BD1AB-F467-2540-270A-4E14A836DEC6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2A5B227A-4E5F-C3FA-C59D-E313CC2EB67D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305A1958-452B-F3FC-6754-C472807D3E6C}"/>
              </a:ext>
            </a:extLst>
          </p:cNvPr>
          <p:cNvSpPr txBox="1"/>
          <p:nvPr/>
        </p:nvSpPr>
        <p:spPr>
          <a:xfrm>
            <a:off x="1693076" y="1539464"/>
            <a:ext cx="10973135" cy="826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Wyliczenie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U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przegrody</a:t>
            </a:r>
            <a:endParaRPr lang="en-US" sz="5571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pic>
        <p:nvPicPr>
          <p:cNvPr id="31" name="Obraz 30">
            <a:extLst>
              <a:ext uri="{FF2B5EF4-FFF2-40B4-BE49-F238E27FC236}">
                <a16:creationId xmlns:a16="http://schemas.microsoft.com/office/drawing/2014/main" id="{62940803-C594-F340-DA70-BE3ABED222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9556" y="2731876"/>
            <a:ext cx="7772400" cy="625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5874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782801-00D2-9D06-2DB5-A5B86453C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E6559EA-AE65-3471-5958-546401CCD288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EBC40A0-8549-DB48-1FBE-37FAF018189F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4EE4F66-BA06-79F8-D3B4-AC034C03253A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547F8AD-5773-7979-1393-67C507F998DA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46B987DB-ECF2-9CDC-E6DB-F14853825FE5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E046266-343C-F811-2E7C-43E19DB159DF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0FBC553-3DE0-8D15-A040-C7F37DC6C1AE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9AED47F8-1DBB-8560-7498-6BF7BACB9C2D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E48D43A-B438-9E35-B22B-AE765DA19513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74F09EB2-8F09-7DC7-3719-6A241B172AF3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0A0B0D6D-78BE-5D70-CD7E-6C453F7A002B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BD43B30F-975C-4F01-7C74-1BB155F04305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DC6FE321-3CD6-A645-8125-EED8FDE0D143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62031335-5D3C-B478-38DE-C925FC6B0423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B675A591-CDD4-1711-6AB8-F8241978EAA6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03C2E628-AB9A-CA4F-0C5A-38F53D6D20D4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53DB0380-CB09-1E49-5383-48CCB64BFF11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DFEE0DD0-9C79-4E29-B9E1-87C8551DD32E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3DEECD13-BF15-FBAB-99B4-37E7F56BBCD4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EDE4AF3D-E890-750F-7982-05643709ED54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8B79BB63-1A8E-D5E0-DCE8-B87B9F65D3C4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7719D322-D2E5-83E4-A21D-9BB7379C9F29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C7585B6E-E15E-718E-4AA3-A4DC94A4B9BD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8DD4E5B6-FB83-EFA3-E981-75E01B6D5830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E0D8B65D-15D9-C363-79C9-E333487122C1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258C7049-07A1-1DFC-11D8-E39B9909550E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C4A2EB8A-6051-E440-CFF9-C0B22EC75C4B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5423A9DD-FC5C-0AC7-D95F-C284B4A74E62}"/>
              </a:ext>
            </a:extLst>
          </p:cNvPr>
          <p:cNvSpPr txBox="1"/>
          <p:nvPr/>
        </p:nvSpPr>
        <p:spPr>
          <a:xfrm>
            <a:off x="1693076" y="1539464"/>
            <a:ext cx="10973135" cy="826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Wyliczenie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oporu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cieplnego</a:t>
            </a:r>
            <a:endParaRPr lang="en-US" sz="5571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pic>
        <p:nvPicPr>
          <p:cNvPr id="31" name="Obraz 30">
            <a:extLst>
              <a:ext uri="{FF2B5EF4-FFF2-40B4-BE49-F238E27FC236}">
                <a16:creationId xmlns:a16="http://schemas.microsoft.com/office/drawing/2014/main" id="{CBB4CB38-4BB2-51F7-3E4C-1ECCE5C8AB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160" y="3421948"/>
            <a:ext cx="7772400" cy="275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9355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68FB07-80B3-BB1E-8C96-5BD39154D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F9C0B4E-F5F9-C228-D434-2C0753114BA3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BDD6E6C-AF2F-7D85-3D00-E09B79A309C0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088DDD9-890B-A732-C135-590AB26ABD79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1397A18-A27E-601B-995B-732C57613998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ED40DEA1-CEC7-38B3-8FBA-C21F3F28F4E6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D0CF8DF-80D3-7B75-E69D-C84A454C089D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79011082-5A41-F505-AF97-C2EFD07D4262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EDFD8AB5-1EA3-CD4A-9433-7EE60E62D385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A097F503-DDE4-DD40-EAE0-80C2E8F21F7C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5828AC14-275D-4E7B-F7CC-347A934E8996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EE3E4464-1578-9769-FF4C-ED0AD37F9EED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03F6FC36-EB21-AAF2-0F07-C435E206C219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F228AFBF-68A4-0BCF-AA9B-CEA547A7B57A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79FE81AD-99BA-A4C7-07AF-F05DACE0BA01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5093E3E7-84F4-67D1-14CE-C9072A807534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9EC955FF-C8C9-C170-BFB8-434779F111B6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684BA154-F56F-351B-2EA7-E65E14ADFFAC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DE3293D3-3342-AC4C-AA43-2DC2E7589374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DD048F8-1AAE-3739-90A4-192A538254A4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E0D86D55-DA0D-CD66-03C3-6A2B71C91B92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E4BF6E38-CD94-3613-2E5D-C291735A4A60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D29E8DA3-BCF1-1F07-CF39-B433E93EB739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660F581B-63AA-3C35-9AD2-F62CD49FC76E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E4EC72AC-AF94-DF33-1397-00D68883BF8D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F7ED26BF-26E0-7BD8-F3CC-0CBC0D16B4FC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42CB18D1-A5E1-4A47-9E51-A17FF7F25EAA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1986481C-0D38-77E2-2EE6-A9D7484EE480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4F52DD48-1BE8-2B23-312C-B749276175E8}"/>
              </a:ext>
            </a:extLst>
          </p:cNvPr>
          <p:cNvSpPr txBox="1"/>
          <p:nvPr/>
        </p:nvSpPr>
        <p:spPr>
          <a:xfrm>
            <a:off x="1693076" y="1539464"/>
            <a:ext cx="10973135" cy="826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Materiały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zastępcze</a:t>
            </a:r>
            <a:endParaRPr lang="en-US" sz="5571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graphicFrame>
        <p:nvGraphicFramePr>
          <p:cNvPr id="36" name="Tabela 35">
            <a:extLst>
              <a:ext uri="{FF2B5EF4-FFF2-40B4-BE49-F238E27FC236}">
                <a16:creationId xmlns:a16="http://schemas.microsoft.com/office/drawing/2014/main" id="{427C17DA-7CA8-F777-2E74-E94278659F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46065"/>
              </p:ext>
            </p:extLst>
          </p:nvPr>
        </p:nvGraphicFramePr>
        <p:xfrm>
          <a:off x="1065570" y="2849437"/>
          <a:ext cx="10973136" cy="40730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3284">
                  <a:extLst>
                    <a:ext uri="{9D8B030D-6E8A-4147-A177-3AD203B41FA5}">
                      <a16:colId xmlns:a16="http://schemas.microsoft.com/office/drawing/2014/main" val="2560221386"/>
                    </a:ext>
                  </a:extLst>
                </a:gridCol>
                <a:gridCol w="2743284">
                  <a:extLst>
                    <a:ext uri="{9D8B030D-6E8A-4147-A177-3AD203B41FA5}">
                      <a16:colId xmlns:a16="http://schemas.microsoft.com/office/drawing/2014/main" val="2657677907"/>
                    </a:ext>
                  </a:extLst>
                </a:gridCol>
                <a:gridCol w="2743284">
                  <a:extLst>
                    <a:ext uri="{9D8B030D-6E8A-4147-A177-3AD203B41FA5}">
                      <a16:colId xmlns:a16="http://schemas.microsoft.com/office/drawing/2014/main" val="770320301"/>
                    </a:ext>
                  </a:extLst>
                </a:gridCol>
                <a:gridCol w="2743284">
                  <a:extLst>
                    <a:ext uri="{9D8B030D-6E8A-4147-A177-3AD203B41FA5}">
                      <a16:colId xmlns:a16="http://schemas.microsoft.com/office/drawing/2014/main" val="2379128154"/>
                    </a:ext>
                  </a:extLst>
                </a:gridCol>
              </a:tblGrid>
              <a:tr h="6849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dirty="0"/>
                        <a:t>Wariant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/>
                        <a:t>Obliczenie 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/>
                        <a:t>Wynik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/>
                        <a:t>Ocena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2920689"/>
                  </a:ext>
                </a:extLst>
              </a:tr>
              <a:tr h="6849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dirty="0"/>
                        <a:t>EPS 20 cm, </a:t>
                      </a:r>
                      <a:r>
                        <a:rPr lang="pl-PL" dirty="0" err="1"/>
                        <a:t>λ</a:t>
                      </a:r>
                      <a:r>
                        <a:rPr lang="pl-PL" dirty="0"/>
                        <a:t>=0,038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dirty="0"/>
                        <a:t>0,20 / 0,038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dirty="0"/>
                        <a:t>5,26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/>
                        <a:t>punkt odniesienia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4077132"/>
                  </a:ext>
                </a:extLst>
              </a:tr>
              <a:tr h="6849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dirty="0"/>
                        <a:t>EPS 18 cm, λ=0,033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dirty="0"/>
                        <a:t>0,18 / 0,033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dirty="0"/>
                        <a:t>5,45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dirty="0"/>
                        <a:t>✅ lepiej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1346656"/>
                  </a:ext>
                </a:extLst>
              </a:tr>
              <a:tr h="20181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dirty="0"/>
                        <a:t>EPS 17 cm, λ=0,033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/>
                        <a:t>0,17 / 0,033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dirty="0"/>
                        <a:t>5,15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dirty="0"/>
                        <a:t>❌ gorzej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/>
                        <a:t>✅ spełnia WT 2021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>
                          <a:solidFill>
                            <a:srgbClr val="FF0000"/>
                          </a:solidFill>
                        </a:rPr>
                        <a:t>Negatywny wpływ na EU, sprawdzić możliwość zastosowania</a:t>
                      </a:r>
                      <a:endParaRPr lang="pl-P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9345717"/>
                  </a:ext>
                </a:extLst>
              </a:tr>
            </a:tbl>
          </a:graphicData>
        </a:graphic>
      </p:graphicFrame>
      <p:pic>
        <p:nvPicPr>
          <p:cNvPr id="37" name="Obraz 36">
            <a:extLst>
              <a:ext uri="{FF2B5EF4-FFF2-40B4-BE49-F238E27FC236}">
                <a16:creationId xmlns:a16="http://schemas.microsoft.com/office/drawing/2014/main" id="{E3965D4F-4CC2-2DB7-00AB-8E94BC097F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6274" y="7311020"/>
            <a:ext cx="7772400" cy="118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50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4A8C87-6507-4EA9-421C-E85C83591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06E92C5-6879-D093-60C4-2606653801B2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DE663C-EA66-8AE7-5E32-920B194A5BCC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417525C-6D6F-591D-B135-40A01BEBC270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69374B2-93F8-E3BA-E23B-976A26C91A94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5E9679C3-4DAD-736D-8EDB-36A7477D08D1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FCA559E-9A5A-E219-AD31-10C0FE3C4C56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AF43ABA3-1C27-EECD-A9F5-967C84F9C71B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EBB2541B-4F89-EFB6-A60F-B9AEC3C78187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52E052B-6BF9-3C8E-6132-AAB2A2E11441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D38555E6-93BB-C59B-7EDD-72E8A6D80FD7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2489203E-5668-9EC6-2860-688FF59E3E6F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9A148A13-3596-7239-76A9-45151128A340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6817DD7E-B6D6-0DC3-649B-AF7FEA6F023F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A9AE3356-4BA5-42EF-5531-633647C85E4E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465A210D-523C-4099-8E24-7AA2C78E8C2F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B257A6B0-26EB-27E8-F37B-0BD642CC5324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FEDA131C-7A64-8F11-4062-61DCDA1CD28C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2D803726-AF24-F70D-C76D-D0E666E157E7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E4A0C56E-CDB4-B3DA-90A1-07C803BA6ECC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2765BBA4-D113-AD96-6F2E-5A3296AA6D4C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0D1282A0-B90C-7678-49E4-FFE2C371A019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286A6306-C626-9E97-953E-F8912F9263A1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7E32227B-4C9B-4026-3941-57D95E1A0407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51271203-DFF6-C471-C834-093BA8DB9A8B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7C2977C9-83C6-9966-39D8-D9B21CB1514E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0A8F195A-32AC-1716-401B-C4F44A0A1A65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579E88F5-617E-4658-C55F-594BCEBCD83E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1333FFB9-D27C-01C0-325A-F8AA6E981DB8}"/>
              </a:ext>
            </a:extLst>
          </p:cNvPr>
          <p:cNvSpPr txBox="1"/>
          <p:nvPr/>
        </p:nvSpPr>
        <p:spPr>
          <a:xfrm>
            <a:off x="2010202" y="1554431"/>
            <a:ext cx="13229798" cy="826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Podsumowanie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– co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sprawdzić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?</a:t>
            </a:r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4757D699-971C-356C-0262-294E6617A02D}"/>
              </a:ext>
            </a:extLst>
          </p:cNvPr>
          <p:cNvSpPr txBox="1"/>
          <p:nvPr/>
        </p:nvSpPr>
        <p:spPr>
          <a:xfrm>
            <a:off x="1828800" y="3162823"/>
            <a:ext cx="1130753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2437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 = 5,00 / 6,67 m</a:t>
            </a:r>
            <a:r>
              <a:rPr lang="en-US" sz="3400" b="1" baseline="30000" dirty="0">
                <a:solidFill>
                  <a:srgbClr val="2437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</a:t>
            </a:r>
            <a:r>
              <a:rPr lang="en-US" sz="3400" b="1" dirty="0">
                <a:solidFill>
                  <a:srgbClr val="2437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K/W (</a:t>
            </a:r>
            <a:r>
              <a:rPr lang="en-US" sz="3400" b="1" dirty="0" err="1">
                <a:solidFill>
                  <a:srgbClr val="2437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graniczne</a:t>
            </a:r>
            <a:r>
              <a:rPr lang="en-US" sz="3400" b="1" dirty="0">
                <a:solidFill>
                  <a:srgbClr val="2437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) – </a:t>
            </a:r>
            <a:r>
              <a:rPr lang="en-US" sz="3400" b="1" dirty="0" err="1">
                <a:solidFill>
                  <a:srgbClr val="2437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czy</a:t>
            </a:r>
            <a:r>
              <a:rPr lang="en-US" sz="3400" b="1" dirty="0">
                <a:solidFill>
                  <a:srgbClr val="2437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program </a:t>
            </a:r>
            <a:r>
              <a:rPr lang="en-US" sz="3400" b="1" dirty="0" err="1">
                <a:solidFill>
                  <a:srgbClr val="2437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nie</a:t>
            </a:r>
            <a:r>
              <a:rPr lang="en-US" sz="3400" b="1" dirty="0">
                <a:solidFill>
                  <a:srgbClr val="2437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400" b="1" dirty="0" err="1">
                <a:solidFill>
                  <a:srgbClr val="2437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zaokrąglił</a:t>
            </a:r>
            <a:r>
              <a:rPr lang="en-US" sz="3400" b="1" dirty="0">
                <a:solidFill>
                  <a:srgbClr val="2437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w </a:t>
            </a:r>
            <a:r>
              <a:rPr lang="en-US" sz="3400" b="1" dirty="0" err="1">
                <a:solidFill>
                  <a:srgbClr val="2437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górę</a:t>
            </a:r>
            <a:r>
              <a:rPr lang="en-US" sz="3400" b="1" dirty="0">
                <a:solidFill>
                  <a:srgbClr val="2437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, np. </a:t>
            </a:r>
            <a:r>
              <a:rPr lang="en-US" sz="3400" b="1" dirty="0" err="1">
                <a:solidFill>
                  <a:srgbClr val="2437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wartości</a:t>
            </a:r>
            <a:r>
              <a:rPr lang="en-US" sz="3400" b="1" dirty="0">
                <a:solidFill>
                  <a:srgbClr val="2437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 </a:t>
            </a:r>
            <a:r>
              <a:rPr lang="en-US" sz="3400" b="1" dirty="0" err="1">
                <a:solidFill>
                  <a:srgbClr val="2437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oporu</a:t>
            </a:r>
            <a:r>
              <a:rPr lang="en-US" sz="3400" b="1" dirty="0">
                <a:solidFill>
                  <a:srgbClr val="2437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4,99? </a:t>
            </a:r>
            <a:endParaRPr lang="en-US" sz="3400" dirty="0"/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D33CCC62-18DA-BA23-2142-E56FEF6C60E7}"/>
              </a:ext>
            </a:extLst>
          </p:cNvPr>
          <p:cNvSpPr txBox="1"/>
          <p:nvPr/>
        </p:nvSpPr>
        <p:spPr>
          <a:xfrm>
            <a:off x="2553771" y="4774767"/>
            <a:ext cx="1130166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500" b="1" dirty="0"/>
              <a:t>Rₜ = 4,99 → U = 1/4,99 = 0,2004 W/(m²K)</a:t>
            </a:r>
            <a:br>
              <a:rPr lang="pl-PL" sz="3500" dirty="0"/>
            </a:br>
            <a:r>
              <a:rPr lang="pl-PL" sz="3500" b="1" dirty="0"/>
              <a:t>0,2004 &gt; 0,20 → NIE SPEŁNIA</a:t>
            </a:r>
            <a:endParaRPr lang="pl-PL" sz="3500" dirty="0"/>
          </a:p>
        </p:txBody>
      </p:sp>
    </p:spTree>
    <p:extLst>
      <p:ext uri="{BB962C8B-B14F-4D97-AF65-F5344CB8AC3E}">
        <p14:creationId xmlns:p14="http://schemas.microsoft.com/office/powerpoint/2010/main" val="13305211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E9215-4C80-08D2-1430-77605E686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87C6CE9-163F-A365-B68C-54FFE0D698A1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E39D9DB-48B7-CBF3-1D69-08A0B736F711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82A11F2-AEB6-1A52-B3C6-AE30BA0ED2DE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97F3BBA-F854-DA74-D7B1-EDFF330F013E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B2B202BE-A3E5-20D8-3C2A-3D939F67847F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22B3C74-E3D4-FA27-35A8-C67921C8F36D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32025A3E-AAB3-22B9-5DEF-8D1B47C1C365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A87125F4-E8C2-B3BA-5753-018BDD2A9C73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83BA91B-30C1-8C0E-57B6-01FBDE3B5398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33642CE6-BF98-2D1C-D7B9-B445C6DD28C3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564B0CD3-8AAA-910B-ED1E-39A0C58B42FE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FE45FDAC-5A76-B692-D6BF-1F5DC93FB9B2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AC92E783-AE26-F768-A98F-4F5DBCD6C351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8400459C-514B-B91C-97D5-AE17E50652ED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20BC7175-DD52-7090-A5F4-1165DF310CA5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652A6BA9-9F5D-BCB7-FD30-E328355980EB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7A635AFF-E1E0-117F-1D10-5FACBCE8798A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543C7E0F-1FC5-0A8D-B45A-FD39AC05BBB8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7B88D386-ABED-A139-A839-1939878AB5E5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84B7F773-566F-96BD-717A-BEECAFB6ACE1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25378102-216B-974F-65CE-0AD48AF72144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56ABDE77-D286-2C10-3C84-5A05AD76456A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A4522DDE-691E-34C7-1D7D-AA0A2EA2E0E3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7160B46A-E733-018A-3A59-4BE96502AE36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4FC9C128-DDF6-9288-7CC5-C9A5738B64A0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C6CFBDF9-512A-4CAF-8077-035EB1036A0C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A9B2241B-3DC4-87D6-62E7-3B365202FC02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3" name="TextBox 30">
            <a:extLst>
              <a:ext uri="{FF2B5EF4-FFF2-40B4-BE49-F238E27FC236}">
                <a16:creationId xmlns:a16="http://schemas.microsoft.com/office/drawing/2014/main" id="{C592C3F4-9B38-A77E-C6BA-2F68A4CED0BC}"/>
              </a:ext>
            </a:extLst>
          </p:cNvPr>
          <p:cNvSpPr txBox="1"/>
          <p:nvPr/>
        </p:nvSpPr>
        <p:spPr>
          <a:xfrm>
            <a:off x="1693076" y="421421"/>
            <a:ext cx="13061681" cy="1685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Powierzchnia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do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strat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ciepła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</a:p>
          <a:p>
            <a:pPr algn="l">
              <a:lnSpc>
                <a:spcPts val="6686"/>
              </a:lnSpc>
            </a:pP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PN-EN 12831</a:t>
            </a:r>
          </a:p>
        </p:txBody>
      </p:sp>
      <p:pic>
        <p:nvPicPr>
          <p:cNvPr id="30" name="Obraz 29">
            <a:extLst>
              <a:ext uri="{FF2B5EF4-FFF2-40B4-BE49-F238E27FC236}">
                <a16:creationId xmlns:a16="http://schemas.microsoft.com/office/drawing/2014/main" id="{58263456-29C0-F473-AD0E-4E55969D35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2861204"/>
            <a:ext cx="9586572" cy="559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7171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60784-4EA7-025D-9467-986BE4DC2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7FEB9BC-0363-69C2-599C-91BC424B00DA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08D4F3F-7893-C2A3-8AFC-D19242F76A71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81E2702-D25F-782B-E2CA-948FDE6CE879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B3FC885-1DB0-14DB-B373-A05D87D69ADA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B04AC7A9-39D7-D4D0-4906-B8FE40B81A40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D7FA570-FEE8-8FF6-2002-100F81CC2D50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048D46DD-2633-4E5E-09BF-67BE1CEC6EB6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63E5DC26-2435-6E9C-8110-5EEB8AA2C286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AFAF652-9F81-1354-8114-5E2F8053E63C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CCFFAC9D-B318-9865-8066-2BAB30D22F38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3948CAF2-EAF1-0E00-F501-06472EC91CC3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36A8ADCA-F1F2-E2D1-1E9A-483E644FB72E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0EED2BD6-C240-77B1-6245-73B7BB15F630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C9C52218-A4E4-68F0-5DD5-B80086D0CAC6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F203490A-2305-99C4-ACB9-C74C21707832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285C781A-2D50-0224-EF82-06A611CF2E09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25B96818-C21B-3BF4-A8AC-2892A647EBBB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BC8777CC-B44C-911C-6502-9CDEC03A2EBD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E81FCE4E-FD70-8AF6-499A-B4FB0736A042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51F89F65-81E1-87B6-51E3-DD811F3468C3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F63552D0-EC6E-D915-D6E9-ABAF20185F37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F7CBD855-C536-0727-DFAA-00F2E13F91B8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EAF83469-C162-42FB-48C8-BF52DD5B7085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650651B5-CA31-B438-E10B-8A3FA3277746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985B10F1-8B5B-506D-B20A-D4DCF7B28882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8AF40EA5-8417-3066-7329-C801964861BD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5AC51896-BA2C-FBE2-1C49-05460E18B83D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3" name="TextBox 30">
            <a:extLst>
              <a:ext uri="{FF2B5EF4-FFF2-40B4-BE49-F238E27FC236}">
                <a16:creationId xmlns:a16="http://schemas.microsoft.com/office/drawing/2014/main" id="{3E238EC0-3BC5-8D30-D9FE-AD8997806651}"/>
              </a:ext>
            </a:extLst>
          </p:cNvPr>
          <p:cNvSpPr txBox="1"/>
          <p:nvPr/>
        </p:nvSpPr>
        <p:spPr>
          <a:xfrm>
            <a:off x="1693076" y="421421"/>
            <a:ext cx="13061681" cy="826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Powierzchnia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netto</a:t>
            </a:r>
            <a:endParaRPr lang="en-US" sz="5571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pic>
        <p:nvPicPr>
          <p:cNvPr id="30" name="Obraz 29">
            <a:extLst>
              <a:ext uri="{FF2B5EF4-FFF2-40B4-BE49-F238E27FC236}">
                <a16:creationId xmlns:a16="http://schemas.microsoft.com/office/drawing/2014/main" id="{CC4D501F-340A-44B4-70BE-1BEDDC6AE4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6876" y="2019300"/>
            <a:ext cx="8399349" cy="619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1272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0502A-C49F-8A0E-32FE-F9184BE86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B04931C-F2BF-92EB-9963-AD66ED99E5DD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B2A2004-A163-ACDF-B536-182A3091229D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D1B35D9-B828-70F8-C2F7-A0538F9D20FD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C1DEA54-9B20-EC12-1006-9DEEBED9C72F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560CFABA-F30B-40FB-AEC0-525538FA0778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3B5BB73-49E2-2EE7-CD57-6D05C3747418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D66851D-6A2C-0255-CC41-7AAE2FFD4DB6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03D46B54-3ABE-C45C-DBF5-611D3FDCB142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EBD0033A-2265-B11A-4F0C-9DC3441044B0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8B708A70-0799-5644-E280-96CF6A2C055A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8A2FCBB1-9142-2AF1-360F-6C2C3EF8369A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43D45C5E-0693-B508-E5CD-3FF135BB813E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3A23DF81-6850-9CD2-DC6D-C7B921708E0E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69D58782-BB15-B3ED-3B77-E92D2644A5C4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E72928F3-2DBB-8491-8A95-FAA6D6FA7156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BFDD94D8-2864-20ED-411F-A5604F51F92C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8315D867-1049-8369-D76D-F62A86C0729C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431FF8F1-167F-ABBB-35E4-F8F010DC1280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7B74D9B8-1DEB-A980-3EE9-F439B10D2AB6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12408C7B-7A18-A139-460C-775E7B21990C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8404C7BF-3A30-34E7-F106-14952AE6F65A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6277EE90-B487-E8B7-11B0-284CBF704FF8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1ACAFB15-F11F-959C-9506-AC94AD15472F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9918DD1F-6158-8A3C-85B7-10E82FE43F6A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2CA078BF-2F5A-2D38-C4E3-8BFA2FD3617B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792AB5F1-7B46-C8CC-810B-CAB25AB17064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6D66BAC2-558F-26EB-BC85-05069003C9EE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3" name="TextBox 30">
            <a:extLst>
              <a:ext uri="{FF2B5EF4-FFF2-40B4-BE49-F238E27FC236}">
                <a16:creationId xmlns:a16="http://schemas.microsoft.com/office/drawing/2014/main" id="{4FAF5CE2-45D9-54C9-0851-FCB06FE98ACE}"/>
              </a:ext>
            </a:extLst>
          </p:cNvPr>
          <p:cNvSpPr txBox="1"/>
          <p:nvPr/>
        </p:nvSpPr>
        <p:spPr>
          <a:xfrm>
            <a:off x="1693076" y="421421"/>
            <a:ext cx="13061681" cy="1685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Powierzchnia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do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strat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ciepła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, a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powierzchnia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do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ocieplenia</a:t>
            </a:r>
            <a:endParaRPr lang="en-US" sz="5571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pic>
        <p:nvPicPr>
          <p:cNvPr id="28" name="Obraz 27">
            <a:extLst>
              <a:ext uri="{FF2B5EF4-FFF2-40B4-BE49-F238E27FC236}">
                <a16:creationId xmlns:a16="http://schemas.microsoft.com/office/drawing/2014/main" id="{59F4BA81-AE20-A4B3-F7CC-F4A07FDDF9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3076" y="2290054"/>
            <a:ext cx="7772400" cy="6903184"/>
          </a:xfrm>
          <a:prstGeom prst="rect">
            <a:avLst/>
          </a:prstGeom>
        </p:spPr>
      </p:pic>
      <p:sp>
        <p:nvSpPr>
          <p:cNvPr id="30" name="pole tekstowe 29">
            <a:extLst>
              <a:ext uri="{FF2B5EF4-FFF2-40B4-BE49-F238E27FC236}">
                <a16:creationId xmlns:a16="http://schemas.microsoft.com/office/drawing/2014/main" id="{81A517FE-FB2A-1FB2-0185-1BCBB24C1EB6}"/>
              </a:ext>
            </a:extLst>
          </p:cNvPr>
          <p:cNvSpPr txBox="1"/>
          <p:nvPr/>
        </p:nvSpPr>
        <p:spPr>
          <a:xfrm>
            <a:off x="9144000" y="5963205"/>
            <a:ext cx="764993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Dodatkowo</a:t>
            </a:r>
            <a:r>
              <a:rPr lang="en-US" sz="20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0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prace</a:t>
            </a:r>
            <a:r>
              <a:rPr lang="en-US" sz="20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0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towarzyszące</a:t>
            </a:r>
            <a:r>
              <a:rPr lang="en-US" sz="20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np.: </a:t>
            </a:r>
            <a:r>
              <a:rPr lang="en-US" sz="20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cokoły</a:t>
            </a:r>
            <a:r>
              <a:rPr lang="en-US" sz="20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sz="20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ściany</a:t>
            </a:r>
            <a:r>
              <a:rPr lang="en-US" sz="20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0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przyziemia</a:t>
            </a:r>
            <a:r>
              <a:rPr lang="en-US" sz="20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sz="20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balkony</a:t>
            </a:r>
            <a:r>
              <a:rPr lang="en-US" sz="20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</a:p>
          <a:p>
            <a:endParaRPr lang="en-US" sz="2000" dirty="0">
              <a:solidFill>
                <a:srgbClr val="1E1E1E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564213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85CEB-B704-E140-AD92-1A8301E35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487958F-9AB1-3353-F8F1-F882E8ACB614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3FC7769-ACEB-0B89-773A-E4D8BBE88DF3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F43D6B9-B1D2-4874-06E3-C29F88F01E46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CC00FC-3540-0B13-F866-116FE4050EE1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0C339D6C-B998-870D-25DD-F8FE2056DC7C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2B43804-2B8E-9798-7573-A06F26814F70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BA573950-E92D-1C62-593C-6A42082C4ECF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E8CD5D1E-3EDD-2DC0-3408-FDF03B648FF7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DB0FBA9A-E86B-5690-8F92-5B6AD1773755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90F089D7-F912-9C91-82D6-17B9FECC7A40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6CB40E04-C3B0-136F-8CE7-594098E39751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D44672B3-E391-187E-52FF-A0B10D5E4211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2FD541BC-5987-C0CD-6B80-8C0C1F519205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55E6B83C-399F-21A4-1463-5AF45DF8AA29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FB08882C-9D19-967D-2FFF-56E3A82874AB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356D393C-1D0B-4BED-A585-9746F347F091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EE1E6273-0C09-5560-753F-569AD85D5D3E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AE3CA6EF-8643-6515-9121-2F92EBEC4BC5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4CB7D587-B5EB-1885-3346-5FBB08DE8AD3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4F0C8CE1-E911-4DC6-761C-612BC1749A02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49A6AB4E-1A80-F1A6-04D0-B617855BAB89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E2CF2049-21B0-35AD-38E0-0FADDE7D0872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2E7E9E88-918E-B850-6F70-420B3ECDA2B1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D10A733A-AB36-D5CB-AE7C-F435F88F50C0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76C8D069-5B78-609B-119A-6B154979A6EE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756660B8-C861-175E-66E8-3CFB675B868D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0DCFAA28-B71F-3730-E8F1-A82778134D6A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FDA120FF-A01F-C05C-AF52-5BAE5981F319}"/>
              </a:ext>
            </a:extLst>
          </p:cNvPr>
          <p:cNvSpPr txBox="1"/>
          <p:nvPr/>
        </p:nvSpPr>
        <p:spPr>
          <a:xfrm>
            <a:off x="2010202" y="1554431"/>
            <a:ext cx="13229798" cy="826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Stolarka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-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nawiewniki</a:t>
            </a:r>
            <a:endParaRPr lang="en-US" sz="5571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pic>
        <p:nvPicPr>
          <p:cNvPr id="31" name="Obraz 30">
            <a:extLst>
              <a:ext uri="{FF2B5EF4-FFF2-40B4-BE49-F238E27FC236}">
                <a16:creationId xmlns:a16="http://schemas.microsoft.com/office/drawing/2014/main" id="{9D636546-B11C-F714-726E-1E9416F46C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387" y="3009900"/>
            <a:ext cx="5943600" cy="51181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3DBF818E-BA72-6A24-088B-9E1C0848E9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9998" y="2476254"/>
            <a:ext cx="5943600" cy="215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165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BB1B79-AE43-6C63-281B-4A9D6954D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149E07E-683E-AC82-EEC7-C16F5B5E6CD4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10CDBE8-A7A5-647E-A3C5-5CEABDADA6F5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C2117A2-4F1F-A0C4-A3CD-6555E0C7FA18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531B4BB-6121-B99B-6592-F1227575F34F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7E304251-72AB-96C6-9841-2FF387D578D9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6BFA8C5-F45C-157F-DEAB-5FEA372910D0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D2721E41-2A16-52DC-96F7-E88AB081EDA7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5FF276CA-742B-F5BB-9B36-7ED52D89A457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6ACE5F6B-CFFE-3E02-00B4-190A3C1C29DB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054C8F4E-1B4F-388B-4630-38AD6B7130F6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1012C345-BCCB-8861-F091-FCB0BAE8624D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C3655032-A38D-BB19-5725-1AF759D2AE98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3F6DC86D-88E1-DDC5-326C-B3CA9373A2FD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8C872BC8-0134-2FB7-27C5-810708F31B8F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3A60BCA2-103C-1C0F-A2D2-DD48E40E7323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86A2A8EE-9E2C-4CBB-0226-4D6D2A51FE37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00AC394A-FCD2-F7A7-CF0A-B983DD7AD034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9DF62691-E48F-E313-0B3A-809A0BCD7F19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ED32DB4-2F54-F3E6-ABF8-BF598433B6B7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7BA65A6E-805B-C501-4510-159FDEDD9174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2F06F786-C777-610E-DA42-D4D5687D0B78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533BB877-EC26-E29F-DB06-28206C9319EA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33DC4429-D2B7-B319-9602-7E5181467B2E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E3C728CD-05BB-B366-2FA2-80ED40CF0C08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2B7A690A-0A07-354F-FEA6-E591F17A6111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697F37D8-BB23-FCA5-49D0-D82FB4214B05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91014543-2371-397D-8ED7-B6D39E6EBBE3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0E2A5BD2-F583-AEC9-B804-06F8FE48F02E}"/>
              </a:ext>
            </a:extLst>
          </p:cNvPr>
          <p:cNvSpPr txBox="1"/>
          <p:nvPr/>
        </p:nvSpPr>
        <p:spPr>
          <a:xfrm>
            <a:off x="2010202" y="1554431"/>
            <a:ext cx="13229798" cy="826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Weryfikacja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własna</a:t>
            </a:r>
            <a:endParaRPr lang="en-US" sz="5571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6F2F4979-E218-3C12-CB55-AB341359DB1A}"/>
              </a:ext>
            </a:extLst>
          </p:cNvPr>
          <p:cNvSpPr txBox="1"/>
          <p:nvPr/>
        </p:nvSpPr>
        <p:spPr>
          <a:xfrm>
            <a:off x="1828800" y="3162823"/>
            <a:ext cx="11307534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jednoznaczna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lista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przegród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zakresów</a:t>
            </a:r>
            <a:endParaRPr lang="en-US" sz="3600" dirty="0"/>
          </a:p>
          <a:p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m²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każdej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pozycji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(do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ciepła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do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wyliczenia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nakładów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)</a:t>
            </a:r>
            <a:endParaRPr lang="en-US" sz="3600" dirty="0"/>
          </a:p>
          <a:p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grubość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oraz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λ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izolacji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nie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tylko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nazwa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materiału</a:t>
            </a:r>
            <a:endParaRPr lang="en-US" sz="3600" dirty="0"/>
          </a:p>
          <a:p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U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przed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po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modernizacji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oraz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wymaganie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WT</a:t>
            </a:r>
            <a:endParaRPr lang="en-US" sz="3600" dirty="0"/>
          </a:p>
          <a:p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parametry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stolarki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: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lokalizacja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(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jeśli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nie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pełna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stolarka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),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zaznaczenie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rysunku</a:t>
            </a:r>
            <a:endParaRPr lang="en-US" sz="3600" dirty="0"/>
          </a:p>
          <a:p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rysunki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/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szkice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dla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elementów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nieoczywistych</a:t>
            </a:r>
            <a:endParaRPr lang="en-US" sz="3600" dirty="0"/>
          </a:p>
          <a:p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opis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cokołu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balkonów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skosów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–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jeśli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dotyczy</a:t>
            </a:r>
            <a:endParaRPr lang="en-US" sz="3600" dirty="0"/>
          </a:p>
          <a:p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przedmiar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spójny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z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tabelami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opisem</a:t>
            </a:r>
            <a:endParaRPr lang="en-US" sz="3600" dirty="0">
              <a:solidFill>
                <a:srgbClr val="1E1E1E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spójność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AE </a:t>
            </a:r>
            <a:r>
              <a:rPr lang="en-US" sz="3600" dirty="0" err="1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</a:t>
            </a:r>
            <a:r>
              <a:rPr lang="en-US" sz="3600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DPAE</a:t>
            </a:r>
          </a:p>
          <a:p>
            <a:endParaRPr lang="en-US" sz="3600" dirty="0">
              <a:solidFill>
                <a:srgbClr val="1E1E1E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043186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45B3F2-BF3D-753D-EC6A-9F7C17F80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C6DACC6-923D-6EB7-B640-0C1E07CFA0F7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81AD120-49FB-8C57-7C86-A52B3D150D32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68E46B7-F97C-B6BF-3540-EF8BA8F480E9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9F5B574-195C-3DA5-4EDE-C9769189E8F2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68BEDFE2-84B4-90EF-D3CD-6E53783BF18E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61D5241-132F-A5FB-6F35-00718A20EAA9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2749971E-1E6C-0DBA-2008-E73190C169C4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2BB44965-8F8D-BFE8-B011-51E9E0E55F3D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AB0CE2B-3342-89FA-D67F-5445941994BA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B62E7DA6-E463-9555-1702-ED7105747B4A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AD1B4793-245B-F87C-D7D6-EDA02D010BC6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5B647A3F-1E48-E199-9331-C55C56919ECE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D62D98B4-C499-D62F-7C98-DC882301E837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F0045C3E-DB34-707E-FCD4-EFFF1C40710F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F8372C8A-38FF-486B-3E0D-3C75E1D29842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4DCA95FD-95A8-00BF-7B61-6CD3070FF957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04B3EDBA-CAC5-A210-CF46-AF36073E517C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4718ADCD-E2A6-6E0F-104A-99D4EA91E213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E716C20E-C815-F154-BF80-9AC8D9936C96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5197B69C-EFC4-762F-EF26-4977728E745C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6683A9D2-62D2-266C-F2EF-D56FD00B8D65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844DC146-F1ED-925A-9E2D-697C4139F0BC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8F460E0D-FB62-86B6-7844-C4A61BD28025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D9416D44-268E-47A2-2198-DA019A464D46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F712E1F6-E0B6-E114-98F8-F566BD5ABBEA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0D908A61-0325-4761-1A6B-67318F3D32BC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2CF27700-CF60-FC0A-6BF7-7383DB53FF5E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14BB6390-79B2-A35B-2B88-D1DD5763D8B8}"/>
              </a:ext>
            </a:extLst>
          </p:cNvPr>
          <p:cNvSpPr txBox="1"/>
          <p:nvPr/>
        </p:nvSpPr>
        <p:spPr>
          <a:xfrm>
            <a:off x="2010202" y="1554431"/>
            <a:ext cx="13229798" cy="1685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86"/>
              </a:lnSpc>
            </a:pP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Sygnały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do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kontroli</a:t>
            </a:r>
            <a:endParaRPr lang="en-US" sz="5571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  <a:p>
            <a:pPr algn="l">
              <a:lnSpc>
                <a:spcPts val="6686"/>
              </a:lnSpc>
            </a:pP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Poprawności</a:t>
            </a:r>
            <a:r>
              <a:rPr lang="en-US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audytu</a:t>
            </a:r>
            <a:endParaRPr lang="en-US" sz="5571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sp>
        <p:nvSpPr>
          <p:cNvPr id="28" name="Freeform 2">
            <a:extLst>
              <a:ext uri="{FF2B5EF4-FFF2-40B4-BE49-F238E27FC236}">
                <a16:creationId xmlns:a16="http://schemas.microsoft.com/office/drawing/2014/main" id="{5386FAE5-126B-1BE2-02A8-55160D373F9A}"/>
              </a:ext>
            </a:extLst>
          </p:cNvPr>
          <p:cNvSpPr/>
          <p:nvPr/>
        </p:nvSpPr>
        <p:spPr>
          <a:xfrm>
            <a:off x="10105477" y="15240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pic>
        <p:nvPicPr>
          <p:cNvPr id="31" name="Obraz 30">
            <a:extLst>
              <a:ext uri="{FF2B5EF4-FFF2-40B4-BE49-F238E27FC236}">
                <a16:creationId xmlns:a16="http://schemas.microsoft.com/office/drawing/2014/main" id="{CF37EE97-E07E-B6F3-E583-7CBCB6978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5323" y="1355699"/>
            <a:ext cx="1344815" cy="1452400"/>
          </a:xfrm>
          <a:prstGeom prst="rect">
            <a:avLst/>
          </a:prstGeom>
        </p:spPr>
      </p:pic>
      <p:sp>
        <p:nvSpPr>
          <p:cNvPr id="34" name="pole tekstowe 33">
            <a:extLst>
              <a:ext uri="{FF2B5EF4-FFF2-40B4-BE49-F238E27FC236}">
                <a16:creationId xmlns:a16="http://schemas.microsoft.com/office/drawing/2014/main" id="{AF8D1A3A-0E63-DC79-C879-1FE1EE1CCC8F}"/>
              </a:ext>
            </a:extLst>
          </p:cNvPr>
          <p:cNvSpPr txBox="1"/>
          <p:nvPr/>
        </p:nvSpPr>
        <p:spPr>
          <a:xfrm>
            <a:off x="1740241" y="3244586"/>
            <a:ext cx="1130753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l-PL" b="1" dirty="0"/>
              <a:t>1. Podejrzane wyniki zapotrzebowania na energię (EU)</a:t>
            </a:r>
            <a:endParaRPr lang="pl-PL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b="1" dirty="0"/>
              <a:t>EU &gt; 500-600 kWh/(m²·rok):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b="1" dirty="0"/>
              <a:t>EU &lt; 40-50 kWh/(m²·rok)</a:t>
            </a:r>
          </a:p>
          <a:p>
            <a:pPr lvl="0"/>
            <a:endParaRPr lang="pl-PL" b="1" dirty="0"/>
          </a:p>
          <a:p>
            <a:pPr lvl="0"/>
            <a:r>
              <a:rPr lang="pl-PL" b="1" dirty="0"/>
              <a:t>2. U = 0,25 dla dachu/strychu</a:t>
            </a:r>
            <a:endParaRPr lang="pl-PL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b="1" dirty="0"/>
              <a:t>Sprawdź klasyfikację przegrody i temperaturę przyjętą w audycie:</a:t>
            </a:r>
            <a:r>
              <a:rPr lang="pl-PL" dirty="0"/>
              <a:t> Strop pod nieogrzewanym poddaszem ma wymóg </a:t>
            </a:r>
            <a:r>
              <a:rPr lang="pl-PL" b="1" dirty="0"/>
              <a:t>U = 0,15</a:t>
            </a:r>
            <a:r>
              <a:rPr lang="pl-PL" dirty="0"/>
              <a:t>. Jeśli w audycie widnieje </a:t>
            </a:r>
            <a:r>
              <a:rPr lang="pl-PL" b="1" dirty="0"/>
              <a:t>0,25</a:t>
            </a:r>
            <a:r>
              <a:rPr lang="pl-PL" dirty="0"/>
              <a:t>, to znaczy, że omyłkowo strop mógł zostać zdefiniowany jako strop nad piwnicą.</a:t>
            </a:r>
          </a:p>
          <a:p>
            <a:pPr>
              <a:buNone/>
            </a:pPr>
            <a:endParaRPr lang="pl-PL" b="1" dirty="0"/>
          </a:p>
          <a:p>
            <a:pPr>
              <a:buNone/>
            </a:pPr>
            <a:r>
              <a:rPr lang="pl-PL" b="1" dirty="0"/>
              <a:t>3. Brak opisów</a:t>
            </a:r>
          </a:p>
          <a:p>
            <a:pPr>
              <a:buNone/>
            </a:pPr>
            <a:endParaRPr lang="pl-PL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b="1" dirty="0"/>
              <a:t>Brak opisów technicznych</a:t>
            </a:r>
            <a:endParaRPr lang="pl-PL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b="1" dirty="0"/>
              <a:t>Brak jakichkolwiek rysunków/szkiców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b="1" dirty="0"/>
              <a:t>Brak zdjęć stanu istniejącego</a:t>
            </a:r>
          </a:p>
          <a:p>
            <a:pPr lvl="0"/>
            <a:endParaRPr lang="pl-PL" b="1" dirty="0"/>
          </a:p>
          <a:p>
            <a:pPr lvl="0"/>
            <a:r>
              <a:rPr lang="pl-PL" b="1" dirty="0"/>
              <a:t>4. Redukcja Eu o 40%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b="1" dirty="0"/>
              <a:t>Tylko okna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b="1" dirty="0"/>
              <a:t>Tylko ściany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b="1"/>
              <a:t>Tylko strop</a:t>
            </a:r>
            <a:endParaRPr lang="pl-PL" b="1" dirty="0"/>
          </a:p>
          <a:p>
            <a:pPr lvl="0"/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33475037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451846-5DA5-4D10-9739-9A43E4C2E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4AEFC59-E412-7DD3-50CA-06A2B4B1D417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7F4CAB4-72E6-99A1-8020-23A29D52003D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CCE5B00-59C7-661C-D46F-020DD1BAF505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6C481C0-48B1-78F0-8056-7698565CF7D3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B5ECEB88-CB16-7710-65B6-C8F783C00635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BEDC928-3656-7EC7-B282-70FC28CC7E5B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4D8247F3-0483-A33B-2ACD-9C01E8408DCD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AEB18BAF-C48B-B82F-F18D-F1D1FB1B558C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3D719B27-D395-E96A-FD79-61ECD07F3A7D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63EA2F11-0141-94AA-C376-2A13A7136787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E1EB6CB5-A7A5-F312-1BF1-424CC40AA438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3F1DBBEE-4C10-D8AC-0CB7-E0B788AE1CF1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C3E6B2EF-8968-FC14-F9F3-696E19CB19AB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A204CEFB-3E10-C6EC-305E-627B2C538F80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07BA1820-BA0A-134E-0401-C78982CADCA1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DEEF2DCD-BB40-1D30-673D-5F3360306A8C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570C16C7-98A4-356C-4E00-9CDD60F4FBA0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CC12E875-192B-F831-D178-A55EF2ADFCEA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BF020072-B7B7-DE45-E4A0-D4FDE2916971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9BABBEF5-2EF7-D397-5CFE-34AA7D305E2C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9E032525-DC0E-E44C-7EFF-776BFAEAF175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7B2D2CD0-210A-76D8-D493-A38E1FEEC3D0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09E9E971-EA38-6F46-5911-B56BF4CBB99A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1CAFFAE7-9798-3E3B-3FBC-42D986CA10DF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88DC1C3F-5297-2E1A-104A-16B64FDBE5AC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5E40B28B-A03F-0062-8FA8-5F449DE1DDFC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4266A47F-2B98-95A1-899F-A8CB37249E43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5594CBFB-5469-9C15-F595-63E9A95F5D3B}"/>
              </a:ext>
            </a:extLst>
          </p:cNvPr>
          <p:cNvSpPr txBox="1"/>
          <p:nvPr/>
        </p:nvSpPr>
        <p:spPr>
          <a:xfrm>
            <a:off x="2010202" y="1554431"/>
            <a:ext cx="13229798" cy="800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686"/>
              </a:lnSpc>
            </a:pPr>
            <a:r>
              <a:rPr lang="pl-PL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Wartości orientacyjne redukcji Eu</a:t>
            </a:r>
            <a:endParaRPr lang="en-US" sz="5571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sp>
        <p:nvSpPr>
          <p:cNvPr id="28" name="Freeform 2">
            <a:extLst>
              <a:ext uri="{FF2B5EF4-FFF2-40B4-BE49-F238E27FC236}">
                <a16:creationId xmlns:a16="http://schemas.microsoft.com/office/drawing/2014/main" id="{6B64C942-5878-FC88-73AA-5B14414892B4}"/>
              </a:ext>
            </a:extLst>
          </p:cNvPr>
          <p:cNvSpPr/>
          <p:nvPr/>
        </p:nvSpPr>
        <p:spPr>
          <a:xfrm>
            <a:off x="10105477" y="15240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1AA45971-4CFB-FC63-0D5E-1C3E63AB9A85}"/>
              </a:ext>
            </a:extLst>
          </p:cNvPr>
          <p:cNvSpPr txBox="1"/>
          <p:nvPr/>
        </p:nvSpPr>
        <p:spPr>
          <a:xfrm>
            <a:off x="1762012" y="3441184"/>
            <a:ext cx="113075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pl-PL" b="1" dirty="0"/>
          </a:p>
          <a:p>
            <a:pPr lvl="0"/>
            <a:endParaRPr lang="pl-PL" b="1" dirty="0"/>
          </a:p>
          <a:p>
            <a:pPr lvl="0"/>
            <a:endParaRPr lang="pl-PL" b="1" dirty="0"/>
          </a:p>
        </p:txBody>
      </p:sp>
      <p:pic>
        <p:nvPicPr>
          <p:cNvPr id="33" name="Obraz 32">
            <a:extLst>
              <a:ext uri="{FF2B5EF4-FFF2-40B4-BE49-F238E27FC236}">
                <a16:creationId xmlns:a16="http://schemas.microsoft.com/office/drawing/2014/main" id="{C33DD4B0-3F2B-2720-EA27-A1B78A3987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4591" y="2516673"/>
            <a:ext cx="5160205" cy="4544061"/>
          </a:xfrm>
          <a:prstGeom prst="rect">
            <a:avLst/>
          </a:prstGeom>
        </p:spPr>
      </p:pic>
      <p:pic>
        <p:nvPicPr>
          <p:cNvPr id="36" name="Obraz 35">
            <a:extLst>
              <a:ext uri="{FF2B5EF4-FFF2-40B4-BE49-F238E27FC236}">
                <a16:creationId xmlns:a16="http://schemas.microsoft.com/office/drawing/2014/main" id="{5A641779-F997-38F1-6C5A-F3F8A7A89B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0626" y="7037844"/>
            <a:ext cx="12121920" cy="1594266"/>
          </a:xfrm>
          <a:prstGeom prst="rect">
            <a:avLst/>
          </a:prstGeom>
        </p:spPr>
      </p:pic>
      <p:sp>
        <p:nvSpPr>
          <p:cNvPr id="32" name="pole tekstowe 31">
            <a:extLst>
              <a:ext uri="{FF2B5EF4-FFF2-40B4-BE49-F238E27FC236}">
                <a16:creationId xmlns:a16="http://schemas.microsoft.com/office/drawing/2014/main" id="{6A3DE7BA-9E1C-9DC4-9647-0C980170468A}"/>
              </a:ext>
            </a:extLst>
          </p:cNvPr>
          <p:cNvSpPr txBox="1"/>
          <p:nvPr/>
        </p:nvSpPr>
        <p:spPr>
          <a:xfrm>
            <a:off x="2110626" y="8717933"/>
            <a:ext cx="112976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*WARTOŚCI ORIENTACYJNIE DO OCENY, KAŻDY BUDYNEK NALEŻY ROZPATRYWAĆ INDYWIDUALNIE</a:t>
            </a:r>
          </a:p>
        </p:txBody>
      </p:sp>
    </p:spTree>
    <p:extLst>
      <p:ext uri="{BB962C8B-B14F-4D97-AF65-F5344CB8AC3E}">
        <p14:creationId xmlns:p14="http://schemas.microsoft.com/office/powerpoint/2010/main" val="21935540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C09775-3B77-813C-F508-66FC8C7AF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A438674-C3BD-43A6-4931-B874C3662F3D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E174D3E-EA07-CD36-14EE-A1EF95242E85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69FF629-537E-0D35-22BC-4199F9E405C5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A6BCF5C-C551-D4CA-A811-4D9DFDB63CE5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8FCB7C21-5A79-48FE-B05D-59C126A21B23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AB198BA-2D52-E1AF-290E-756DF0DEB83B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5CFF6C32-EBC6-5285-0262-B3DDFB39B5BB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DF2F2CD2-2ABD-6FF8-ED16-D156703AD8DB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CDACCF30-12C2-BC25-31EF-FCFC32E072D1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087DFB6B-1D6C-91D1-F8D5-C6792714A25E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4CD0854C-CC37-7CE9-E4E8-BCB75CB0A5F7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229E6155-2496-10FB-5B11-05A17DADAC4A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A448E66F-34EB-99DA-8B47-96E8C6D8F84F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12E4F5AC-38C6-2673-4478-CDBC06F40F3B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D57FAC3A-DB29-D36F-376E-3F4491FCFD68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70B8AA7E-2F17-2875-3E12-BFDEE789EC65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1D4A9F5A-D5C3-AB24-0746-F793ADCA7DFD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C61937C4-4F44-E797-131A-304FA950FE5D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B2F38B6-F55D-7E2F-9501-883EE8AC4542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80BAF213-DFBF-4B57-0702-13F2F2D34AEA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8E249BB9-CD25-9C04-7C76-EE47674CB6EF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8DB55B1C-B060-3DE4-DA2B-0DD443ECCEB8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55E061F0-06F4-4FB4-4CA1-06642BF3BA30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C16FA3ED-FC60-D297-3F0C-018B27E5830D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2E167F95-2CFA-87B6-CABB-88D51C1ADABF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78098F37-4C47-D80A-21EA-17192800D352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0DB803C3-7F6D-4DDC-19B5-7FFAE260DD4C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71ED91B8-80A4-150E-68A6-643953E0356C}"/>
              </a:ext>
            </a:extLst>
          </p:cNvPr>
          <p:cNvSpPr txBox="1"/>
          <p:nvPr/>
        </p:nvSpPr>
        <p:spPr>
          <a:xfrm>
            <a:off x="2010202" y="1554431"/>
            <a:ext cx="13229798" cy="1659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686"/>
              </a:lnSpc>
            </a:pPr>
            <a:r>
              <a:rPr lang="pl-PL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Przykład – </a:t>
            </a:r>
            <a:r>
              <a:rPr lang="pl-PL" sz="5571" b="1" spc="55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obl</a:t>
            </a:r>
            <a:r>
              <a:rPr lang="pl-PL" sz="5571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. Współczynnika strat ciepła</a:t>
            </a:r>
            <a:endParaRPr lang="en-US" sz="5571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sp>
        <p:nvSpPr>
          <p:cNvPr id="28" name="Freeform 2">
            <a:extLst>
              <a:ext uri="{FF2B5EF4-FFF2-40B4-BE49-F238E27FC236}">
                <a16:creationId xmlns:a16="http://schemas.microsoft.com/office/drawing/2014/main" id="{A3E0363F-86CF-D13E-AA3B-0AF6B889942B}"/>
              </a:ext>
            </a:extLst>
          </p:cNvPr>
          <p:cNvSpPr/>
          <p:nvPr/>
        </p:nvSpPr>
        <p:spPr>
          <a:xfrm>
            <a:off x="10712627" y="826770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r>
              <a:rPr lang="pl-PL" b="1" dirty="0">
                <a:solidFill>
                  <a:srgbClr val="1E1E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42,6 % redukcji współczynnika strat H</a:t>
            </a:r>
            <a:endParaRPr lang="pl-PL" b="1" dirty="0"/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ECC40B10-5A0A-BD1E-C358-9F928F68A451}"/>
              </a:ext>
            </a:extLst>
          </p:cNvPr>
          <p:cNvSpPr txBox="1"/>
          <p:nvPr/>
        </p:nvSpPr>
        <p:spPr>
          <a:xfrm>
            <a:off x="1762012" y="3441184"/>
            <a:ext cx="113075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pl-PL" b="1" dirty="0"/>
          </a:p>
          <a:p>
            <a:pPr lvl="0"/>
            <a:endParaRPr lang="pl-PL" b="1" dirty="0"/>
          </a:p>
          <a:p>
            <a:pPr lvl="0"/>
            <a:endParaRPr lang="pl-PL" b="1" dirty="0"/>
          </a:p>
        </p:txBody>
      </p:sp>
      <p:graphicFrame>
        <p:nvGraphicFramePr>
          <p:cNvPr id="31" name="Tabela 30">
            <a:extLst>
              <a:ext uri="{FF2B5EF4-FFF2-40B4-BE49-F238E27FC236}">
                <a16:creationId xmlns:a16="http://schemas.microsoft.com/office/drawing/2014/main" id="{5C4132D9-DFDF-92AD-D3D7-5A914B3EC8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685196"/>
              </p:ext>
            </p:extLst>
          </p:nvPr>
        </p:nvGraphicFramePr>
        <p:xfrm>
          <a:off x="1782065" y="3316786"/>
          <a:ext cx="8733535" cy="283464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746707">
                  <a:extLst>
                    <a:ext uri="{9D8B030D-6E8A-4147-A177-3AD203B41FA5}">
                      <a16:colId xmlns:a16="http://schemas.microsoft.com/office/drawing/2014/main" val="333549017"/>
                    </a:ext>
                  </a:extLst>
                </a:gridCol>
                <a:gridCol w="1746707">
                  <a:extLst>
                    <a:ext uri="{9D8B030D-6E8A-4147-A177-3AD203B41FA5}">
                      <a16:colId xmlns:a16="http://schemas.microsoft.com/office/drawing/2014/main" val="1889460302"/>
                    </a:ext>
                  </a:extLst>
                </a:gridCol>
                <a:gridCol w="1746707">
                  <a:extLst>
                    <a:ext uri="{9D8B030D-6E8A-4147-A177-3AD203B41FA5}">
                      <a16:colId xmlns:a16="http://schemas.microsoft.com/office/drawing/2014/main" val="4109911378"/>
                    </a:ext>
                  </a:extLst>
                </a:gridCol>
                <a:gridCol w="1746707">
                  <a:extLst>
                    <a:ext uri="{9D8B030D-6E8A-4147-A177-3AD203B41FA5}">
                      <a16:colId xmlns:a16="http://schemas.microsoft.com/office/drawing/2014/main" val="4007475842"/>
                    </a:ext>
                  </a:extLst>
                </a:gridCol>
                <a:gridCol w="1746707">
                  <a:extLst>
                    <a:ext uri="{9D8B030D-6E8A-4147-A177-3AD203B41FA5}">
                      <a16:colId xmlns:a16="http://schemas.microsoft.com/office/drawing/2014/main" val="986314958"/>
                    </a:ext>
                  </a:extLst>
                </a:gridCol>
              </a:tblGrid>
              <a:tr h="34881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Element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A [m²]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U [W/m²K]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dirty="0"/>
                        <a:t>H [W/K]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Udział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2455183"/>
                  </a:ext>
                </a:extLst>
              </a:tr>
              <a:tr h="34881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b="1" dirty="0"/>
                        <a:t>Ściany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b="1"/>
                        <a:t>180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b="1"/>
                        <a:t>1,00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b="1"/>
                        <a:t>180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b="1" dirty="0"/>
                        <a:t>41%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4418603"/>
                  </a:ext>
                </a:extLst>
              </a:tr>
              <a:tr h="34881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Dach/strop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0,80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dirty="0"/>
                        <a:t>18%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6145820"/>
                  </a:ext>
                </a:extLst>
              </a:tr>
              <a:tr h="34881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b="1" dirty="0"/>
                        <a:t>Okna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b="1" dirty="0"/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b="1" dirty="0"/>
                        <a:t>2,60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b="1" dirty="0"/>
                        <a:t>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b="1" dirty="0"/>
                        <a:t>15%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245956"/>
                  </a:ext>
                </a:extLst>
              </a:tr>
              <a:tr h="34881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Podłoga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dirty="0"/>
                        <a:t>0,50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dirty="0"/>
                        <a:t>11%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9054206"/>
                  </a:ext>
                </a:extLst>
              </a:tr>
              <a:tr h="61042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Wentylacja + infiltracja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dirty="0"/>
                        <a:t>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14%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0652140"/>
                  </a:ext>
                </a:extLst>
              </a:tr>
              <a:tr h="34881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RAZEM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pl-PL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pl-PL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438 W/K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dirty="0"/>
                        <a:t>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1186832"/>
                  </a:ext>
                </a:extLst>
              </a:tr>
            </a:tbl>
          </a:graphicData>
        </a:graphic>
      </p:graphicFrame>
      <p:graphicFrame>
        <p:nvGraphicFramePr>
          <p:cNvPr id="32" name="Tabela 31">
            <a:extLst>
              <a:ext uri="{FF2B5EF4-FFF2-40B4-BE49-F238E27FC236}">
                <a16:creationId xmlns:a16="http://schemas.microsoft.com/office/drawing/2014/main" id="{02229393-FEB1-30B2-08FB-91634704CA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4093907"/>
              </p:ext>
            </p:extLst>
          </p:nvPr>
        </p:nvGraphicFramePr>
        <p:xfrm>
          <a:off x="1814149" y="6344168"/>
          <a:ext cx="8733535" cy="2914132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746707">
                  <a:extLst>
                    <a:ext uri="{9D8B030D-6E8A-4147-A177-3AD203B41FA5}">
                      <a16:colId xmlns:a16="http://schemas.microsoft.com/office/drawing/2014/main" val="4137833340"/>
                    </a:ext>
                  </a:extLst>
                </a:gridCol>
                <a:gridCol w="1746707">
                  <a:extLst>
                    <a:ext uri="{9D8B030D-6E8A-4147-A177-3AD203B41FA5}">
                      <a16:colId xmlns:a16="http://schemas.microsoft.com/office/drawing/2014/main" val="1405940492"/>
                    </a:ext>
                  </a:extLst>
                </a:gridCol>
                <a:gridCol w="1746707">
                  <a:extLst>
                    <a:ext uri="{9D8B030D-6E8A-4147-A177-3AD203B41FA5}">
                      <a16:colId xmlns:a16="http://schemas.microsoft.com/office/drawing/2014/main" val="2063989512"/>
                    </a:ext>
                  </a:extLst>
                </a:gridCol>
                <a:gridCol w="1746707">
                  <a:extLst>
                    <a:ext uri="{9D8B030D-6E8A-4147-A177-3AD203B41FA5}">
                      <a16:colId xmlns:a16="http://schemas.microsoft.com/office/drawing/2014/main" val="1242497272"/>
                    </a:ext>
                  </a:extLst>
                </a:gridCol>
                <a:gridCol w="1746707">
                  <a:extLst>
                    <a:ext uri="{9D8B030D-6E8A-4147-A177-3AD203B41FA5}">
                      <a16:colId xmlns:a16="http://schemas.microsoft.com/office/drawing/2014/main" val="3894488707"/>
                    </a:ext>
                  </a:extLst>
                </a:gridCol>
              </a:tblGrid>
              <a:tr h="37601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Element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A [m²]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U [W/m²K]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H [W/K]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Udział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2653482"/>
                  </a:ext>
                </a:extLst>
              </a:tr>
              <a:tr h="37601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b="1" dirty="0"/>
                        <a:t>Ściany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b="1"/>
                        <a:t>180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b="1"/>
                        <a:t>0,20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b="1"/>
                        <a:t>36,0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b="1" dirty="0"/>
                        <a:t>14,3%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4056502"/>
                  </a:ext>
                </a:extLst>
              </a:tr>
              <a:tr h="37601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Dach/strop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0,80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80,0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31,8%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4688601"/>
                  </a:ext>
                </a:extLst>
              </a:tr>
              <a:tr h="37601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b="1" dirty="0"/>
                        <a:t>Okna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b="1" dirty="0"/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b="1" dirty="0"/>
                        <a:t>0,90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b="1" dirty="0"/>
                        <a:t>22,5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b="1" dirty="0"/>
                        <a:t>8,9%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6109845"/>
                  </a:ext>
                </a:extLst>
              </a:tr>
              <a:tr h="37601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Podłoga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0,50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50,0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19,9%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767018"/>
                  </a:ext>
                </a:extLst>
              </a:tr>
              <a:tr h="6580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Wentylacja + infiltracja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63,0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25,1%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2506831"/>
                  </a:ext>
                </a:extLst>
              </a:tr>
              <a:tr h="37601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/>
                        <a:t>RAZEM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pl-PL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pl-PL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/>
                        <a:t>251,5 W/K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pl-PL" dirty="0"/>
                        <a:t>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4652549"/>
                  </a:ext>
                </a:extLst>
              </a:tr>
            </a:tbl>
          </a:graphicData>
        </a:graphic>
      </p:graphicFrame>
      <p:sp>
        <p:nvSpPr>
          <p:cNvPr id="37" name="Freeform 2">
            <a:extLst>
              <a:ext uri="{FF2B5EF4-FFF2-40B4-BE49-F238E27FC236}">
                <a16:creationId xmlns:a16="http://schemas.microsoft.com/office/drawing/2014/main" id="{6A8521A3-52B1-9DDD-E56A-DE71568CC9B3}"/>
              </a:ext>
            </a:extLst>
          </p:cNvPr>
          <p:cNvSpPr/>
          <p:nvPr/>
        </p:nvSpPr>
        <p:spPr>
          <a:xfrm>
            <a:off x="10765265" y="8746606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UPROSZCZONA OCENA</a:t>
            </a:r>
          </a:p>
          <a:p>
            <a:r>
              <a:rPr lang="pl-PL" sz="1600" dirty="0"/>
              <a:t>NA EU WPŁYWAJĄ RÓWNIEŻ ZYSKI CIEPŁA, WENTYLACJA I WARUNKI KLIMATYCZNE</a:t>
            </a:r>
          </a:p>
        </p:txBody>
      </p:sp>
    </p:spTree>
    <p:extLst>
      <p:ext uri="{BB962C8B-B14F-4D97-AF65-F5344CB8AC3E}">
        <p14:creationId xmlns:p14="http://schemas.microsoft.com/office/powerpoint/2010/main" val="39972309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3A776-91FF-074C-3365-1FF3CDDB3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10C5A17-9437-40C5-33AA-B1DE6769C209}"/>
              </a:ext>
            </a:extLst>
          </p:cNvPr>
          <p:cNvSpPr/>
          <p:nvPr/>
        </p:nvSpPr>
        <p:spPr>
          <a:xfrm>
            <a:off x="9953077" y="0"/>
            <a:ext cx="7941289" cy="12030692"/>
          </a:xfrm>
          <a:custGeom>
            <a:avLst/>
            <a:gdLst/>
            <a:ahLst/>
            <a:cxnLst/>
            <a:rect l="l" t="t" r="r" b="b"/>
            <a:pathLst>
              <a:path w="7941289" h="12030692">
                <a:moveTo>
                  <a:pt x="0" y="0"/>
                </a:moveTo>
                <a:lnTo>
                  <a:pt x="7941289" y="0"/>
                </a:lnTo>
                <a:lnTo>
                  <a:pt x="7941289" y="12030692"/>
                </a:lnTo>
                <a:lnTo>
                  <a:pt x="0" y="12030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 r="-114385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8BBF31D-03EB-590B-995D-3C344E59E162}"/>
              </a:ext>
            </a:extLst>
          </p:cNvPr>
          <p:cNvGrpSpPr/>
          <p:nvPr/>
        </p:nvGrpSpPr>
        <p:grpSpPr>
          <a:xfrm>
            <a:off x="14823126" y="-1610783"/>
            <a:ext cx="4533191" cy="3890423"/>
            <a:chOff x="0" y="0"/>
            <a:chExt cx="1193927" cy="102463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FE4F4D3-B3E9-C3E4-248E-624C614C83AE}"/>
                </a:ext>
              </a:extLst>
            </p:cNvPr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B9D0D04-D41C-E068-2C40-726A67C3E4B7}"/>
                </a:ext>
              </a:extLst>
            </p:cNvPr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5254A6A0-8653-081A-A45A-1B5402A8563A}"/>
              </a:ext>
            </a:extLst>
          </p:cNvPr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A39C0A6-547C-8778-E691-D369B5534412}"/>
                </a:ext>
              </a:extLst>
            </p:cNvPr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D552E7B9-7798-82F4-ABC7-1B9633274927}"/>
                </a:ext>
              </a:extLst>
            </p:cNvPr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87D07991-AF4F-5A6C-D50F-F6438A778AA0}"/>
              </a:ext>
            </a:extLst>
          </p:cNvPr>
          <p:cNvGrpSpPr/>
          <p:nvPr/>
        </p:nvGrpSpPr>
        <p:grpSpPr>
          <a:xfrm>
            <a:off x="10088333" y="9353550"/>
            <a:ext cx="12451912" cy="47625"/>
            <a:chOff x="0" y="0"/>
            <a:chExt cx="3279516" cy="12543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E90C9A50-367A-DD97-9711-6748AFF175F7}"/>
                </a:ext>
              </a:extLst>
            </p:cNvPr>
            <p:cNvSpPr/>
            <p:nvPr/>
          </p:nvSpPr>
          <p:spPr>
            <a:xfrm>
              <a:off x="0" y="0"/>
              <a:ext cx="3279516" cy="12543"/>
            </a:xfrm>
            <a:custGeom>
              <a:avLst/>
              <a:gdLst/>
              <a:ahLst/>
              <a:cxnLst/>
              <a:rect l="l" t="t" r="r" b="b"/>
              <a:pathLst>
                <a:path w="3279516" h="12543">
                  <a:moveTo>
                    <a:pt x="6272" y="0"/>
                  </a:moveTo>
                  <a:lnTo>
                    <a:pt x="3273244" y="0"/>
                  </a:lnTo>
                  <a:cubicBezTo>
                    <a:pt x="3274907" y="0"/>
                    <a:pt x="3276503" y="661"/>
                    <a:pt x="3277679" y="1837"/>
                  </a:cubicBezTo>
                  <a:cubicBezTo>
                    <a:pt x="3278855" y="3013"/>
                    <a:pt x="3279516" y="4608"/>
                    <a:pt x="3279516" y="6272"/>
                  </a:cubicBezTo>
                  <a:lnTo>
                    <a:pt x="3279516" y="6272"/>
                  </a:lnTo>
                  <a:cubicBezTo>
                    <a:pt x="3279516" y="7935"/>
                    <a:pt x="3278855" y="9530"/>
                    <a:pt x="3277679" y="10706"/>
                  </a:cubicBezTo>
                  <a:cubicBezTo>
                    <a:pt x="3276503" y="11882"/>
                    <a:pt x="3274907" y="12543"/>
                    <a:pt x="3273244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F8EE7416-EC0B-159D-76DD-AFB77648ECF8}"/>
                </a:ext>
              </a:extLst>
            </p:cNvPr>
            <p:cNvSpPr txBox="1"/>
            <p:nvPr/>
          </p:nvSpPr>
          <p:spPr>
            <a:xfrm>
              <a:off x="0" y="-38100"/>
              <a:ext cx="3279516" cy="506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088EC181-10B1-B5BE-F498-244648C0C1CB}"/>
              </a:ext>
            </a:extLst>
          </p:cNvPr>
          <p:cNvSpPr/>
          <p:nvPr/>
        </p:nvSpPr>
        <p:spPr>
          <a:xfrm>
            <a:off x="14982105" y="0"/>
            <a:ext cx="3139608" cy="2218607"/>
          </a:xfrm>
          <a:custGeom>
            <a:avLst/>
            <a:gdLst/>
            <a:ahLst/>
            <a:cxnLst/>
            <a:rect l="l" t="t" r="r" b="b"/>
            <a:pathLst>
              <a:path w="3139608" h="2218607">
                <a:moveTo>
                  <a:pt x="0" y="0"/>
                </a:moveTo>
                <a:lnTo>
                  <a:pt x="3139607" y="0"/>
                </a:lnTo>
                <a:lnTo>
                  <a:pt x="3139607" y="2218607"/>
                </a:lnTo>
                <a:lnTo>
                  <a:pt x="0" y="221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0B399DA1-B021-C916-F9D5-2D871830A7FD}"/>
              </a:ext>
            </a:extLst>
          </p:cNvPr>
          <p:cNvGrpSpPr/>
          <p:nvPr/>
        </p:nvGrpSpPr>
        <p:grpSpPr>
          <a:xfrm>
            <a:off x="3847767" y="9981438"/>
            <a:ext cx="2834707" cy="1502930"/>
            <a:chOff x="0" y="0"/>
            <a:chExt cx="746589" cy="39583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3FDF31E7-4461-9861-8E0F-8F030D2729AC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1C43A3F8-BFB4-A20F-60D8-1B1E792DAFAD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:a16="http://schemas.microsoft.com/office/drawing/2014/main" id="{397BE28F-738E-231E-7FA2-98487A59AE08}"/>
              </a:ext>
            </a:extLst>
          </p:cNvPr>
          <p:cNvGrpSpPr/>
          <p:nvPr/>
        </p:nvGrpSpPr>
        <p:grpSpPr>
          <a:xfrm>
            <a:off x="6787249" y="9981438"/>
            <a:ext cx="2834707" cy="1502930"/>
            <a:chOff x="0" y="0"/>
            <a:chExt cx="746589" cy="395834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62F6C711-3631-27BA-C1AF-B93BA4265354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FFD87F08-7AA8-8123-87C3-3DC4C874EFF9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155C2402-C9D6-98DD-F28D-5C1AA835FD30}"/>
              </a:ext>
            </a:extLst>
          </p:cNvPr>
          <p:cNvGrpSpPr/>
          <p:nvPr/>
        </p:nvGrpSpPr>
        <p:grpSpPr>
          <a:xfrm>
            <a:off x="9726730" y="9981438"/>
            <a:ext cx="2834707" cy="1502930"/>
            <a:chOff x="0" y="0"/>
            <a:chExt cx="746589" cy="395834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BD638BB-E70C-6D26-D8E7-C37BFB926DDE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5FC477B1-742A-8426-8C35-F30F992FE75E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469565C6-5C7E-3BBB-94E9-20907A35A512}"/>
              </a:ext>
            </a:extLst>
          </p:cNvPr>
          <p:cNvGrpSpPr/>
          <p:nvPr/>
        </p:nvGrpSpPr>
        <p:grpSpPr>
          <a:xfrm>
            <a:off x="12666212" y="9981438"/>
            <a:ext cx="2834707" cy="1502930"/>
            <a:chOff x="0" y="0"/>
            <a:chExt cx="746589" cy="395834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2E03D9C9-4D4E-5785-7D14-C306D11B888A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7A65CAB1-A49E-8BA6-4563-0FA61086D47F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A265B492-8CE2-2F7E-C0C9-B71D89066736}"/>
              </a:ext>
            </a:extLst>
          </p:cNvPr>
          <p:cNvGrpSpPr/>
          <p:nvPr/>
        </p:nvGrpSpPr>
        <p:grpSpPr>
          <a:xfrm>
            <a:off x="15605693" y="9981438"/>
            <a:ext cx="2834707" cy="1502930"/>
            <a:chOff x="0" y="0"/>
            <a:chExt cx="746589" cy="395834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89ACAF07-B734-DF0A-79AE-23F5292E89F1}"/>
                </a:ext>
              </a:extLst>
            </p:cNvPr>
            <p:cNvSpPr/>
            <p:nvPr/>
          </p:nvSpPr>
          <p:spPr>
            <a:xfrm>
              <a:off x="0" y="0"/>
              <a:ext cx="746589" cy="395834"/>
            </a:xfrm>
            <a:custGeom>
              <a:avLst/>
              <a:gdLst/>
              <a:ahLst/>
              <a:cxnLst/>
              <a:rect l="l" t="t" r="r" b="b"/>
              <a:pathLst>
                <a:path w="746589" h="395834">
                  <a:moveTo>
                    <a:pt x="54622" y="0"/>
                  </a:moveTo>
                  <a:lnTo>
                    <a:pt x="691967" y="0"/>
                  </a:lnTo>
                  <a:cubicBezTo>
                    <a:pt x="706454" y="0"/>
                    <a:pt x="720347" y="5755"/>
                    <a:pt x="730591" y="15999"/>
                  </a:cubicBezTo>
                  <a:cubicBezTo>
                    <a:pt x="740835" y="26242"/>
                    <a:pt x="746589" y="40136"/>
                    <a:pt x="746589" y="54622"/>
                  </a:cubicBezTo>
                  <a:lnTo>
                    <a:pt x="746589" y="341211"/>
                  </a:lnTo>
                  <a:cubicBezTo>
                    <a:pt x="746589" y="355698"/>
                    <a:pt x="740835" y="369591"/>
                    <a:pt x="730591" y="379835"/>
                  </a:cubicBezTo>
                  <a:cubicBezTo>
                    <a:pt x="720347" y="390079"/>
                    <a:pt x="706454" y="395834"/>
                    <a:pt x="691967" y="395834"/>
                  </a:cubicBezTo>
                  <a:lnTo>
                    <a:pt x="54622" y="395834"/>
                  </a:lnTo>
                  <a:cubicBezTo>
                    <a:pt x="40136" y="395834"/>
                    <a:pt x="26242" y="390079"/>
                    <a:pt x="15999" y="379835"/>
                  </a:cubicBezTo>
                  <a:cubicBezTo>
                    <a:pt x="5755" y="369591"/>
                    <a:pt x="0" y="355698"/>
                    <a:pt x="0" y="341211"/>
                  </a:cubicBezTo>
                  <a:lnTo>
                    <a:pt x="0" y="54622"/>
                  </a:lnTo>
                  <a:cubicBezTo>
                    <a:pt x="0" y="40136"/>
                    <a:pt x="5755" y="26242"/>
                    <a:pt x="15999" y="15999"/>
                  </a:cubicBezTo>
                  <a:cubicBezTo>
                    <a:pt x="26242" y="5755"/>
                    <a:pt x="40136" y="0"/>
                    <a:pt x="54622" y="0"/>
                  </a:cubicBezTo>
                  <a:close/>
                </a:path>
              </a:pathLst>
            </a:custGeom>
            <a:solidFill>
              <a:srgbClr val="88B9C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BF4C477D-6677-A6E7-4C8F-BBD796CC69F6}"/>
                </a:ext>
              </a:extLst>
            </p:cNvPr>
            <p:cNvSpPr txBox="1"/>
            <p:nvPr/>
          </p:nvSpPr>
          <p:spPr>
            <a:xfrm>
              <a:off x="0" y="-38100"/>
              <a:ext cx="746589" cy="4339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TextBox 29">
            <a:extLst>
              <a:ext uri="{FF2B5EF4-FFF2-40B4-BE49-F238E27FC236}">
                <a16:creationId xmlns:a16="http://schemas.microsoft.com/office/drawing/2014/main" id="{0E8E4A7E-2EF5-BF8A-B054-A65580F052F4}"/>
              </a:ext>
            </a:extLst>
          </p:cNvPr>
          <p:cNvSpPr txBox="1"/>
          <p:nvPr/>
        </p:nvSpPr>
        <p:spPr>
          <a:xfrm>
            <a:off x="8746042" y="9496425"/>
            <a:ext cx="9176899" cy="325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9"/>
              </a:lnSpc>
            </a:pPr>
            <a:r>
              <a:rPr lang="en-US" sz="1737" b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Wojewódzki Fundusz Ochrony Środowiska i Gospodarki Wodnej w Krakowie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C6261443-5C5B-1FB8-66F6-4E6B9E3BFCB0}"/>
              </a:ext>
            </a:extLst>
          </p:cNvPr>
          <p:cNvSpPr txBox="1"/>
          <p:nvPr/>
        </p:nvSpPr>
        <p:spPr>
          <a:xfrm>
            <a:off x="2010202" y="1554431"/>
            <a:ext cx="13229798" cy="7752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686"/>
              </a:lnSpc>
            </a:pPr>
            <a:r>
              <a:rPr lang="pl-PL" sz="4000" b="1" spc="55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Procedura audytu - ”Czyste Powietrze”</a:t>
            </a:r>
            <a:endParaRPr lang="en-US" sz="4000" b="1" spc="55" dirty="0">
              <a:solidFill>
                <a:srgbClr val="000000"/>
              </a:solidFill>
              <a:latin typeface="Futura Ultra-Bold"/>
              <a:ea typeface="Futura Ultra-Bold"/>
              <a:cs typeface="Futura Ultra-Bold"/>
              <a:sym typeface="Futura Ultra-Bold"/>
            </a:endParaRP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6FA408A9-82B9-4EBA-B2FF-DB8EC63D4E89}"/>
              </a:ext>
            </a:extLst>
          </p:cNvPr>
          <p:cNvSpPr txBox="1"/>
          <p:nvPr/>
        </p:nvSpPr>
        <p:spPr>
          <a:xfrm>
            <a:off x="1762012" y="3441184"/>
            <a:ext cx="113075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pl-PL" b="1" dirty="0"/>
          </a:p>
          <a:p>
            <a:pPr lvl="0"/>
            <a:endParaRPr lang="pl-PL" b="1" dirty="0"/>
          </a:p>
          <a:p>
            <a:pPr lvl="0"/>
            <a:endParaRPr lang="pl-PL" b="1" dirty="0"/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48B7F879-3DD0-C00C-3D39-0E9A7C12120A}"/>
              </a:ext>
            </a:extLst>
          </p:cNvPr>
          <p:cNvSpPr txBox="1"/>
          <p:nvPr/>
        </p:nvSpPr>
        <p:spPr>
          <a:xfrm>
            <a:off x="2498860" y="3855085"/>
            <a:ext cx="1130166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l-PL" b="1" dirty="0"/>
              <a:t>Telefon od klienta</a:t>
            </a:r>
            <a:br>
              <a:rPr lang="pl-PL" dirty="0"/>
            </a:br>
            <a:r>
              <a:rPr lang="pl-PL" dirty="0"/>
              <a:t>→ czy budynek i beneficjent kwalifikują się?</a:t>
            </a:r>
          </a:p>
          <a:p>
            <a:pPr>
              <a:buNone/>
            </a:pPr>
            <a:r>
              <a:rPr lang="pl-PL" b="1" dirty="0"/>
              <a:t>Wizja</a:t>
            </a:r>
            <a:br>
              <a:rPr lang="pl-PL" dirty="0"/>
            </a:br>
            <a:r>
              <a:rPr lang="pl-PL" dirty="0"/>
              <a:t>→ geometria + przegrody + instalacje + dokumentacja</a:t>
            </a:r>
          </a:p>
          <a:p>
            <a:pPr>
              <a:buNone/>
            </a:pPr>
            <a:r>
              <a:rPr lang="pl-PL" b="1" dirty="0"/>
              <a:t>Model</a:t>
            </a:r>
            <a:br>
              <a:rPr lang="pl-PL" dirty="0"/>
            </a:br>
            <a:r>
              <a:rPr lang="pl-PL" dirty="0"/>
              <a:t>→ EU / EK / EP</a:t>
            </a:r>
          </a:p>
          <a:p>
            <a:pPr>
              <a:buNone/>
            </a:pPr>
            <a:r>
              <a:rPr lang="pl-PL" b="1" dirty="0"/>
              <a:t>Audyt</a:t>
            </a:r>
            <a:br>
              <a:rPr lang="pl-PL" dirty="0"/>
            </a:br>
            <a:r>
              <a:rPr lang="pl-PL" dirty="0"/>
              <a:t>→ ulepszenia → SPBT → wariant optymalny</a:t>
            </a:r>
          </a:p>
          <a:p>
            <a:pPr>
              <a:buNone/>
            </a:pPr>
            <a:r>
              <a:rPr lang="pl-PL" b="1" dirty="0"/>
              <a:t>DPAE</a:t>
            </a:r>
            <a:br>
              <a:rPr lang="pl-PL" dirty="0"/>
            </a:br>
            <a:r>
              <a:rPr lang="pl-PL" dirty="0"/>
              <a:t>→ zakres rzeczowy + parametry przed/po</a:t>
            </a:r>
          </a:p>
          <a:p>
            <a:pPr>
              <a:buNone/>
            </a:pPr>
            <a:r>
              <a:rPr lang="pl-PL" b="1" u="sng" dirty="0"/>
              <a:t>Realizacja</a:t>
            </a:r>
            <a:endParaRPr lang="pl-PL" u="sng" dirty="0"/>
          </a:p>
          <a:p>
            <a:pPr>
              <a:buNone/>
            </a:pPr>
            <a:r>
              <a:rPr lang="pl-PL" b="1" dirty="0"/>
              <a:t>ŚCHE</a:t>
            </a:r>
            <a:br>
              <a:rPr lang="pl-PL" dirty="0"/>
            </a:br>
            <a:r>
              <a:rPr lang="pl-PL" dirty="0"/>
              <a:t>→ potwierdzenie osiągniętego efektu</a:t>
            </a:r>
          </a:p>
        </p:txBody>
      </p:sp>
    </p:spTree>
    <p:extLst>
      <p:ext uri="{BB962C8B-B14F-4D97-AF65-F5344CB8AC3E}">
        <p14:creationId xmlns:p14="http://schemas.microsoft.com/office/powerpoint/2010/main" val="16077808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EF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78652" y="-477982"/>
            <a:ext cx="3494100" cy="3465368"/>
            <a:chOff x="0" y="0"/>
            <a:chExt cx="920257" cy="9126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20257" cy="912690"/>
            </a:xfrm>
            <a:custGeom>
              <a:avLst/>
              <a:gdLst/>
              <a:ahLst/>
              <a:cxnLst/>
              <a:rect l="l" t="t" r="r" b="b"/>
              <a:pathLst>
                <a:path w="920257" h="912690">
                  <a:moveTo>
                    <a:pt x="44314" y="0"/>
                  </a:moveTo>
                  <a:lnTo>
                    <a:pt x="875943" y="0"/>
                  </a:lnTo>
                  <a:cubicBezTo>
                    <a:pt x="887695" y="0"/>
                    <a:pt x="898967" y="4669"/>
                    <a:pt x="907277" y="12979"/>
                  </a:cubicBezTo>
                  <a:cubicBezTo>
                    <a:pt x="915588" y="21290"/>
                    <a:pt x="920257" y="32561"/>
                    <a:pt x="920257" y="44314"/>
                  </a:cubicBezTo>
                  <a:lnTo>
                    <a:pt x="920257" y="868375"/>
                  </a:lnTo>
                  <a:cubicBezTo>
                    <a:pt x="920257" y="880128"/>
                    <a:pt x="915588" y="891400"/>
                    <a:pt x="907277" y="899710"/>
                  </a:cubicBezTo>
                  <a:cubicBezTo>
                    <a:pt x="898967" y="908021"/>
                    <a:pt x="887695" y="912690"/>
                    <a:pt x="875943" y="912690"/>
                  </a:cubicBezTo>
                  <a:lnTo>
                    <a:pt x="44314" y="912690"/>
                  </a:lnTo>
                  <a:cubicBezTo>
                    <a:pt x="32561" y="912690"/>
                    <a:pt x="21290" y="908021"/>
                    <a:pt x="12979" y="899710"/>
                  </a:cubicBezTo>
                  <a:cubicBezTo>
                    <a:pt x="4669" y="891400"/>
                    <a:pt x="0" y="880128"/>
                    <a:pt x="0" y="868375"/>
                  </a:cubicBezTo>
                  <a:lnTo>
                    <a:pt x="0" y="44314"/>
                  </a:lnTo>
                  <a:cubicBezTo>
                    <a:pt x="0" y="32561"/>
                    <a:pt x="4669" y="21290"/>
                    <a:pt x="12979" y="12979"/>
                  </a:cubicBezTo>
                  <a:cubicBezTo>
                    <a:pt x="21290" y="4669"/>
                    <a:pt x="32561" y="0"/>
                    <a:pt x="44314" y="0"/>
                  </a:cubicBezTo>
                  <a:close/>
                </a:path>
              </a:pathLst>
            </a:custGeom>
            <a:solidFill>
              <a:srgbClr val="A9CCD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920257" cy="9507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328691" y="4021300"/>
            <a:ext cx="2144915" cy="2172566"/>
          </a:xfrm>
          <a:custGeom>
            <a:avLst/>
            <a:gdLst/>
            <a:ahLst/>
            <a:cxnLst/>
            <a:rect l="l" t="t" r="r" b="b"/>
            <a:pathLst>
              <a:path w="2144915" h="2172566">
                <a:moveTo>
                  <a:pt x="0" y="0"/>
                </a:moveTo>
                <a:lnTo>
                  <a:pt x="2144915" y="0"/>
                </a:lnTo>
                <a:lnTo>
                  <a:pt x="2144915" y="2172566"/>
                </a:lnTo>
                <a:lnTo>
                  <a:pt x="0" y="21725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6" name="Group 6"/>
          <p:cNvGrpSpPr/>
          <p:nvPr/>
        </p:nvGrpSpPr>
        <p:grpSpPr>
          <a:xfrm>
            <a:off x="10778652" y="3221182"/>
            <a:ext cx="3494100" cy="3864585"/>
            <a:chOff x="0" y="0"/>
            <a:chExt cx="920257" cy="10178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20257" cy="1017833"/>
            </a:xfrm>
            <a:custGeom>
              <a:avLst/>
              <a:gdLst/>
              <a:ahLst/>
              <a:cxnLst/>
              <a:rect l="l" t="t" r="r" b="b"/>
              <a:pathLst>
                <a:path w="920257" h="1017833">
                  <a:moveTo>
                    <a:pt x="44314" y="0"/>
                  </a:moveTo>
                  <a:lnTo>
                    <a:pt x="875943" y="0"/>
                  </a:lnTo>
                  <a:cubicBezTo>
                    <a:pt x="887695" y="0"/>
                    <a:pt x="898967" y="4669"/>
                    <a:pt x="907277" y="12979"/>
                  </a:cubicBezTo>
                  <a:cubicBezTo>
                    <a:pt x="915588" y="21290"/>
                    <a:pt x="920257" y="32561"/>
                    <a:pt x="920257" y="44314"/>
                  </a:cubicBezTo>
                  <a:lnTo>
                    <a:pt x="920257" y="973519"/>
                  </a:lnTo>
                  <a:cubicBezTo>
                    <a:pt x="920257" y="985272"/>
                    <a:pt x="915588" y="996543"/>
                    <a:pt x="907277" y="1004854"/>
                  </a:cubicBezTo>
                  <a:cubicBezTo>
                    <a:pt x="898967" y="1013164"/>
                    <a:pt x="887695" y="1017833"/>
                    <a:pt x="875943" y="1017833"/>
                  </a:cubicBezTo>
                  <a:lnTo>
                    <a:pt x="44314" y="1017833"/>
                  </a:lnTo>
                  <a:cubicBezTo>
                    <a:pt x="32561" y="1017833"/>
                    <a:pt x="21290" y="1013164"/>
                    <a:pt x="12979" y="1004854"/>
                  </a:cubicBezTo>
                  <a:cubicBezTo>
                    <a:pt x="4669" y="996543"/>
                    <a:pt x="0" y="985272"/>
                    <a:pt x="0" y="973519"/>
                  </a:cubicBezTo>
                  <a:lnTo>
                    <a:pt x="0" y="44314"/>
                  </a:lnTo>
                  <a:cubicBezTo>
                    <a:pt x="0" y="32561"/>
                    <a:pt x="4669" y="21290"/>
                    <a:pt x="12979" y="12979"/>
                  </a:cubicBezTo>
                  <a:cubicBezTo>
                    <a:pt x="21290" y="4669"/>
                    <a:pt x="32561" y="0"/>
                    <a:pt x="44314" y="0"/>
                  </a:cubicBezTo>
                  <a:close/>
                </a:path>
              </a:pathLst>
            </a:custGeom>
            <a:solidFill>
              <a:srgbClr val="B3CEA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920257" cy="10559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778652" y="7326008"/>
            <a:ext cx="3494100" cy="3864585"/>
            <a:chOff x="0" y="0"/>
            <a:chExt cx="920257" cy="10178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20257" cy="1017833"/>
            </a:xfrm>
            <a:custGeom>
              <a:avLst/>
              <a:gdLst/>
              <a:ahLst/>
              <a:cxnLst/>
              <a:rect l="l" t="t" r="r" b="b"/>
              <a:pathLst>
                <a:path w="920257" h="1017833">
                  <a:moveTo>
                    <a:pt x="44314" y="0"/>
                  </a:moveTo>
                  <a:lnTo>
                    <a:pt x="875943" y="0"/>
                  </a:lnTo>
                  <a:cubicBezTo>
                    <a:pt x="887695" y="0"/>
                    <a:pt x="898967" y="4669"/>
                    <a:pt x="907277" y="12979"/>
                  </a:cubicBezTo>
                  <a:cubicBezTo>
                    <a:pt x="915588" y="21290"/>
                    <a:pt x="920257" y="32561"/>
                    <a:pt x="920257" y="44314"/>
                  </a:cubicBezTo>
                  <a:lnTo>
                    <a:pt x="920257" y="973519"/>
                  </a:lnTo>
                  <a:cubicBezTo>
                    <a:pt x="920257" y="985272"/>
                    <a:pt x="915588" y="996543"/>
                    <a:pt x="907277" y="1004854"/>
                  </a:cubicBezTo>
                  <a:cubicBezTo>
                    <a:pt x="898967" y="1013164"/>
                    <a:pt x="887695" y="1017833"/>
                    <a:pt x="875943" y="1017833"/>
                  </a:cubicBezTo>
                  <a:lnTo>
                    <a:pt x="44314" y="1017833"/>
                  </a:lnTo>
                  <a:cubicBezTo>
                    <a:pt x="32561" y="1017833"/>
                    <a:pt x="21290" y="1013164"/>
                    <a:pt x="12979" y="1004854"/>
                  </a:cubicBezTo>
                  <a:cubicBezTo>
                    <a:pt x="4669" y="996543"/>
                    <a:pt x="0" y="985272"/>
                    <a:pt x="0" y="973519"/>
                  </a:cubicBezTo>
                  <a:lnTo>
                    <a:pt x="0" y="44314"/>
                  </a:lnTo>
                  <a:cubicBezTo>
                    <a:pt x="0" y="32561"/>
                    <a:pt x="4669" y="21290"/>
                    <a:pt x="12979" y="12979"/>
                  </a:cubicBezTo>
                  <a:cubicBezTo>
                    <a:pt x="21290" y="4669"/>
                    <a:pt x="32561" y="0"/>
                    <a:pt x="44314" y="0"/>
                  </a:cubicBezTo>
                  <a:close/>
                </a:path>
              </a:pathLst>
            </a:custGeom>
            <a:solidFill>
              <a:srgbClr val="73ACB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920257" cy="10559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491827" y="3734176"/>
            <a:ext cx="4533191" cy="2952407"/>
            <a:chOff x="0" y="0"/>
            <a:chExt cx="1193927" cy="77758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93927" cy="777589"/>
            </a:xfrm>
            <a:custGeom>
              <a:avLst/>
              <a:gdLst/>
              <a:ahLst/>
              <a:cxnLst/>
              <a:rect l="l" t="t" r="r" b="b"/>
              <a:pathLst>
                <a:path w="1193927" h="777589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743432"/>
                  </a:lnTo>
                  <a:cubicBezTo>
                    <a:pt x="1193927" y="762296"/>
                    <a:pt x="1178634" y="777589"/>
                    <a:pt x="1159770" y="777589"/>
                  </a:cubicBezTo>
                  <a:lnTo>
                    <a:pt x="34157" y="777589"/>
                  </a:lnTo>
                  <a:cubicBezTo>
                    <a:pt x="15292" y="777589"/>
                    <a:pt x="0" y="762296"/>
                    <a:pt x="0" y="743432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F4D2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193927" cy="8156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5328691" y="4074942"/>
            <a:ext cx="2144915" cy="2137115"/>
          </a:xfrm>
          <a:custGeom>
            <a:avLst/>
            <a:gdLst/>
            <a:ahLst/>
            <a:cxnLst/>
            <a:rect l="l" t="t" r="r" b="b"/>
            <a:pathLst>
              <a:path w="2144915" h="2137115">
                <a:moveTo>
                  <a:pt x="0" y="0"/>
                </a:moveTo>
                <a:lnTo>
                  <a:pt x="2144915" y="0"/>
                </a:lnTo>
                <a:lnTo>
                  <a:pt x="2144915" y="2137116"/>
                </a:lnTo>
                <a:lnTo>
                  <a:pt x="0" y="21371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6" name="Group 16"/>
          <p:cNvGrpSpPr/>
          <p:nvPr/>
        </p:nvGrpSpPr>
        <p:grpSpPr>
          <a:xfrm>
            <a:off x="14491827" y="-368044"/>
            <a:ext cx="4533191" cy="3890423"/>
            <a:chOff x="0" y="0"/>
            <a:chExt cx="1193927" cy="102463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93927" cy="1024638"/>
            </a:xfrm>
            <a:custGeom>
              <a:avLst/>
              <a:gdLst/>
              <a:ahLst/>
              <a:cxnLst/>
              <a:rect l="l" t="t" r="r" b="b"/>
              <a:pathLst>
                <a:path w="1193927" h="1024638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990481"/>
                  </a:lnTo>
                  <a:cubicBezTo>
                    <a:pt x="1193927" y="1009346"/>
                    <a:pt x="1178634" y="1024638"/>
                    <a:pt x="1159770" y="1024638"/>
                  </a:cubicBezTo>
                  <a:lnTo>
                    <a:pt x="34157" y="1024638"/>
                  </a:lnTo>
                  <a:cubicBezTo>
                    <a:pt x="15292" y="1024638"/>
                    <a:pt x="0" y="1009346"/>
                    <a:pt x="0" y="990481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5A8E5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193927" cy="1062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11337461" y="3919342"/>
            <a:ext cx="2376483" cy="2376483"/>
          </a:xfrm>
          <a:custGeom>
            <a:avLst/>
            <a:gdLst/>
            <a:ahLst/>
            <a:cxnLst/>
            <a:rect l="l" t="t" r="r" b="b"/>
            <a:pathLst>
              <a:path w="2376483" h="2376483">
                <a:moveTo>
                  <a:pt x="0" y="0"/>
                </a:moveTo>
                <a:lnTo>
                  <a:pt x="2376482" y="0"/>
                </a:lnTo>
                <a:lnTo>
                  <a:pt x="2376482" y="2376482"/>
                </a:lnTo>
                <a:lnTo>
                  <a:pt x="0" y="23764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20" name="Group 20"/>
          <p:cNvGrpSpPr/>
          <p:nvPr/>
        </p:nvGrpSpPr>
        <p:grpSpPr>
          <a:xfrm>
            <a:off x="14491827" y="6896132"/>
            <a:ext cx="4533191" cy="4310503"/>
            <a:chOff x="0" y="0"/>
            <a:chExt cx="1193927" cy="113527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93927" cy="1135276"/>
            </a:xfrm>
            <a:custGeom>
              <a:avLst/>
              <a:gdLst/>
              <a:ahLst/>
              <a:cxnLst/>
              <a:rect l="l" t="t" r="r" b="b"/>
              <a:pathLst>
                <a:path w="1193927" h="1135276">
                  <a:moveTo>
                    <a:pt x="34157" y="0"/>
                  </a:moveTo>
                  <a:lnTo>
                    <a:pt x="1159770" y="0"/>
                  </a:lnTo>
                  <a:cubicBezTo>
                    <a:pt x="1178634" y="0"/>
                    <a:pt x="1193927" y="15292"/>
                    <a:pt x="1193927" y="34157"/>
                  </a:cubicBezTo>
                  <a:lnTo>
                    <a:pt x="1193927" y="1101120"/>
                  </a:lnTo>
                  <a:cubicBezTo>
                    <a:pt x="1193927" y="1119984"/>
                    <a:pt x="1178634" y="1135276"/>
                    <a:pt x="1159770" y="1135276"/>
                  </a:cubicBezTo>
                  <a:lnTo>
                    <a:pt x="34157" y="1135276"/>
                  </a:lnTo>
                  <a:cubicBezTo>
                    <a:pt x="15292" y="1135276"/>
                    <a:pt x="0" y="1119984"/>
                    <a:pt x="0" y="1101120"/>
                  </a:cubicBezTo>
                  <a:lnTo>
                    <a:pt x="0" y="34157"/>
                  </a:lnTo>
                  <a:cubicBezTo>
                    <a:pt x="0" y="15292"/>
                    <a:pt x="15292" y="0"/>
                    <a:pt x="34157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193927" cy="11733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-57150" y="-303762"/>
            <a:ext cx="896373" cy="11009723"/>
            <a:chOff x="0" y="0"/>
            <a:chExt cx="236082" cy="289968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36082" cy="2899680"/>
            </a:xfrm>
            <a:custGeom>
              <a:avLst/>
              <a:gdLst/>
              <a:ahLst/>
              <a:cxnLst/>
              <a:rect l="l" t="t" r="r" b="b"/>
              <a:pathLst>
                <a:path w="236082" h="2899680">
                  <a:moveTo>
                    <a:pt x="118041" y="0"/>
                  </a:moveTo>
                  <a:lnTo>
                    <a:pt x="118041" y="0"/>
                  </a:lnTo>
                  <a:cubicBezTo>
                    <a:pt x="149347" y="0"/>
                    <a:pt x="179371" y="12436"/>
                    <a:pt x="201508" y="34573"/>
                  </a:cubicBezTo>
                  <a:cubicBezTo>
                    <a:pt x="223645" y="56710"/>
                    <a:pt x="236082" y="86734"/>
                    <a:pt x="236082" y="118041"/>
                  </a:cubicBezTo>
                  <a:lnTo>
                    <a:pt x="236082" y="2781639"/>
                  </a:lnTo>
                  <a:cubicBezTo>
                    <a:pt x="236082" y="2812946"/>
                    <a:pt x="223645" y="2842970"/>
                    <a:pt x="201508" y="2865107"/>
                  </a:cubicBezTo>
                  <a:cubicBezTo>
                    <a:pt x="179371" y="2887244"/>
                    <a:pt x="149347" y="2899680"/>
                    <a:pt x="118041" y="2899680"/>
                  </a:cubicBezTo>
                  <a:lnTo>
                    <a:pt x="118041" y="2899680"/>
                  </a:lnTo>
                  <a:cubicBezTo>
                    <a:pt x="86734" y="2899680"/>
                    <a:pt x="56710" y="2887244"/>
                    <a:pt x="34573" y="2865107"/>
                  </a:cubicBezTo>
                  <a:cubicBezTo>
                    <a:pt x="12436" y="2842970"/>
                    <a:pt x="0" y="2812946"/>
                    <a:pt x="0" y="2781639"/>
                  </a:cubicBezTo>
                  <a:lnTo>
                    <a:pt x="0" y="118041"/>
                  </a:lnTo>
                  <a:cubicBezTo>
                    <a:pt x="0" y="86734"/>
                    <a:pt x="12436" y="56710"/>
                    <a:pt x="34573" y="34573"/>
                  </a:cubicBezTo>
                  <a:cubicBezTo>
                    <a:pt x="56710" y="12436"/>
                    <a:pt x="86734" y="0"/>
                    <a:pt x="118041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236082" cy="29377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610794" y="4379945"/>
            <a:ext cx="5650575" cy="282876"/>
            <a:chOff x="0" y="0"/>
            <a:chExt cx="1488217" cy="7450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88217" cy="74502"/>
            </a:xfrm>
            <a:custGeom>
              <a:avLst/>
              <a:gdLst/>
              <a:ahLst/>
              <a:cxnLst/>
              <a:rect l="l" t="t" r="r" b="b"/>
              <a:pathLst>
                <a:path w="1488217" h="74502">
                  <a:moveTo>
                    <a:pt x="27402" y="0"/>
                  </a:moveTo>
                  <a:lnTo>
                    <a:pt x="1460815" y="0"/>
                  </a:lnTo>
                  <a:cubicBezTo>
                    <a:pt x="1468083" y="0"/>
                    <a:pt x="1475053" y="2887"/>
                    <a:pt x="1480191" y="8026"/>
                  </a:cubicBezTo>
                  <a:cubicBezTo>
                    <a:pt x="1485330" y="13165"/>
                    <a:pt x="1488217" y="20135"/>
                    <a:pt x="1488217" y="27402"/>
                  </a:cubicBezTo>
                  <a:lnTo>
                    <a:pt x="1488217" y="47100"/>
                  </a:lnTo>
                  <a:cubicBezTo>
                    <a:pt x="1488217" y="54368"/>
                    <a:pt x="1485330" y="61338"/>
                    <a:pt x="1480191" y="66476"/>
                  </a:cubicBezTo>
                  <a:cubicBezTo>
                    <a:pt x="1475053" y="71615"/>
                    <a:pt x="1468083" y="74502"/>
                    <a:pt x="1460815" y="74502"/>
                  </a:cubicBezTo>
                  <a:lnTo>
                    <a:pt x="27402" y="74502"/>
                  </a:lnTo>
                  <a:cubicBezTo>
                    <a:pt x="20135" y="74502"/>
                    <a:pt x="13165" y="71615"/>
                    <a:pt x="8026" y="66476"/>
                  </a:cubicBezTo>
                  <a:cubicBezTo>
                    <a:pt x="2887" y="61338"/>
                    <a:pt x="0" y="54368"/>
                    <a:pt x="0" y="47100"/>
                  </a:cubicBezTo>
                  <a:lnTo>
                    <a:pt x="0" y="27402"/>
                  </a:lnTo>
                  <a:cubicBezTo>
                    <a:pt x="0" y="20135"/>
                    <a:pt x="2887" y="13165"/>
                    <a:pt x="8026" y="8026"/>
                  </a:cubicBezTo>
                  <a:cubicBezTo>
                    <a:pt x="13165" y="2887"/>
                    <a:pt x="20135" y="0"/>
                    <a:pt x="27402" y="0"/>
                  </a:cubicBezTo>
                  <a:close/>
                </a:path>
              </a:pathLst>
            </a:custGeom>
            <a:solidFill>
              <a:srgbClr val="86AE8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1488217" cy="1126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14454879" y="170198"/>
            <a:ext cx="3852171" cy="2722140"/>
          </a:xfrm>
          <a:custGeom>
            <a:avLst/>
            <a:gdLst/>
            <a:ahLst/>
            <a:cxnLst/>
            <a:rect l="l" t="t" r="r" b="b"/>
            <a:pathLst>
              <a:path w="3852171" h="2722140">
                <a:moveTo>
                  <a:pt x="0" y="0"/>
                </a:moveTo>
                <a:lnTo>
                  <a:pt x="3852171" y="0"/>
                </a:lnTo>
                <a:lnTo>
                  <a:pt x="3852171" y="2722140"/>
                </a:lnTo>
                <a:lnTo>
                  <a:pt x="0" y="2722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0" name="Freeform 30"/>
          <p:cNvSpPr/>
          <p:nvPr/>
        </p:nvSpPr>
        <p:spPr>
          <a:xfrm>
            <a:off x="15210044" y="7380731"/>
            <a:ext cx="2382208" cy="2377877"/>
          </a:xfrm>
          <a:custGeom>
            <a:avLst/>
            <a:gdLst/>
            <a:ahLst/>
            <a:cxnLst/>
            <a:rect l="l" t="t" r="r" b="b"/>
            <a:pathLst>
              <a:path w="2382208" h="2377877">
                <a:moveTo>
                  <a:pt x="0" y="0"/>
                </a:moveTo>
                <a:lnTo>
                  <a:pt x="2382208" y="0"/>
                </a:lnTo>
                <a:lnTo>
                  <a:pt x="2382208" y="2377876"/>
                </a:lnTo>
                <a:lnTo>
                  <a:pt x="0" y="23778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1" name="Freeform 31"/>
          <p:cNvSpPr/>
          <p:nvPr/>
        </p:nvSpPr>
        <p:spPr>
          <a:xfrm>
            <a:off x="11420551" y="392557"/>
            <a:ext cx="2210303" cy="2182172"/>
          </a:xfrm>
          <a:custGeom>
            <a:avLst/>
            <a:gdLst/>
            <a:ahLst/>
            <a:cxnLst/>
            <a:rect l="l" t="t" r="r" b="b"/>
            <a:pathLst>
              <a:path w="2210303" h="2182172">
                <a:moveTo>
                  <a:pt x="0" y="0"/>
                </a:moveTo>
                <a:lnTo>
                  <a:pt x="2210302" y="0"/>
                </a:lnTo>
                <a:lnTo>
                  <a:pt x="2210302" y="2182172"/>
                </a:lnTo>
                <a:lnTo>
                  <a:pt x="0" y="21821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2" name="Freeform 32"/>
          <p:cNvSpPr/>
          <p:nvPr/>
        </p:nvSpPr>
        <p:spPr>
          <a:xfrm>
            <a:off x="11636312" y="7845238"/>
            <a:ext cx="1854981" cy="2016283"/>
          </a:xfrm>
          <a:custGeom>
            <a:avLst/>
            <a:gdLst/>
            <a:ahLst/>
            <a:cxnLst/>
            <a:rect l="l" t="t" r="r" b="b"/>
            <a:pathLst>
              <a:path w="1854981" h="2016283">
                <a:moveTo>
                  <a:pt x="0" y="0"/>
                </a:moveTo>
                <a:lnTo>
                  <a:pt x="1854980" y="0"/>
                </a:lnTo>
                <a:lnTo>
                  <a:pt x="1854980" y="2016283"/>
                </a:lnTo>
                <a:lnTo>
                  <a:pt x="0" y="20162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3" name="TextBox 33"/>
          <p:cNvSpPr txBox="1"/>
          <p:nvPr/>
        </p:nvSpPr>
        <p:spPr>
          <a:xfrm>
            <a:off x="1610794" y="1874975"/>
            <a:ext cx="8017203" cy="2173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54"/>
              </a:lnSpc>
            </a:pPr>
            <a:r>
              <a:rPr lang="en-US" sz="7912" b="1" spc="-3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Dziękuję</a:t>
            </a:r>
          </a:p>
          <a:p>
            <a:pPr algn="l">
              <a:lnSpc>
                <a:spcPts val="7754"/>
              </a:lnSpc>
            </a:pPr>
            <a:r>
              <a:rPr lang="en-US" sz="7912" b="1" spc="-3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za uwagę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610794" y="5229429"/>
            <a:ext cx="5905373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7"/>
              </a:lnSpc>
            </a:pPr>
            <a:r>
              <a:rPr lang="en-US" sz="3431" b="1" spc="-13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mgr</a:t>
            </a:r>
            <a:r>
              <a:rPr lang="en-US" sz="3431" b="1" spc="-13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 </a:t>
            </a:r>
            <a:r>
              <a:rPr lang="en-US" sz="3431" b="1" spc="-13" dirty="0" err="1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inż</a:t>
            </a:r>
            <a:r>
              <a:rPr lang="en-US" sz="3431" b="1" spc="-13" dirty="0">
                <a:solidFill>
                  <a:srgbClr val="000000"/>
                </a:solidFill>
                <a:latin typeface="Futura Ultra-Bold"/>
                <a:ea typeface="Futura Ultra-Bold"/>
                <a:cs typeface="Futura Ultra-Bold"/>
                <a:sym typeface="Futura Ultra-Bold"/>
              </a:rPr>
              <a:t>. Maciej Pacholec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610794" y="5785693"/>
            <a:ext cx="5715158" cy="3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088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Audytor</a:t>
            </a:r>
            <a:r>
              <a:rPr lang="en-US" sz="2088" b="1" dirty="0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 </a:t>
            </a:r>
            <a:r>
              <a:rPr lang="en-US" sz="2088" b="1" dirty="0" err="1">
                <a:solidFill>
                  <a:srgbClr val="000000"/>
                </a:solidFill>
                <a:latin typeface="Futura Bold"/>
                <a:ea typeface="Futura Bold"/>
                <a:cs typeface="Futura Bold"/>
                <a:sym typeface="Futura Bold"/>
              </a:rPr>
              <a:t>energetyczny</a:t>
            </a:r>
            <a:endParaRPr lang="en-US" sz="2088" b="1" dirty="0">
              <a:solidFill>
                <a:srgbClr val="000000"/>
              </a:solidFill>
              <a:latin typeface="Futura Bold"/>
              <a:ea typeface="Futura Bold"/>
              <a:cs typeface="Futura Bold"/>
              <a:sym typeface="Futura Bold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1675377" y="7259333"/>
            <a:ext cx="5905373" cy="2300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00"/>
              </a:lnSpc>
            </a:pPr>
            <a:r>
              <a:rPr lang="en-US" sz="2131" spc="-8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ul. Kanonicza 12, 31-002 Kraków</a:t>
            </a:r>
          </a:p>
          <a:p>
            <a:pPr algn="just">
              <a:lnSpc>
                <a:spcPts val="2700"/>
              </a:lnSpc>
            </a:pPr>
            <a:r>
              <a:rPr lang="en-US" sz="2131" spc="-8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tel.: 12 422 94 90</a:t>
            </a:r>
          </a:p>
          <a:p>
            <a:pPr algn="just">
              <a:lnSpc>
                <a:spcPts val="2700"/>
              </a:lnSpc>
            </a:pPr>
            <a:r>
              <a:rPr lang="en-US" sz="2131" spc="-8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faks: 12 422 30 46</a:t>
            </a:r>
          </a:p>
          <a:p>
            <a:pPr algn="just">
              <a:lnSpc>
                <a:spcPts val="2700"/>
              </a:lnSpc>
            </a:pPr>
            <a:r>
              <a:rPr lang="en-US" sz="2131" spc="-8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e-mail: biuro@wfos.krakow.pl</a:t>
            </a:r>
          </a:p>
          <a:p>
            <a:pPr algn="just">
              <a:lnSpc>
                <a:spcPts val="2700"/>
              </a:lnSpc>
            </a:pPr>
            <a:r>
              <a:rPr lang="en-US" sz="2131" spc="-8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www.wfos.krakow.pl</a:t>
            </a:r>
          </a:p>
          <a:p>
            <a:pPr algn="just">
              <a:lnSpc>
                <a:spcPts val="4347"/>
              </a:lnSpc>
            </a:pPr>
            <a:endParaRPr lang="en-US" sz="2131" spc="-8">
              <a:solidFill>
                <a:srgbClr val="000000"/>
              </a:solidFill>
              <a:latin typeface="Futura"/>
              <a:ea typeface="Futura"/>
              <a:cs typeface="Futura"/>
              <a:sym typeface="Futur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1198</TotalTime>
  <Words>2967</Words>
  <Application>Microsoft Macintosh PowerPoint</Application>
  <PresentationFormat>Niestandardowy</PresentationFormat>
  <Paragraphs>693</Paragraphs>
  <Slides>49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49</vt:i4>
      </vt:variant>
    </vt:vector>
  </HeadingPairs>
  <TitlesOfParts>
    <vt:vector size="57" baseType="lpstr">
      <vt:lpstr>Futura Bold</vt:lpstr>
      <vt:lpstr>Arial</vt:lpstr>
      <vt:lpstr>Aptos Display</vt:lpstr>
      <vt:lpstr>Calibri</vt:lpstr>
      <vt:lpstr>Futura</vt:lpstr>
      <vt:lpstr>Aptos</vt:lpstr>
      <vt:lpstr>Futura Ultra-Bold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Oficjalny szablon prezentacja WFOŚiGW Krk</dc:title>
  <cp:lastModifiedBy>Maciej Pacholec</cp:lastModifiedBy>
  <cp:revision>22</cp:revision>
  <dcterms:created xsi:type="dcterms:W3CDTF">2006-08-16T00:00:00Z</dcterms:created>
  <dcterms:modified xsi:type="dcterms:W3CDTF">2026-10-04T22:02:41Z</dcterms:modified>
  <dc:identifier>DAGeyePwQ6c</dc:identifier>
</cp:coreProperties>
</file>